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42D6D2-F3F2-40DE-AF9D-32F02933241B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2C65CD-571E-4DCC-A13C-190D9D029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25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C3D4B-9FAC-4620-99EF-C190156A4E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C5300B-14FF-4EB6-8B46-C50279A007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704B-D262-4E3B-BFCF-4B7C2CEA44E5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AA3B-B0B9-44F5-8BF7-8131F5ABE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E470-E3FC-493D-9D3A-6D964942922E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A1D9-A898-4D2F-A081-1F78D3BCD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21AD-0001-41FC-9D18-DD82475DCAFA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683B-3C6A-4FBB-9042-D79A728EC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276B-9158-4B02-A355-EAC3FD156307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27C6-BFD0-479D-8D3A-6A590ED1F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56A2-732B-4967-9417-69097A6CCD9C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9057-387F-4E19-9637-047BE52B0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173F-7885-4E55-81C5-C7BEB70699B3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BDA8-25E1-447C-97B0-44BCB282F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E766-4271-4B8E-84FB-582FECD28565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9974-4489-478A-A631-C564CC27D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E7E9-3AD8-47DA-A676-E4ED88F7D5A6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FF2A-6621-4484-9591-17F2AB42D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AA14E-0DFF-4F0A-A2C5-FC3E6054A90B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83F4-4750-41B5-AB1B-85A9B4941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2A13-FD57-4FF8-8C76-82F5DA909573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F375-0993-4036-B348-DAE302BEB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8A88-416A-4D3F-814B-E47B02043BF1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9A34-83CF-4461-A4B8-BF72A5B34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35CA7-BF65-45C4-8DBA-06281BD16DFF}" type="datetimeFigureOut">
              <a:rPr lang="ru-RU"/>
              <a:pPr>
                <a:defRPr/>
              </a:pPr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30044-8DC9-40E5-BC2C-952C42E7F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1.png"/><Relationship Id="rId5" Type="http://schemas.openxmlformats.org/officeDocument/2006/relationships/image" Target="../media/image46.jpeg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56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2.jpe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8.jpeg"/><Relationship Id="rId7" Type="http://schemas.openxmlformats.org/officeDocument/2006/relationships/image" Target="../media/image56.png"/><Relationship Id="rId12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82.png"/><Relationship Id="rId5" Type="http://schemas.openxmlformats.org/officeDocument/2006/relationships/image" Target="../media/image31.wmf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30.wmf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7.jpeg"/><Relationship Id="rId7" Type="http://schemas.openxmlformats.org/officeDocument/2006/relationships/image" Target="../media/image9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3.png"/><Relationship Id="rId4" Type="http://schemas.openxmlformats.org/officeDocument/2006/relationships/image" Target="../media/image6.png"/><Relationship Id="rId9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74;&#1077;&#1090;&#1083;&#1072;&#1085;&#1072;\Desktop\&#1082;&#1086;&#1084;&#1087;&#1086;&#1085;&#1077;&#1085;&#1090;%20&#1048;&#1050;&#1058;\ot_ulibki.mp3" TargetMode="Externa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kazochnikonline.ru/publ/slushat_skazki_onlajn/49-19-2-" TargetMode="External"/><Relationship Id="rId3" Type="http://schemas.openxmlformats.org/officeDocument/2006/relationships/hyperlink" Target="http://4put.ru/view-max-picture.php?id=353172" TargetMode="External"/><Relationship Id="rId7" Type="http://schemas.openxmlformats.org/officeDocument/2006/relationships/hyperlink" Target="http://freerus-magazin.ru/shema-vishivki-vedma-i-lyagushka-skachat.html" TargetMode="External"/><Relationship Id="rId2" Type="http://schemas.openxmlformats.org/officeDocument/2006/relationships/hyperlink" Target="http://detirisuyut.ru/mish-otrisov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xbaby.io.ua/album461319-" TargetMode="External"/><Relationship Id="rId5" Type="http://schemas.openxmlformats.org/officeDocument/2006/relationships/hyperlink" Target="http://raskrashkirus.ru/kartinki-s-mashinkami-dlya-detey.html-" TargetMode="External"/><Relationship Id="rId10" Type="http://schemas.openxmlformats.org/officeDocument/2006/relationships/hyperlink" Target="http://otzovik.com/review_106173.html" TargetMode="External"/><Relationship Id="rId4" Type="http://schemas.openxmlformats.org/officeDocument/2006/relationships/hyperlink" Target="http://www.raskrashkirus.ru/shuba-detskaya-risunok.html" TargetMode="External"/><Relationship Id="rId9" Type="http://schemas.openxmlformats.org/officeDocument/2006/relationships/hyperlink" Target="http://www.cwer.ru/blog/1336052/?page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5550"/>
            <a:ext cx="7161213" cy="2949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ЛОГОПЕДИЧЕСКОЕ  ЗАНЯТИЕ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С ДЕТЬМИ СТАРШЕГО ДОШКОЛЬНОГО </a:t>
            </a:r>
            <a:r>
              <a:rPr lang="ru-RU" sz="2000" b="1" dirty="0" smtClean="0">
                <a:solidFill>
                  <a:srgbClr val="002060"/>
                </a:solidFill>
              </a:rPr>
              <a:t>ВОЗРАСТА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Календарева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Светлана Николаевна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логопед ДГП№7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8213" y="547688"/>
            <a:ext cx="7234237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05039" y="1648121"/>
            <a:ext cx="619268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Автоматизация звука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[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Ш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]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3357563"/>
            <a:ext cx="2662238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Documents and Settings\Admin\Рабочий стол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6786610" cy="464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857250" y="642938"/>
            <a:ext cx="1143000" cy="360362"/>
            <a:chOff x="4357686" y="928670"/>
            <a:chExt cx="1003303" cy="360362"/>
          </a:xfrm>
        </p:grpSpPr>
        <p:sp>
          <p:nvSpPr>
            <p:cNvPr id="12337" name="Rectangle 10"/>
            <p:cNvSpPr>
              <a:spLocks noChangeArrowheads="1"/>
            </p:cNvSpPr>
            <p:nvPr/>
          </p:nvSpPr>
          <p:spPr bwMode="auto">
            <a:xfrm>
              <a:off x="4357686" y="928670"/>
              <a:ext cx="50323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8" name="Rectangle 15"/>
            <p:cNvSpPr>
              <a:spLocks noChangeArrowheads="1"/>
            </p:cNvSpPr>
            <p:nvPr/>
          </p:nvSpPr>
          <p:spPr bwMode="auto">
            <a:xfrm>
              <a:off x="4857752" y="928670"/>
              <a:ext cx="503237" cy="360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357438" y="642938"/>
            <a:ext cx="863600" cy="360362"/>
            <a:chOff x="539750" y="3429000"/>
            <a:chExt cx="863600" cy="360363"/>
          </a:xfrm>
        </p:grpSpPr>
        <p:sp>
          <p:nvSpPr>
            <p:cNvPr id="12335" name="Rectangle 28"/>
            <p:cNvSpPr>
              <a:spLocks noChangeArrowheads="1"/>
            </p:cNvSpPr>
            <p:nvPr/>
          </p:nvSpPr>
          <p:spPr bwMode="auto">
            <a:xfrm>
              <a:off x="539750" y="3429000"/>
              <a:ext cx="503238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6" name="Oval 29"/>
            <p:cNvSpPr>
              <a:spLocks noChangeArrowheads="1"/>
            </p:cNvSpPr>
            <p:nvPr/>
          </p:nvSpPr>
          <p:spPr bwMode="auto">
            <a:xfrm>
              <a:off x="1042988" y="3429000"/>
              <a:ext cx="360362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500438" y="642938"/>
            <a:ext cx="720725" cy="360362"/>
            <a:chOff x="4427538" y="3429000"/>
            <a:chExt cx="720725" cy="360363"/>
          </a:xfrm>
        </p:grpSpPr>
        <p:sp>
          <p:nvSpPr>
            <p:cNvPr id="12333" name="Rectangle 22"/>
            <p:cNvSpPr>
              <a:spLocks noChangeArrowheads="1"/>
            </p:cNvSpPr>
            <p:nvPr/>
          </p:nvSpPr>
          <p:spPr bwMode="auto">
            <a:xfrm>
              <a:off x="4427538" y="3429000"/>
              <a:ext cx="503237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4" name="Oval 46"/>
            <p:cNvSpPr>
              <a:spLocks noChangeArrowheads="1"/>
            </p:cNvSpPr>
            <p:nvPr/>
          </p:nvSpPr>
          <p:spPr bwMode="auto">
            <a:xfrm>
              <a:off x="4932363" y="3429000"/>
              <a:ext cx="215900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4429125" y="642938"/>
            <a:ext cx="1030288" cy="360362"/>
            <a:chOff x="4572000" y="5373688"/>
            <a:chExt cx="1030288" cy="360362"/>
          </a:xfrm>
        </p:grpSpPr>
        <p:sp>
          <p:nvSpPr>
            <p:cNvPr id="12331" name="Rectangle 37"/>
            <p:cNvSpPr>
              <a:spLocks noChangeArrowheads="1"/>
            </p:cNvSpPr>
            <p:nvPr/>
          </p:nvSpPr>
          <p:spPr bwMode="auto">
            <a:xfrm>
              <a:off x="4572000" y="5373688"/>
              <a:ext cx="50323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2" name="AutoShape 56"/>
            <p:cNvSpPr>
              <a:spLocks noChangeArrowheads="1"/>
            </p:cNvSpPr>
            <p:nvPr/>
          </p:nvSpPr>
          <p:spPr bwMode="auto">
            <a:xfrm rot="-5400000" flipH="1" flipV="1">
              <a:off x="5159376" y="5291137"/>
              <a:ext cx="360362" cy="525463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714375" y="1500188"/>
            <a:ext cx="1030288" cy="360362"/>
            <a:chOff x="4572000" y="5373688"/>
            <a:chExt cx="1030288" cy="360362"/>
          </a:xfrm>
        </p:grpSpPr>
        <p:sp>
          <p:nvSpPr>
            <p:cNvPr id="12329" name="Rectangle 37"/>
            <p:cNvSpPr>
              <a:spLocks noChangeArrowheads="1"/>
            </p:cNvSpPr>
            <p:nvPr/>
          </p:nvSpPr>
          <p:spPr bwMode="auto">
            <a:xfrm>
              <a:off x="4572000" y="5373688"/>
              <a:ext cx="50323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0" name="AutoShape 56"/>
            <p:cNvSpPr>
              <a:spLocks noChangeArrowheads="1"/>
            </p:cNvSpPr>
            <p:nvPr/>
          </p:nvSpPr>
          <p:spPr bwMode="auto">
            <a:xfrm rot="-5400000" flipH="1" flipV="1">
              <a:off x="5159376" y="5291137"/>
              <a:ext cx="360362" cy="525463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071688" y="1500188"/>
            <a:ext cx="720725" cy="360362"/>
            <a:chOff x="4427538" y="3429000"/>
            <a:chExt cx="720725" cy="360363"/>
          </a:xfrm>
        </p:grpSpPr>
        <p:sp>
          <p:nvSpPr>
            <p:cNvPr id="12327" name="Rectangle 22"/>
            <p:cNvSpPr>
              <a:spLocks noChangeArrowheads="1"/>
            </p:cNvSpPr>
            <p:nvPr/>
          </p:nvSpPr>
          <p:spPr bwMode="auto">
            <a:xfrm>
              <a:off x="4427538" y="3429000"/>
              <a:ext cx="503237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8" name="Oval 46"/>
            <p:cNvSpPr>
              <a:spLocks noChangeArrowheads="1"/>
            </p:cNvSpPr>
            <p:nvPr/>
          </p:nvSpPr>
          <p:spPr bwMode="auto">
            <a:xfrm>
              <a:off x="4932363" y="3429000"/>
              <a:ext cx="215900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4214813" y="1500188"/>
            <a:ext cx="1143000" cy="360362"/>
            <a:chOff x="4357686" y="928670"/>
            <a:chExt cx="1003303" cy="360362"/>
          </a:xfrm>
        </p:grpSpPr>
        <p:sp>
          <p:nvSpPr>
            <p:cNvPr id="12325" name="Rectangle 10"/>
            <p:cNvSpPr>
              <a:spLocks noChangeArrowheads="1"/>
            </p:cNvSpPr>
            <p:nvPr/>
          </p:nvSpPr>
          <p:spPr bwMode="auto">
            <a:xfrm>
              <a:off x="4357686" y="928670"/>
              <a:ext cx="50323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Rectangle 15"/>
            <p:cNvSpPr>
              <a:spLocks noChangeArrowheads="1"/>
            </p:cNvSpPr>
            <p:nvPr/>
          </p:nvSpPr>
          <p:spPr bwMode="auto">
            <a:xfrm>
              <a:off x="4857752" y="928670"/>
              <a:ext cx="503237" cy="360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3071813" y="1500188"/>
            <a:ext cx="863600" cy="360362"/>
            <a:chOff x="539750" y="3429000"/>
            <a:chExt cx="863600" cy="360363"/>
          </a:xfrm>
        </p:grpSpPr>
        <p:sp>
          <p:nvSpPr>
            <p:cNvPr id="12323" name="Rectangle 28"/>
            <p:cNvSpPr>
              <a:spLocks noChangeArrowheads="1"/>
            </p:cNvSpPr>
            <p:nvPr/>
          </p:nvSpPr>
          <p:spPr bwMode="auto">
            <a:xfrm>
              <a:off x="539750" y="3429000"/>
              <a:ext cx="503238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4" name="Oval 29"/>
            <p:cNvSpPr>
              <a:spLocks noChangeArrowheads="1"/>
            </p:cNvSpPr>
            <p:nvPr/>
          </p:nvSpPr>
          <p:spPr bwMode="auto">
            <a:xfrm>
              <a:off x="1042988" y="3429000"/>
              <a:ext cx="360362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" name="Группа 31"/>
          <p:cNvGrpSpPr>
            <a:grpSpLocks/>
          </p:cNvGrpSpPr>
          <p:nvPr/>
        </p:nvGrpSpPr>
        <p:grpSpPr bwMode="auto">
          <a:xfrm flipH="1">
            <a:off x="2000250" y="357188"/>
            <a:ext cx="1143000" cy="357187"/>
            <a:chOff x="4357686" y="928670"/>
            <a:chExt cx="1003303" cy="360362"/>
          </a:xfrm>
        </p:grpSpPr>
        <p:sp>
          <p:nvSpPr>
            <p:cNvPr id="12321" name="Rectangle 10"/>
            <p:cNvSpPr>
              <a:spLocks noChangeArrowheads="1"/>
            </p:cNvSpPr>
            <p:nvPr/>
          </p:nvSpPr>
          <p:spPr bwMode="auto">
            <a:xfrm>
              <a:off x="4357686" y="928670"/>
              <a:ext cx="50323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Rectangle 15"/>
            <p:cNvSpPr>
              <a:spLocks noChangeArrowheads="1"/>
            </p:cNvSpPr>
            <p:nvPr/>
          </p:nvSpPr>
          <p:spPr bwMode="auto">
            <a:xfrm>
              <a:off x="4857752" y="928670"/>
              <a:ext cx="503237" cy="360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" name="Группа 34"/>
          <p:cNvGrpSpPr>
            <a:grpSpLocks/>
          </p:cNvGrpSpPr>
          <p:nvPr/>
        </p:nvGrpSpPr>
        <p:grpSpPr bwMode="auto">
          <a:xfrm flipH="1">
            <a:off x="571500" y="357188"/>
            <a:ext cx="1143000" cy="357187"/>
            <a:chOff x="4357686" y="928670"/>
            <a:chExt cx="1003303" cy="360362"/>
          </a:xfrm>
        </p:grpSpPr>
        <p:sp>
          <p:nvSpPr>
            <p:cNvPr id="12319" name="Rectangle 10"/>
            <p:cNvSpPr>
              <a:spLocks noChangeArrowheads="1"/>
            </p:cNvSpPr>
            <p:nvPr/>
          </p:nvSpPr>
          <p:spPr bwMode="auto">
            <a:xfrm>
              <a:off x="4357686" y="928670"/>
              <a:ext cx="50323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Rectangle 15"/>
            <p:cNvSpPr>
              <a:spLocks noChangeArrowheads="1"/>
            </p:cNvSpPr>
            <p:nvPr/>
          </p:nvSpPr>
          <p:spPr bwMode="auto">
            <a:xfrm>
              <a:off x="4857752" y="928670"/>
              <a:ext cx="503237" cy="360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8" name="Группа 37"/>
          <p:cNvGrpSpPr>
            <a:grpSpLocks/>
          </p:cNvGrpSpPr>
          <p:nvPr/>
        </p:nvGrpSpPr>
        <p:grpSpPr bwMode="auto">
          <a:xfrm flipH="1">
            <a:off x="2071688" y="1071563"/>
            <a:ext cx="954087" cy="357187"/>
            <a:chOff x="539750" y="3429000"/>
            <a:chExt cx="863600" cy="360363"/>
          </a:xfrm>
        </p:grpSpPr>
        <p:sp>
          <p:nvSpPr>
            <p:cNvPr id="12317" name="Rectangle 28"/>
            <p:cNvSpPr>
              <a:spLocks noChangeArrowheads="1"/>
            </p:cNvSpPr>
            <p:nvPr/>
          </p:nvSpPr>
          <p:spPr bwMode="auto">
            <a:xfrm>
              <a:off x="539750" y="3429000"/>
              <a:ext cx="503238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Oval 29"/>
            <p:cNvSpPr>
              <a:spLocks noChangeArrowheads="1"/>
            </p:cNvSpPr>
            <p:nvPr/>
          </p:nvSpPr>
          <p:spPr bwMode="auto">
            <a:xfrm>
              <a:off x="1042988" y="3429000"/>
              <a:ext cx="360362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 flipH="1">
            <a:off x="428625" y="1071563"/>
            <a:ext cx="954088" cy="357187"/>
            <a:chOff x="539750" y="3429000"/>
            <a:chExt cx="863600" cy="360363"/>
          </a:xfrm>
        </p:grpSpPr>
        <p:sp>
          <p:nvSpPr>
            <p:cNvPr id="12315" name="Rectangle 28"/>
            <p:cNvSpPr>
              <a:spLocks noChangeArrowheads="1"/>
            </p:cNvSpPr>
            <p:nvPr/>
          </p:nvSpPr>
          <p:spPr bwMode="auto">
            <a:xfrm>
              <a:off x="539750" y="3429000"/>
              <a:ext cx="503238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Oval 29"/>
            <p:cNvSpPr>
              <a:spLocks noChangeArrowheads="1"/>
            </p:cNvSpPr>
            <p:nvPr/>
          </p:nvSpPr>
          <p:spPr bwMode="auto">
            <a:xfrm>
              <a:off x="1042988" y="3429000"/>
              <a:ext cx="360362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" name="Группа 43"/>
          <p:cNvGrpSpPr>
            <a:grpSpLocks/>
          </p:cNvGrpSpPr>
          <p:nvPr/>
        </p:nvGrpSpPr>
        <p:grpSpPr bwMode="auto">
          <a:xfrm flipH="1">
            <a:off x="4929188" y="357188"/>
            <a:ext cx="785812" cy="360362"/>
            <a:chOff x="4427538" y="3429000"/>
            <a:chExt cx="720725" cy="360363"/>
          </a:xfrm>
        </p:grpSpPr>
        <p:sp>
          <p:nvSpPr>
            <p:cNvPr id="12313" name="Rectangle 22"/>
            <p:cNvSpPr>
              <a:spLocks noChangeArrowheads="1"/>
            </p:cNvSpPr>
            <p:nvPr/>
          </p:nvSpPr>
          <p:spPr bwMode="auto">
            <a:xfrm>
              <a:off x="4427538" y="3429000"/>
              <a:ext cx="503237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Oval 46"/>
            <p:cNvSpPr>
              <a:spLocks noChangeArrowheads="1"/>
            </p:cNvSpPr>
            <p:nvPr/>
          </p:nvSpPr>
          <p:spPr bwMode="auto">
            <a:xfrm>
              <a:off x="4932363" y="3429000"/>
              <a:ext cx="215900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" name="Группа 46"/>
          <p:cNvGrpSpPr>
            <a:grpSpLocks/>
          </p:cNvGrpSpPr>
          <p:nvPr/>
        </p:nvGrpSpPr>
        <p:grpSpPr bwMode="auto">
          <a:xfrm flipH="1">
            <a:off x="3643313" y="357188"/>
            <a:ext cx="785812" cy="360362"/>
            <a:chOff x="4427538" y="3429000"/>
            <a:chExt cx="720725" cy="360363"/>
          </a:xfrm>
        </p:grpSpPr>
        <p:sp>
          <p:nvSpPr>
            <p:cNvPr id="12311" name="Rectangle 22"/>
            <p:cNvSpPr>
              <a:spLocks noChangeArrowheads="1"/>
            </p:cNvSpPr>
            <p:nvPr/>
          </p:nvSpPr>
          <p:spPr bwMode="auto">
            <a:xfrm>
              <a:off x="4427538" y="3429000"/>
              <a:ext cx="503237" cy="3603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Oval 46"/>
            <p:cNvSpPr>
              <a:spLocks noChangeArrowheads="1"/>
            </p:cNvSpPr>
            <p:nvPr/>
          </p:nvSpPr>
          <p:spPr bwMode="auto">
            <a:xfrm>
              <a:off x="4932363" y="3429000"/>
              <a:ext cx="215900" cy="360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" name="Группа 49"/>
          <p:cNvGrpSpPr>
            <a:grpSpLocks/>
          </p:cNvGrpSpPr>
          <p:nvPr/>
        </p:nvGrpSpPr>
        <p:grpSpPr bwMode="auto">
          <a:xfrm flipH="1">
            <a:off x="4857750" y="1143000"/>
            <a:ext cx="1100138" cy="360363"/>
            <a:chOff x="4572000" y="5373688"/>
            <a:chExt cx="1030288" cy="360362"/>
          </a:xfrm>
        </p:grpSpPr>
        <p:sp>
          <p:nvSpPr>
            <p:cNvPr id="12309" name="Rectangle 37"/>
            <p:cNvSpPr>
              <a:spLocks noChangeArrowheads="1"/>
            </p:cNvSpPr>
            <p:nvPr/>
          </p:nvSpPr>
          <p:spPr bwMode="auto">
            <a:xfrm>
              <a:off x="4572000" y="5373688"/>
              <a:ext cx="50323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AutoShape 56"/>
            <p:cNvSpPr>
              <a:spLocks noChangeArrowheads="1"/>
            </p:cNvSpPr>
            <p:nvPr/>
          </p:nvSpPr>
          <p:spPr bwMode="auto">
            <a:xfrm rot="-5400000" flipH="1" flipV="1">
              <a:off x="5159376" y="5291137"/>
              <a:ext cx="360362" cy="525463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" name="Группа 52"/>
          <p:cNvGrpSpPr>
            <a:grpSpLocks/>
          </p:cNvGrpSpPr>
          <p:nvPr/>
        </p:nvGrpSpPr>
        <p:grpSpPr bwMode="auto">
          <a:xfrm flipH="1">
            <a:off x="3429000" y="1143000"/>
            <a:ext cx="1100138" cy="360363"/>
            <a:chOff x="4572000" y="5373688"/>
            <a:chExt cx="1030288" cy="360362"/>
          </a:xfrm>
        </p:grpSpPr>
        <p:sp>
          <p:nvSpPr>
            <p:cNvPr id="12307" name="Rectangle 37"/>
            <p:cNvSpPr>
              <a:spLocks noChangeArrowheads="1"/>
            </p:cNvSpPr>
            <p:nvPr/>
          </p:nvSpPr>
          <p:spPr bwMode="auto">
            <a:xfrm>
              <a:off x="4572000" y="5373688"/>
              <a:ext cx="503238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AutoShape 56"/>
            <p:cNvSpPr>
              <a:spLocks noChangeArrowheads="1"/>
            </p:cNvSpPr>
            <p:nvPr/>
          </p:nvSpPr>
          <p:spPr bwMode="auto">
            <a:xfrm rot="-5400000" flipH="1" flipV="1">
              <a:off x="5159376" y="5291137"/>
              <a:ext cx="360362" cy="525463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2175" y="1508125"/>
            <a:ext cx="5895975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8" y="908050"/>
            <a:ext cx="68643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Documents and Settings\Admin\Рабочий стол\Света2\Мои рисунки\medved-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8150" y="5026025"/>
            <a:ext cx="1095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:\Documents and Settings\Admin\Рабочий стол\Света2\Мои рисунки\osli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5988" y="5157788"/>
            <a:ext cx="15001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:\Documents and Settings\Admin\Рабочий стол\Света2\Мои рисунки\slon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8988" y="278765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D:\Documents and Settings\Admin\Рабочий стол\Света2\Мои рисунки\sobachk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888" y="5597525"/>
            <a:ext cx="15716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Documents and Settings\Admin\Рабочий стол\Света2\Мои рисунки\cock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8" y="3444875"/>
            <a:ext cx="11430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D:\Documents and Settings\Admin\Рабочий стол\Света2\Мои рисунки\mashina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6738" y="296863"/>
            <a:ext cx="18986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85875" y="130175"/>
            <a:ext cx="9477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9725" y="1508125"/>
            <a:ext cx="134143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22750" y="130175"/>
            <a:ext cx="7334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704138" y="1412875"/>
            <a:ext cx="1079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1988 L 0.10347 0.186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77457E-6 L 0.19688 -0.01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02081 L -0.00712 -0.319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83237E-6 L -0.43107 0.13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5607E-7 L 1.38889E-6 -0.19353 C 1.38889E-6 -0.28 -0.18021 -0.38636 -0.32691 -0.38636 L -0.65365 -0.38636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2358 L 0.0059 0.273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6069E-6 L -0.50399 0.0890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ocuments and Settings\Admin\Рабочий стол\Света2\Мои рисунки\звук ш\Новая папка\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346325"/>
            <a:ext cx="19113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D:\Documents and Settings\Admin\Рабочий стол\Света2\Мои рисунки\звук ш\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038" y="2363788"/>
            <a:ext cx="234473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3" y="260350"/>
            <a:ext cx="39814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04075" y="2420938"/>
            <a:ext cx="11652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50" y="5097463"/>
            <a:ext cx="23669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70300" y="4305300"/>
            <a:ext cx="273843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9888" y="4953000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ocuments and Settings\Admin\Рабочий стол\Света2\Мои рисунки\звук ш\Новая папка\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346325"/>
            <a:ext cx="130333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D:\Documents and Settings\Admin\Рабочий стол\Света2\Мои рисунки\звук ш\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794000"/>
            <a:ext cx="17192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3" y="260350"/>
            <a:ext cx="39814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8213" y="2705100"/>
            <a:ext cx="8413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125" y="5287963"/>
            <a:ext cx="15716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4300" y="4430713"/>
            <a:ext cx="16589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24750" y="4856163"/>
            <a:ext cx="13906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82750" y="1968500"/>
            <a:ext cx="16557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27088" y="2708275"/>
            <a:ext cx="15255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52913" y="2154238"/>
            <a:ext cx="17192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99050" y="2420938"/>
            <a:ext cx="1719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37513" y="2778125"/>
            <a:ext cx="8223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639050" y="1736725"/>
            <a:ext cx="965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346575" y="5438775"/>
            <a:ext cx="16589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141913" y="4689475"/>
            <a:ext cx="16589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943725" y="5521325"/>
            <a:ext cx="13906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753350" y="5956300"/>
            <a:ext cx="13906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 cstate="email"/>
          <a:srcRect l="-2379"/>
          <a:stretch>
            <a:fillRect/>
          </a:stretch>
        </p:blipFill>
        <p:spPr bwMode="auto">
          <a:xfrm>
            <a:off x="1349375" y="4833938"/>
            <a:ext cx="156527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381125" y="5876925"/>
            <a:ext cx="1603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2675" y="4833938"/>
            <a:ext cx="36560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2" descr="13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375"/>
            <a:ext cx="25717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2143125" y="2928938"/>
            <a:ext cx="5500688" cy="2928937"/>
          </a:xfrm>
          <a:custGeom>
            <a:avLst/>
            <a:gdLst>
              <a:gd name="connsiteX0" fmla="*/ 0 w 4325061"/>
              <a:gd name="connsiteY0" fmla="*/ 2462981 h 2462981"/>
              <a:gd name="connsiteX1" fmla="*/ 14748 w 4325061"/>
              <a:gd name="connsiteY1" fmla="*/ 2374490 h 2462981"/>
              <a:gd name="connsiteX2" fmla="*/ 604684 w 4325061"/>
              <a:gd name="connsiteY2" fmla="*/ 2315497 h 2462981"/>
              <a:gd name="connsiteX3" fmla="*/ 766916 w 4325061"/>
              <a:gd name="connsiteY3" fmla="*/ 2256503 h 2462981"/>
              <a:gd name="connsiteX4" fmla="*/ 811161 w 4325061"/>
              <a:gd name="connsiteY4" fmla="*/ 2123768 h 2462981"/>
              <a:gd name="connsiteX5" fmla="*/ 870155 w 4325061"/>
              <a:gd name="connsiteY5" fmla="*/ 2020529 h 2462981"/>
              <a:gd name="connsiteX6" fmla="*/ 899652 w 4325061"/>
              <a:gd name="connsiteY6" fmla="*/ 1932039 h 2462981"/>
              <a:gd name="connsiteX7" fmla="*/ 929148 w 4325061"/>
              <a:gd name="connsiteY7" fmla="*/ 1873045 h 2462981"/>
              <a:gd name="connsiteX8" fmla="*/ 943897 w 4325061"/>
              <a:gd name="connsiteY8" fmla="*/ 1814052 h 2462981"/>
              <a:gd name="connsiteX9" fmla="*/ 1032387 w 4325061"/>
              <a:gd name="connsiteY9" fmla="*/ 1769807 h 2462981"/>
              <a:gd name="connsiteX10" fmla="*/ 1814052 w 4325061"/>
              <a:gd name="connsiteY10" fmla="*/ 1755058 h 2462981"/>
              <a:gd name="connsiteX11" fmla="*/ 1858297 w 4325061"/>
              <a:gd name="connsiteY11" fmla="*/ 1740310 h 2462981"/>
              <a:gd name="connsiteX12" fmla="*/ 1917290 w 4325061"/>
              <a:gd name="connsiteY12" fmla="*/ 1637071 h 2462981"/>
              <a:gd name="connsiteX13" fmla="*/ 1946787 w 4325061"/>
              <a:gd name="connsiteY13" fmla="*/ 1592826 h 2462981"/>
              <a:gd name="connsiteX14" fmla="*/ 2020529 w 4325061"/>
              <a:gd name="connsiteY14" fmla="*/ 1489587 h 2462981"/>
              <a:gd name="connsiteX15" fmla="*/ 2064774 w 4325061"/>
              <a:gd name="connsiteY15" fmla="*/ 1474839 h 2462981"/>
              <a:gd name="connsiteX16" fmla="*/ 2109019 w 4325061"/>
              <a:gd name="connsiteY16" fmla="*/ 1430594 h 2462981"/>
              <a:gd name="connsiteX17" fmla="*/ 2182761 w 4325061"/>
              <a:gd name="connsiteY17" fmla="*/ 1415845 h 2462981"/>
              <a:gd name="connsiteX18" fmla="*/ 2330245 w 4325061"/>
              <a:gd name="connsiteY18" fmla="*/ 1386348 h 2462981"/>
              <a:gd name="connsiteX19" fmla="*/ 2477729 w 4325061"/>
              <a:gd name="connsiteY19" fmla="*/ 1342103 h 2462981"/>
              <a:gd name="connsiteX20" fmla="*/ 2536722 w 4325061"/>
              <a:gd name="connsiteY20" fmla="*/ 1312607 h 2462981"/>
              <a:gd name="connsiteX21" fmla="*/ 2875935 w 4325061"/>
              <a:gd name="connsiteY21" fmla="*/ 1283110 h 2462981"/>
              <a:gd name="connsiteX22" fmla="*/ 3406877 w 4325061"/>
              <a:gd name="connsiteY22" fmla="*/ 1297858 h 2462981"/>
              <a:gd name="connsiteX23" fmla="*/ 3451122 w 4325061"/>
              <a:gd name="connsiteY23" fmla="*/ 1268361 h 2462981"/>
              <a:gd name="connsiteX24" fmla="*/ 3495368 w 4325061"/>
              <a:gd name="connsiteY24" fmla="*/ 1253613 h 2462981"/>
              <a:gd name="connsiteX25" fmla="*/ 3539613 w 4325061"/>
              <a:gd name="connsiteY25" fmla="*/ 1224116 h 2462981"/>
              <a:gd name="connsiteX26" fmla="*/ 3583858 w 4325061"/>
              <a:gd name="connsiteY26" fmla="*/ 1179871 h 2462981"/>
              <a:gd name="connsiteX27" fmla="*/ 3598606 w 4325061"/>
              <a:gd name="connsiteY27" fmla="*/ 1135626 h 2462981"/>
              <a:gd name="connsiteX28" fmla="*/ 3628103 w 4325061"/>
              <a:gd name="connsiteY28" fmla="*/ 988142 h 2462981"/>
              <a:gd name="connsiteX29" fmla="*/ 3657600 w 4325061"/>
              <a:gd name="connsiteY29" fmla="*/ 678426 h 2462981"/>
              <a:gd name="connsiteX30" fmla="*/ 3731342 w 4325061"/>
              <a:gd name="connsiteY30" fmla="*/ 604684 h 2462981"/>
              <a:gd name="connsiteX31" fmla="*/ 3775587 w 4325061"/>
              <a:gd name="connsiteY31" fmla="*/ 560439 h 2462981"/>
              <a:gd name="connsiteX32" fmla="*/ 3849329 w 4325061"/>
              <a:gd name="connsiteY32" fmla="*/ 516194 h 2462981"/>
              <a:gd name="connsiteX33" fmla="*/ 3952568 w 4325061"/>
              <a:gd name="connsiteY33" fmla="*/ 442452 h 2462981"/>
              <a:gd name="connsiteX34" fmla="*/ 4159045 w 4325061"/>
              <a:gd name="connsiteY34" fmla="*/ 383458 h 2462981"/>
              <a:gd name="connsiteX35" fmla="*/ 4203290 w 4325061"/>
              <a:gd name="connsiteY35" fmla="*/ 353961 h 2462981"/>
              <a:gd name="connsiteX36" fmla="*/ 4247535 w 4325061"/>
              <a:gd name="connsiteY36" fmla="*/ 339213 h 2462981"/>
              <a:gd name="connsiteX37" fmla="*/ 4306529 w 4325061"/>
              <a:gd name="connsiteY37" fmla="*/ 324465 h 2462981"/>
              <a:gd name="connsiteX38" fmla="*/ 4306529 w 4325061"/>
              <a:gd name="connsiteY38" fmla="*/ 0 h 246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25061" h="2462981">
                <a:moveTo>
                  <a:pt x="0" y="2462981"/>
                </a:moveTo>
                <a:cubicBezTo>
                  <a:pt x="4916" y="2433484"/>
                  <a:pt x="8261" y="2403682"/>
                  <a:pt x="14748" y="2374490"/>
                </a:cubicBezTo>
                <a:cubicBezTo>
                  <a:pt x="64869" y="2148944"/>
                  <a:pt x="325833" y="2322647"/>
                  <a:pt x="604684" y="2315497"/>
                </a:cubicBezTo>
                <a:cubicBezTo>
                  <a:pt x="739867" y="2281701"/>
                  <a:pt x="688940" y="2308487"/>
                  <a:pt x="766916" y="2256503"/>
                </a:cubicBezTo>
                <a:cubicBezTo>
                  <a:pt x="781664" y="2212258"/>
                  <a:pt x="785291" y="2162573"/>
                  <a:pt x="811161" y="2123768"/>
                </a:cubicBezTo>
                <a:cubicBezTo>
                  <a:pt x="837768" y="2083858"/>
                  <a:pt x="851442" y="2067310"/>
                  <a:pt x="870155" y="2020529"/>
                </a:cubicBezTo>
                <a:cubicBezTo>
                  <a:pt x="881702" y="1991661"/>
                  <a:pt x="885747" y="1959849"/>
                  <a:pt x="899652" y="1932039"/>
                </a:cubicBezTo>
                <a:cubicBezTo>
                  <a:pt x="909484" y="1912374"/>
                  <a:pt x="921428" y="1893631"/>
                  <a:pt x="929148" y="1873045"/>
                </a:cubicBezTo>
                <a:cubicBezTo>
                  <a:pt x="936265" y="1854066"/>
                  <a:pt x="932653" y="1830917"/>
                  <a:pt x="943897" y="1814052"/>
                </a:cubicBezTo>
                <a:cubicBezTo>
                  <a:pt x="954386" y="1798319"/>
                  <a:pt x="1012277" y="1770525"/>
                  <a:pt x="1032387" y="1769807"/>
                </a:cubicBezTo>
                <a:cubicBezTo>
                  <a:pt x="1292822" y="1760506"/>
                  <a:pt x="1553497" y="1759974"/>
                  <a:pt x="1814052" y="1755058"/>
                </a:cubicBezTo>
                <a:cubicBezTo>
                  <a:pt x="1828800" y="1750142"/>
                  <a:pt x="1846158" y="1750022"/>
                  <a:pt x="1858297" y="1740310"/>
                </a:cubicBezTo>
                <a:cubicBezTo>
                  <a:pt x="1877207" y="1725182"/>
                  <a:pt x="1908123" y="1653112"/>
                  <a:pt x="1917290" y="1637071"/>
                </a:cubicBezTo>
                <a:cubicBezTo>
                  <a:pt x="1926084" y="1621681"/>
                  <a:pt x="1937993" y="1608216"/>
                  <a:pt x="1946787" y="1592826"/>
                </a:cubicBezTo>
                <a:cubicBezTo>
                  <a:pt x="1975179" y="1543141"/>
                  <a:pt x="1970635" y="1522849"/>
                  <a:pt x="2020529" y="1489587"/>
                </a:cubicBezTo>
                <a:cubicBezTo>
                  <a:pt x="2033464" y="1480964"/>
                  <a:pt x="2050026" y="1479755"/>
                  <a:pt x="2064774" y="1474839"/>
                </a:cubicBezTo>
                <a:cubicBezTo>
                  <a:pt x="2079522" y="1460091"/>
                  <a:pt x="2090364" y="1439922"/>
                  <a:pt x="2109019" y="1430594"/>
                </a:cubicBezTo>
                <a:cubicBezTo>
                  <a:pt x="2131440" y="1419383"/>
                  <a:pt x="2158290" y="1421283"/>
                  <a:pt x="2182761" y="1415845"/>
                </a:cubicBezTo>
                <a:cubicBezTo>
                  <a:pt x="2314759" y="1386512"/>
                  <a:pt x="2156859" y="1415247"/>
                  <a:pt x="2330245" y="1386348"/>
                </a:cubicBezTo>
                <a:cubicBezTo>
                  <a:pt x="2637876" y="1263299"/>
                  <a:pt x="2178603" y="1441812"/>
                  <a:pt x="2477729" y="1342103"/>
                </a:cubicBezTo>
                <a:cubicBezTo>
                  <a:pt x="2498586" y="1335151"/>
                  <a:pt x="2515300" y="1317551"/>
                  <a:pt x="2536722" y="1312607"/>
                </a:cubicBezTo>
                <a:cubicBezTo>
                  <a:pt x="2586865" y="1301036"/>
                  <a:pt x="2859365" y="1284294"/>
                  <a:pt x="2875935" y="1283110"/>
                </a:cubicBezTo>
                <a:cubicBezTo>
                  <a:pt x="3111529" y="1310827"/>
                  <a:pt x="3162695" y="1331156"/>
                  <a:pt x="3406877" y="1297858"/>
                </a:cubicBezTo>
                <a:cubicBezTo>
                  <a:pt x="3424440" y="1295463"/>
                  <a:pt x="3435268" y="1276288"/>
                  <a:pt x="3451122" y="1268361"/>
                </a:cubicBezTo>
                <a:cubicBezTo>
                  <a:pt x="3465027" y="1261409"/>
                  <a:pt x="3480619" y="1258529"/>
                  <a:pt x="3495368" y="1253613"/>
                </a:cubicBezTo>
                <a:cubicBezTo>
                  <a:pt x="3510116" y="1243781"/>
                  <a:pt x="3525996" y="1235464"/>
                  <a:pt x="3539613" y="1224116"/>
                </a:cubicBezTo>
                <a:cubicBezTo>
                  <a:pt x="3555636" y="1210763"/>
                  <a:pt x="3572289" y="1197225"/>
                  <a:pt x="3583858" y="1179871"/>
                </a:cubicBezTo>
                <a:cubicBezTo>
                  <a:pt x="3592481" y="1166936"/>
                  <a:pt x="3595110" y="1150774"/>
                  <a:pt x="3598606" y="1135626"/>
                </a:cubicBezTo>
                <a:cubicBezTo>
                  <a:pt x="3609879" y="1086775"/>
                  <a:pt x="3618271" y="1037303"/>
                  <a:pt x="3628103" y="988142"/>
                </a:cubicBezTo>
                <a:cubicBezTo>
                  <a:pt x="3637935" y="884903"/>
                  <a:pt x="3640551" y="780721"/>
                  <a:pt x="3657600" y="678426"/>
                </a:cubicBezTo>
                <a:cubicBezTo>
                  <a:pt x="3664578" y="636561"/>
                  <a:pt x="3704700" y="626885"/>
                  <a:pt x="3731342" y="604684"/>
                </a:cubicBezTo>
                <a:cubicBezTo>
                  <a:pt x="3747365" y="591331"/>
                  <a:pt x="3758901" y="572953"/>
                  <a:pt x="3775587" y="560439"/>
                </a:cubicBezTo>
                <a:cubicBezTo>
                  <a:pt x="3798520" y="543240"/>
                  <a:pt x="3826397" y="533394"/>
                  <a:pt x="3849329" y="516194"/>
                </a:cubicBezTo>
                <a:cubicBezTo>
                  <a:pt x="3968909" y="426508"/>
                  <a:pt x="3811895" y="512786"/>
                  <a:pt x="3952568" y="442452"/>
                </a:cubicBezTo>
                <a:cubicBezTo>
                  <a:pt x="4046247" y="348773"/>
                  <a:pt x="3947305" y="428832"/>
                  <a:pt x="4159045" y="383458"/>
                </a:cubicBezTo>
                <a:cubicBezTo>
                  <a:pt x="4176377" y="379744"/>
                  <a:pt x="4187436" y="361888"/>
                  <a:pt x="4203290" y="353961"/>
                </a:cubicBezTo>
                <a:cubicBezTo>
                  <a:pt x="4217195" y="347009"/>
                  <a:pt x="4232587" y="343484"/>
                  <a:pt x="4247535" y="339213"/>
                </a:cubicBezTo>
                <a:cubicBezTo>
                  <a:pt x="4267025" y="333645"/>
                  <a:pt x="4303056" y="344435"/>
                  <a:pt x="4306529" y="324465"/>
                </a:cubicBezTo>
                <a:cubicBezTo>
                  <a:pt x="4325061" y="217909"/>
                  <a:pt x="4306529" y="108155"/>
                  <a:pt x="4306529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389" name="Группа 16"/>
          <p:cNvGrpSpPr>
            <a:grpSpLocks/>
          </p:cNvGrpSpPr>
          <p:nvPr/>
        </p:nvGrpSpPr>
        <p:grpSpPr bwMode="auto">
          <a:xfrm>
            <a:off x="4714875" y="493713"/>
            <a:ext cx="3238500" cy="2405062"/>
            <a:chOff x="4714165" y="493482"/>
            <a:chExt cx="3239624" cy="2404560"/>
          </a:xfrm>
        </p:grpSpPr>
        <p:sp>
          <p:nvSpPr>
            <p:cNvPr id="8" name="Полилиния 7"/>
            <p:cNvSpPr/>
            <p:nvPr/>
          </p:nvSpPr>
          <p:spPr>
            <a:xfrm>
              <a:off x="5071477" y="1428324"/>
              <a:ext cx="2531353" cy="1433214"/>
            </a:xfrm>
            <a:custGeom>
              <a:avLst/>
              <a:gdLst>
                <a:gd name="connsiteX0" fmla="*/ 2153265 w 2153265"/>
                <a:gd name="connsiteY0" fmla="*/ 1150374 h 1150374"/>
                <a:gd name="connsiteX1" fmla="*/ 2138517 w 2153265"/>
                <a:gd name="connsiteY1" fmla="*/ 1106129 h 1150374"/>
                <a:gd name="connsiteX2" fmla="*/ 2123768 w 2153265"/>
                <a:gd name="connsiteY2" fmla="*/ 1047135 h 1150374"/>
                <a:gd name="connsiteX3" fmla="*/ 2064775 w 2153265"/>
                <a:gd name="connsiteY3" fmla="*/ 943897 h 1150374"/>
                <a:gd name="connsiteX4" fmla="*/ 2050026 w 2153265"/>
                <a:gd name="connsiteY4" fmla="*/ 884903 h 1150374"/>
                <a:gd name="connsiteX5" fmla="*/ 1976284 w 2153265"/>
                <a:gd name="connsiteY5" fmla="*/ 825910 h 1150374"/>
                <a:gd name="connsiteX6" fmla="*/ 1917291 w 2153265"/>
                <a:gd name="connsiteY6" fmla="*/ 766916 h 1150374"/>
                <a:gd name="connsiteX7" fmla="*/ 1828800 w 2153265"/>
                <a:gd name="connsiteY7" fmla="*/ 648929 h 1150374"/>
                <a:gd name="connsiteX8" fmla="*/ 1799304 w 2153265"/>
                <a:gd name="connsiteY8" fmla="*/ 575187 h 1150374"/>
                <a:gd name="connsiteX9" fmla="*/ 1740310 w 2153265"/>
                <a:gd name="connsiteY9" fmla="*/ 560439 h 1150374"/>
                <a:gd name="connsiteX10" fmla="*/ 1696065 w 2153265"/>
                <a:gd name="connsiteY10" fmla="*/ 530942 h 1150374"/>
                <a:gd name="connsiteX11" fmla="*/ 1622323 w 2153265"/>
                <a:gd name="connsiteY11" fmla="*/ 471948 h 1150374"/>
                <a:gd name="connsiteX12" fmla="*/ 1578078 w 2153265"/>
                <a:gd name="connsiteY12" fmla="*/ 457200 h 1150374"/>
                <a:gd name="connsiteX13" fmla="*/ 1460091 w 2153265"/>
                <a:gd name="connsiteY13" fmla="*/ 427703 h 1150374"/>
                <a:gd name="connsiteX14" fmla="*/ 1401097 w 2153265"/>
                <a:gd name="connsiteY14" fmla="*/ 412955 h 1150374"/>
                <a:gd name="connsiteX15" fmla="*/ 1297858 w 2153265"/>
                <a:gd name="connsiteY15" fmla="*/ 383458 h 1150374"/>
                <a:gd name="connsiteX16" fmla="*/ 1179871 w 2153265"/>
                <a:gd name="connsiteY16" fmla="*/ 368710 h 1150374"/>
                <a:gd name="connsiteX17" fmla="*/ 1076633 w 2153265"/>
                <a:gd name="connsiteY17" fmla="*/ 339213 h 1150374"/>
                <a:gd name="connsiteX18" fmla="*/ 1017639 w 2153265"/>
                <a:gd name="connsiteY18" fmla="*/ 324464 h 1150374"/>
                <a:gd name="connsiteX19" fmla="*/ 958646 w 2153265"/>
                <a:gd name="connsiteY19" fmla="*/ 294968 h 1150374"/>
                <a:gd name="connsiteX20" fmla="*/ 870155 w 2153265"/>
                <a:gd name="connsiteY20" fmla="*/ 265471 h 1150374"/>
                <a:gd name="connsiteX21" fmla="*/ 825910 w 2153265"/>
                <a:gd name="connsiteY21" fmla="*/ 250722 h 1150374"/>
                <a:gd name="connsiteX22" fmla="*/ 781665 w 2153265"/>
                <a:gd name="connsiteY22" fmla="*/ 235974 h 1150374"/>
                <a:gd name="connsiteX23" fmla="*/ 235975 w 2153265"/>
                <a:gd name="connsiteY23" fmla="*/ 221226 h 1150374"/>
                <a:gd name="connsiteX24" fmla="*/ 191729 w 2153265"/>
                <a:gd name="connsiteY24" fmla="*/ 191729 h 1150374"/>
                <a:gd name="connsiteX25" fmla="*/ 132736 w 2153265"/>
                <a:gd name="connsiteY25" fmla="*/ 103239 h 1150374"/>
                <a:gd name="connsiteX26" fmla="*/ 44246 w 2153265"/>
                <a:gd name="connsiteY26" fmla="*/ 44245 h 1150374"/>
                <a:gd name="connsiteX27" fmla="*/ 0 w 2153265"/>
                <a:gd name="connsiteY27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53265" h="1150374">
                  <a:moveTo>
                    <a:pt x="2153265" y="1150374"/>
                  </a:moveTo>
                  <a:cubicBezTo>
                    <a:pt x="2148349" y="1135626"/>
                    <a:pt x="2142788" y="1121077"/>
                    <a:pt x="2138517" y="1106129"/>
                  </a:cubicBezTo>
                  <a:cubicBezTo>
                    <a:pt x="2132948" y="1086639"/>
                    <a:pt x="2130885" y="1066114"/>
                    <a:pt x="2123768" y="1047135"/>
                  </a:cubicBezTo>
                  <a:cubicBezTo>
                    <a:pt x="2107730" y="1004368"/>
                    <a:pt x="2089224" y="980572"/>
                    <a:pt x="2064775" y="943897"/>
                  </a:cubicBezTo>
                  <a:cubicBezTo>
                    <a:pt x="2059859" y="924232"/>
                    <a:pt x="2062188" y="901119"/>
                    <a:pt x="2050026" y="884903"/>
                  </a:cubicBezTo>
                  <a:cubicBezTo>
                    <a:pt x="2031139" y="859720"/>
                    <a:pt x="1999811" y="846823"/>
                    <a:pt x="1976284" y="825910"/>
                  </a:cubicBezTo>
                  <a:cubicBezTo>
                    <a:pt x="1955499" y="807434"/>
                    <a:pt x="1933977" y="789164"/>
                    <a:pt x="1917291" y="766916"/>
                  </a:cubicBezTo>
                  <a:cubicBezTo>
                    <a:pt x="1791499" y="599192"/>
                    <a:pt x="2009412" y="829538"/>
                    <a:pt x="1828800" y="648929"/>
                  </a:cubicBezTo>
                  <a:cubicBezTo>
                    <a:pt x="1818968" y="624348"/>
                    <a:pt x="1818024" y="593907"/>
                    <a:pt x="1799304" y="575187"/>
                  </a:cubicBezTo>
                  <a:cubicBezTo>
                    <a:pt x="1784971" y="560854"/>
                    <a:pt x="1758941" y="568424"/>
                    <a:pt x="1740310" y="560439"/>
                  </a:cubicBezTo>
                  <a:cubicBezTo>
                    <a:pt x="1724018" y="553457"/>
                    <a:pt x="1710245" y="541577"/>
                    <a:pt x="1696065" y="530942"/>
                  </a:cubicBezTo>
                  <a:cubicBezTo>
                    <a:pt x="1670882" y="512055"/>
                    <a:pt x="1649017" y="488632"/>
                    <a:pt x="1622323" y="471948"/>
                  </a:cubicBezTo>
                  <a:cubicBezTo>
                    <a:pt x="1609140" y="463709"/>
                    <a:pt x="1593076" y="461290"/>
                    <a:pt x="1578078" y="457200"/>
                  </a:cubicBezTo>
                  <a:cubicBezTo>
                    <a:pt x="1538967" y="446533"/>
                    <a:pt x="1499420" y="437535"/>
                    <a:pt x="1460091" y="427703"/>
                  </a:cubicBezTo>
                  <a:cubicBezTo>
                    <a:pt x="1440426" y="422787"/>
                    <a:pt x="1420327" y="419365"/>
                    <a:pt x="1401097" y="412955"/>
                  </a:cubicBezTo>
                  <a:cubicBezTo>
                    <a:pt x="1366025" y="401264"/>
                    <a:pt x="1334902" y="389632"/>
                    <a:pt x="1297858" y="383458"/>
                  </a:cubicBezTo>
                  <a:cubicBezTo>
                    <a:pt x="1258762" y="376942"/>
                    <a:pt x="1219200" y="373626"/>
                    <a:pt x="1179871" y="368710"/>
                  </a:cubicBezTo>
                  <a:cubicBezTo>
                    <a:pt x="995434" y="322599"/>
                    <a:pt x="1224751" y="381533"/>
                    <a:pt x="1076633" y="339213"/>
                  </a:cubicBezTo>
                  <a:cubicBezTo>
                    <a:pt x="1057143" y="333644"/>
                    <a:pt x="1036618" y="331581"/>
                    <a:pt x="1017639" y="324464"/>
                  </a:cubicBezTo>
                  <a:cubicBezTo>
                    <a:pt x="997053" y="316744"/>
                    <a:pt x="979059" y="303133"/>
                    <a:pt x="958646" y="294968"/>
                  </a:cubicBezTo>
                  <a:cubicBezTo>
                    <a:pt x="929777" y="283421"/>
                    <a:pt x="899652" y="275303"/>
                    <a:pt x="870155" y="265471"/>
                  </a:cubicBezTo>
                  <a:lnTo>
                    <a:pt x="825910" y="250722"/>
                  </a:lnTo>
                  <a:cubicBezTo>
                    <a:pt x="811162" y="245806"/>
                    <a:pt x="797205" y="236394"/>
                    <a:pt x="781665" y="235974"/>
                  </a:cubicBezTo>
                  <a:lnTo>
                    <a:pt x="235975" y="221226"/>
                  </a:lnTo>
                  <a:cubicBezTo>
                    <a:pt x="221226" y="211394"/>
                    <a:pt x="203401" y="205069"/>
                    <a:pt x="191729" y="191729"/>
                  </a:cubicBezTo>
                  <a:cubicBezTo>
                    <a:pt x="168385" y="165050"/>
                    <a:pt x="162233" y="122904"/>
                    <a:pt x="132736" y="103239"/>
                  </a:cubicBezTo>
                  <a:cubicBezTo>
                    <a:pt x="103239" y="83574"/>
                    <a:pt x="69314" y="69312"/>
                    <a:pt x="44246" y="44245"/>
                  </a:cubicBez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00014" y="1142633"/>
              <a:ext cx="2953775" cy="1755409"/>
            </a:xfrm>
            <a:custGeom>
              <a:avLst/>
              <a:gdLst>
                <a:gd name="connsiteX0" fmla="*/ 2875936 w 2953161"/>
                <a:gd name="connsiteY0" fmla="*/ 1755058 h 1755058"/>
                <a:gd name="connsiteX1" fmla="*/ 2890684 w 2953161"/>
                <a:gd name="connsiteY1" fmla="*/ 1209368 h 1755058"/>
                <a:gd name="connsiteX2" fmla="*/ 2802194 w 2953161"/>
                <a:gd name="connsiteY2" fmla="*/ 1091380 h 1755058"/>
                <a:gd name="connsiteX3" fmla="*/ 2743200 w 2953161"/>
                <a:gd name="connsiteY3" fmla="*/ 1002890 h 1755058"/>
                <a:gd name="connsiteX4" fmla="*/ 2713703 w 2953161"/>
                <a:gd name="connsiteY4" fmla="*/ 958645 h 1755058"/>
                <a:gd name="connsiteX5" fmla="*/ 2654710 w 2953161"/>
                <a:gd name="connsiteY5" fmla="*/ 870155 h 1755058"/>
                <a:gd name="connsiteX6" fmla="*/ 2610465 w 2953161"/>
                <a:gd name="connsiteY6" fmla="*/ 796413 h 1755058"/>
                <a:gd name="connsiteX7" fmla="*/ 2566219 w 2953161"/>
                <a:gd name="connsiteY7" fmla="*/ 766916 h 1755058"/>
                <a:gd name="connsiteX8" fmla="*/ 2433484 w 2953161"/>
                <a:gd name="connsiteY8" fmla="*/ 678426 h 1755058"/>
                <a:gd name="connsiteX9" fmla="*/ 2271252 w 2953161"/>
                <a:gd name="connsiteY9" fmla="*/ 545690 h 1755058"/>
                <a:gd name="connsiteX10" fmla="*/ 2227007 w 2953161"/>
                <a:gd name="connsiteY10" fmla="*/ 530942 h 1755058"/>
                <a:gd name="connsiteX11" fmla="*/ 1681316 w 2953161"/>
                <a:gd name="connsiteY11" fmla="*/ 486697 h 1755058"/>
                <a:gd name="connsiteX12" fmla="*/ 1386349 w 2953161"/>
                <a:gd name="connsiteY12" fmla="*/ 471948 h 1755058"/>
                <a:gd name="connsiteX13" fmla="*/ 1297858 w 2953161"/>
                <a:gd name="connsiteY13" fmla="*/ 457200 h 1755058"/>
                <a:gd name="connsiteX14" fmla="*/ 1253613 w 2953161"/>
                <a:gd name="connsiteY14" fmla="*/ 442451 h 1755058"/>
                <a:gd name="connsiteX15" fmla="*/ 1135626 w 2953161"/>
                <a:gd name="connsiteY15" fmla="*/ 427703 h 1755058"/>
                <a:gd name="connsiteX16" fmla="*/ 1091381 w 2953161"/>
                <a:gd name="connsiteY16" fmla="*/ 412955 h 1755058"/>
                <a:gd name="connsiteX17" fmla="*/ 1017639 w 2953161"/>
                <a:gd name="connsiteY17" fmla="*/ 353961 h 1755058"/>
                <a:gd name="connsiteX18" fmla="*/ 973394 w 2953161"/>
                <a:gd name="connsiteY18" fmla="*/ 324464 h 1755058"/>
                <a:gd name="connsiteX19" fmla="*/ 929149 w 2953161"/>
                <a:gd name="connsiteY19" fmla="*/ 309716 h 1755058"/>
                <a:gd name="connsiteX20" fmla="*/ 899652 w 2953161"/>
                <a:gd name="connsiteY20" fmla="*/ 265471 h 1755058"/>
                <a:gd name="connsiteX21" fmla="*/ 811161 w 2953161"/>
                <a:gd name="connsiteY21" fmla="*/ 235974 h 1755058"/>
                <a:gd name="connsiteX22" fmla="*/ 707923 w 2953161"/>
                <a:gd name="connsiteY22" fmla="*/ 206477 h 1755058"/>
                <a:gd name="connsiteX23" fmla="*/ 619432 w 2953161"/>
                <a:gd name="connsiteY23" fmla="*/ 176980 h 1755058"/>
                <a:gd name="connsiteX24" fmla="*/ 339213 w 2953161"/>
                <a:gd name="connsiteY24" fmla="*/ 162232 h 1755058"/>
                <a:gd name="connsiteX25" fmla="*/ 206478 w 2953161"/>
                <a:gd name="connsiteY25" fmla="*/ 88490 h 1755058"/>
                <a:gd name="connsiteX26" fmla="*/ 162232 w 2953161"/>
                <a:gd name="connsiteY26" fmla="*/ 58993 h 1755058"/>
                <a:gd name="connsiteX27" fmla="*/ 58994 w 2953161"/>
                <a:gd name="connsiteY27" fmla="*/ 29497 h 1755058"/>
                <a:gd name="connsiteX28" fmla="*/ 0 w 2953161"/>
                <a:gd name="connsiteY28" fmla="*/ 0 h 17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3161" h="1755058">
                  <a:moveTo>
                    <a:pt x="2875936" y="1755058"/>
                  </a:moveTo>
                  <a:cubicBezTo>
                    <a:pt x="2944121" y="1550498"/>
                    <a:pt x="2953161" y="1557460"/>
                    <a:pt x="2890684" y="1209368"/>
                  </a:cubicBezTo>
                  <a:cubicBezTo>
                    <a:pt x="2881999" y="1160980"/>
                    <a:pt x="2829464" y="1132285"/>
                    <a:pt x="2802194" y="1091380"/>
                  </a:cubicBezTo>
                  <a:lnTo>
                    <a:pt x="2743200" y="1002890"/>
                  </a:lnTo>
                  <a:lnTo>
                    <a:pt x="2713703" y="958645"/>
                  </a:lnTo>
                  <a:cubicBezTo>
                    <a:pt x="2684125" y="869910"/>
                    <a:pt x="2720995" y="958535"/>
                    <a:pt x="2654710" y="870155"/>
                  </a:cubicBezTo>
                  <a:cubicBezTo>
                    <a:pt x="2637511" y="847222"/>
                    <a:pt x="2629120" y="818178"/>
                    <a:pt x="2610465" y="796413"/>
                  </a:cubicBezTo>
                  <a:cubicBezTo>
                    <a:pt x="2598929" y="782955"/>
                    <a:pt x="2580211" y="777798"/>
                    <a:pt x="2566219" y="766916"/>
                  </a:cubicBezTo>
                  <a:cubicBezTo>
                    <a:pt x="2453231" y="679037"/>
                    <a:pt x="2519238" y="707010"/>
                    <a:pt x="2433484" y="678426"/>
                  </a:cubicBezTo>
                  <a:cubicBezTo>
                    <a:pt x="2390187" y="635128"/>
                    <a:pt x="2321757" y="562525"/>
                    <a:pt x="2271252" y="545690"/>
                  </a:cubicBezTo>
                  <a:lnTo>
                    <a:pt x="2227007" y="530942"/>
                  </a:lnTo>
                  <a:cubicBezTo>
                    <a:pt x="2042958" y="408244"/>
                    <a:pt x="2206767" y="506158"/>
                    <a:pt x="1681316" y="486697"/>
                  </a:cubicBezTo>
                  <a:cubicBezTo>
                    <a:pt x="1582938" y="483053"/>
                    <a:pt x="1484671" y="476864"/>
                    <a:pt x="1386349" y="471948"/>
                  </a:cubicBezTo>
                  <a:cubicBezTo>
                    <a:pt x="1356852" y="467032"/>
                    <a:pt x="1327050" y="463687"/>
                    <a:pt x="1297858" y="457200"/>
                  </a:cubicBezTo>
                  <a:cubicBezTo>
                    <a:pt x="1282682" y="453828"/>
                    <a:pt x="1268908" y="445232"/>
                    <a:pt x="1253613" y="442451"/>
                  </a:cubicBezTo>
                  <a:cubicBezTo>
                    <a:pt x="1214617" y="435361"/>
                    <a:pt x="1174955" y="432619"/>
                    <a:pt x="1135626" y="427703"/>
                  </a:cubicBezTo>
                  <a:cubicBezTo>
                    <a:pt x="1120878" y="422787"/>
                    <a:pt x="1103520" y="422667"/>
                    <a:pt x="1091381" y="412955"/>
                  </a:cubicBezTo>
                  <a:cubicBezTo>
                    <a:pt x="996081" y="336714"/>
                    <a:pt x="1128849" y="391030"/>
                    <a:pt x="1017639" y="353961"/>
                  </a:cubicBezTo>
                  <a:cubicBezTo>
                    <a:pt x="1002891" y="344129"/>
                    <a:pt x="989248" y="332391"/>
                    <a:pt x="973394" y="324464"/>
                  </a:cubicBezTo>
                  <a:cubicBezTo>
                    <a:pt x="959489" y="317512"/>
                    <a:pt x="941288" y="319427"/>
                    <a:pt x="929149" y="309716"/>
                  </a:cubicBezTo>
                  <a:cubicBezTo>
                    <a:pt x="915308" y="298643"/>
                    <a:pt x="914683" y="274865"/>
                    <a:pt x="899652" y="265471"/>
                  </a:cubicBezTo>
                  <a:cubicBezTo>
                    <a:pt x="873286" y="248992"/>
                    <a:pt x="840658" y="245806"/>
                    <a:pt x="811161" y="235974"/>
                  </a:cubicBezTo>
                  <a:cubicBezTo>
                    <a:pt x="662469" y="186410"/>
                    <a:pt x="893108" y="262033"/>
                    <a:pt x="707923" y="206477"/>
                  </a:cubicBezTo>
                  <a:cubicBezTo>
                    <a:pt x="678142" y="197542"/>
                    <a:pt x="650482" y="178614"/>
                    <a:pt x="619432" y="176980"/>
                  </a:cubicBezTo>
                  <a:lnTo>
                    <a:pt x="339213" y="162232"/>
                  </a:lnTo>
                  <a:cubicBezTo>
                    <a:pt x="261336" y="136274"/>
                    <a:pt x="307905" y="156108"/>
                    <a:pt x="206478" y="88490"/>
                  </a:cubicBezTo>
                  <a:cubicBezTo>
                    <a:pt x="191729" y="78658"/>
                    <a:pt x="179048" y="64598"/>
                    <a:pt x="162232" y="58993"/>
                  </a:cubicBezTo>
                  <a:cubicBezTo>
                    <a:pt x="56127" y="23626"/>
                    <a:pt x="188652" y="66543"/>
                    <a:pt x="58994" y="29497"/>
                  </a:cubicBezTo>
                  <a:cubicBezTo>
                    <a:pt x="11544" y="15940"/>
                    <a:pt x="24226" y="24224"/>
                    <a:pt x="0" y="0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Picture 7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250243">
              <a:off x="6375486" y="1571855"/>
              <a:ext cx="836602" cy="1388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8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7300210" flipH="1">
              <a:off x="4916681" y="1299505"/>
              <a:ext cx="614122" cy="1019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9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221623">
              <a:off x="5765568" y="493482"/>
              <a:ext cx="484980" cy="80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11" descr="D:\Documents and Settings\Admin\Рабочий стол\Света2\картинки\картинки\Растения\33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6643702" y="1000108"/>
              <a:ext cx="1265230" cy="89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2" name="Picture 12" descr="D:\Documents and Settings\Admin\Рабочий стол\Новая папка\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4572008"/>
            <a:ext cx="2976566" cy="203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1338" y="217488"/>
            <a:ext cx="39814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4427538" y="1147763"/>
            <a:ext cx="3525837" cy="2641600"/>
            <a:chOff x="1436195" y="908719"/>
            <a:chExt cx="6865257" cy="5282928"/>
          </a:xfrm>
        </p:grpSpPr>
        <p:pic>
          <p:nvPicPr>
            <p:cNvPr id="16393" name="Рисунок 20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36195" y="908719"/>
              <a:ext cx="6865257" cy="528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307762" y="3302503"/>
              <a:ext cx="1139825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5" name="Picture 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965101" y="2004611"/>
              <a:ext cx="944563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6" name="Picture 4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502904" y="1915611"/>
              <a:ext cx="731837" cy="109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7" name="Picture 5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877676" y="1203710"/>
              <a:ext cx="1694324" cy="77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8" name="Рисунок 25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083810" y="2068898"/>
              <a:ext cx="903694" cy="78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6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277152" y="3247392"/>
              <a:ext cx="1096963" cy="162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400" name="Picture 7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066613" y="3428999"/>
              <a:ext cx="1295328" cy="130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000375"/>
            <a:ext cx="4500562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214563" y="357188"/>
            <a:ext cx="3143250" cy="1357312"/>
            <a:chOff x="3643306" y="642918"/>
            <a:chExt cx="3143272" cy="1357322"/>
          </a:xfrm>
        </p:grpSpPr>
        <p:sp>
          <p:nvSpPr>
            <p:cNvPr id="14" name="Облако 13"/>
            <p:cNvSpPr/>
            <p:nvPr/>
          </p:nvSpPr>
          <p:spPr>
            <a:xfrm>
              <a:off x="3643306" y="642918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31" name="Picture 2" descr="D:\Documents and Settings\Admin\Рабочий стол\Света2\Мои рисунки\звук ш\5.jpe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00562" y="857232"/>
              <a:ext cx="1285884" cy="865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214563" y="357188"/>
            <a:ext cx="3143250" cy="1357312"/>
            <a:chOff x="3571868" y="642918"/>
            <a:chExt cx="3143272" cy="1357322"/>
          </a:xfrm>
        </p:grpSpPr>
        <p:sp>
          <p:nvSpPr>
            <p:cNvPr id="18" name="Облако 17"/>
            <p:cNvSpPr/>
            <p:nvPr/>
          </p:nvSpPr>
          <p:spPr>
            <a:xfrm>
              <a:off x="3571868" y="642918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9" name="Picture 2" descr="D:\Documents and Settings\Admin\Рабочий стол\Света2\Мои рисунки\cock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6314" y="857232"/>
              <a:ext cx="1000132" cy="112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2000250" y="357188"/>
            <a:ext cx="3143250" cy="1357312"/>
            <a:chOff x="3929058" y="785794"/>
            <a:chExt cx="3143272" cy="1357322"/>
          </a:xfrm>
        </p:grpSpPr>
        <p:sp>
          <p:nvSpPr>
            <p:cNvPr id="17" name="Облако 16"/>
            <p:cNvSpPr/>
            <p:nvPr/>
          </p:nvSpPr>
          <p:spPr>
            <a:xfrm>
              <a:off x="3929058" y="785794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7" name="Picture 3" descr="D:\Documents and Settings\Admin\Рабочий стол\Света2\Мои рисунки\myshonok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857232"/>
              <a:ext cx="1113582" cy="1262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428625" y="571500"/>
            <a:ext cx="3143250" cy="1357313"/>
            <a:chOff x="4143372" y="714356"/>
            <a:chExt cx="3143272" cy="1357322"/>
          </a:xfrm>
        </p:grpSpPr>
        <p:sp>
          <p:nvSpPr>
            <p:cNvPr id="16" name="Облако 15"/>
            <p:cNvSpPr/>
            <p:nvPr/>
          </p:nvSpPr>
          <p:spPr>
            <a:xfrm>
              <a:off x="4143372" y="714356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5" name="Picture 4" descr="D:\Documents and Settings\Admin\Рабочий стол\Света2\Мои рисунки\машинка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785794"/>
              <a:ext cx="1500198" cy="112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928688" y="500063"/>
            <a:ext cx="3143250" cy="1357312"/>
            <a:chOff x="785786" y="1285860"/>
            <a:chExt cx="3143272" cy="1357322"/>
          </a:xfrm>
        </p:grpSpPr>
        <p:sp>
          <p:nvSpPr>
            <p:cNvPr id="27" name="Облако 26"/>
            <p:cNvSpPr/>
            <p:nvPr/>
          </p:nvSpPr>
          <p:spPr>
            <a:xfrm>
              <a:off x="785786" y="1285860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3" name="Picture 5" descr="D:\Documents and Settings\Admin\Рабочий стол\Света2\Мои рисунки\звук ш\6.jpe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714480" y="1428736"/>
              <a:ext cx="1279525" cy="950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1571625" y="357188"/>
            <a:ext cx="3143250" cy="1357312"/>
            <a:chOff x="4572000" y="4429132"/>
            <a:chExt cx="3143272" cy="1357322"/>
          </a:xfrm>
        </p:grpSpPr>
        <p:sp>
          <p:nvSpPr>
            <p:cNvPr id="13" name="Облако 12"/>
            <p:cNvSpPr/>
            <p:nvPr/>
          </p:nvSpPr>
          <p:spPr>
            <a:xfrm>
              <a:off x="4572000" y="4429132"/>
              <a:ext cx="3143272" cy="135732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Picture 6" descr="D:\Documents and Settings\Admin\Рабочий стол\Света2\Мои рисунки\myshonok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6" y="4786322"/>
              <a:ext cx="142875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Облако 32"/>
          <p:cNvSpPr/>
          <p:nvPr/>
        </p:nvSpPr>
        <p:spPr>
          <a:xfrm>
            <a:off x="1857375" y="500063"/>
            <a:ext cx="3143250" cy="13573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8" name="Picture 8" descr="D:\Documents and Settings\Admin\Рабочий стол\Света2\Мои рисунки\solnce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25" y="214313"/>
            <a:ext cx="20002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29000" y="5013325"/>
            <a:ext cx="14017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а\Desktop\группа радуг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19300">
            <a:off x="-1241425" y="1219200"/>
            <a:ext cx="46101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1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000375"/>
            <a:ext cx="4500562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D:\Documents and Settings\Admin\Рабочий стол\Света2\Мои рисунки\solnc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214313"/>
            <a:ext cx="20002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5013325"/>
            <a:ext cx="14017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t_ulib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92275" y="33924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:\Documents and Settings\Admin\Рабочий стол\Света2\от Ксени\___РАМКИ___\Рамки для фото 1300 штук\Рамки детские\261b66228f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00125" y="1785938"/>
            <a:ext cx="7096125" cy="1285875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071678"/>
            <a:ext cx="6429420" cy="1714512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 свидания!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Спасибо!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535363"/>
            <a:ext cx="2627312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Сохранение чужих авторских прав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>
                <a:hlinkClick r:id="rId2"/>
              </a:rPr>
              <a:t>http://detirisuyut.ru/mish-otrisovka.html</a:t>
            </a:r>
            <a:r>
              <a:rPr lang="ru-RU" dirty="0"/>
              <a:t>   -мышки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>
                <a:hlinkClick r:id="rId3"/>
              </a:rPr>
              <a:t>http://4put.ru/view-max-picture.php?id=353172</a:t>
            </a:r>
            <a:r>
              <a:rPr lang="ru-RU" dirty="0"/>
              <a:t> – шапка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>
                <a:hlinkClick r:id="rId4"/>
              </a:rPr>
              <a:t>http://www.raskrashkirus.ru/shuba-detskaya-risunok.html</a:t>
            </a:r>
            <a:r>
              <a:rPr lang="ru-RU" dirty="0"/>
              <a:t> -шуба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>
                <a:hlinkClick r:id="rId5"/>
              </a:rPr>
              <a:t>http://raskrashkirus.ru/kartinki-s-mashinkami-dlya-detey.html-</a:t>
            </a:r>
            <a:r>
              <a:rPr lang="ru-RU" dirty="0"/>
              <a:t> машинки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>
                <a:hlinkClick r:id="rId6"/>
              </a:rPr>
              <a:t>http://mixbaby.io.ua/album461319-</a:t>
            </a:r>
            <a:r>
              <a:rPr lang="ru-RU" dirty="0"/>
              <a:t> штаны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>
                <a:hlinkClick r:id="rId7"/>
              </a:rPr>
              <a:t>http://freerus-magazin.ru/shema-vishivki-vedma-i-lyagushka-skachat.html</a:t>
            </a:r>
            <a:r>
              <a:rPr lang="ru-RU" dirty="0"/>
              <a:t> –лягушка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>
                <a:hlinkClick r:id="rId8"/>
              </a:rPr>
              <a:t>http://skazochnikonline.ru/publ/slushat_skazki_onlajn/49-19-2-</a:t>
            </a:r>
            <a:r>
              <a:rPr lang="ru-RU" dirty="0"/>
              <a:t> улитка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>
                <a:hlinkClick r:id="rId9"/>
              </a:rPr>
              <a:t>http://www.cwer.ru/blog/1336052/?page=2</a:t>
            </a:r>
            <a:r>
              <a:rPr lang="ru-RU" dirty="0"/>
              <a:t> </a:t>
            </a:r>
            <a:r>
              <a:rPr lang="ru-RU" dirty="0" smtClean="0"/>
              <a:t>– фоторамки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>
                <a:hlinkClick r:id="rId10"/>
              </a:rPr>
              <a:t>http://otzovik.com/review_106173.html</a:t>
            </a:r>
            <a:r>
              <a:rPr lang="ru-RU" dirty="0"/>
              <a:t>-здание магазина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 rot="10800000">
            <a:off x="428625" y="-714375"/>
            <a:ext cx="7929563" cy="1857375"/>
          </a:xfrm>
          <a:prstGeom prst="blockArc">
            <a:avLst>
              <a:gd name="adj1" fmla="val 10651165"/>
              <a:gd name="adj2" fmla="val 112369"/>
              <a:gd name="adj3" fmla="val 308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500042"/>
            <a:ext cx="6143668" cy="380344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+mn-lt"/>
                <a:cs typeface="+mn-cs"/>
              </a:rPr>
              <a:t>Игра «</a:t>
            </a:r>
            <a:r>
              <a:rPr lang="ru-RU" sz="4400" b="1" dirty="0">
                <a:solidFill>
                  <a:srgbClr val="002060"/>
                </a:solidFill>
                <a:latin typeface="+mn-lt"/>
                <a:cs typeface="+mn-cs"/>
              </a:rPr>
              <a:t>ДА</a:t>
            </a:r>
            <a:r>
              <a:rPr lang="ru-RU" sz="4000" b="1" dirty="0">
                <a:solidFill>
                  <a:srgbClr val="002060"/>
                </a:solidFill>
                <a:latin typeface="+mn-lt"/>
                <a:cs typeface="+mn-cs"/>
              </a:rPr>
              <a:t> – НЕТ»</a:t>
            </a:r>
          </a:p>
        </p:txBody>
      </p:sp>
      <p:pic>
        <p:nvPicPr>
          <p:cNvPr id="2050" name="Picture 2" descr="D:\Documents and Settings\Admin\Рабочий стол\Света2\Мои рисунки\babochk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4429125"/>
            <a:ext cx="17303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Documents and Settings\Admin\Рабочий стол\Света2\Мои рисунки\bel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88" y="4500563"/>
            <a:ext cx="17922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Documents and Settings\Admin\Рабочий стол\Света2\Мои рисунки\cheno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285875"/>
            <a:ext cx="185737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Documents and Settings\Admin\Рабочий стол\Света2\Мои рисунки\coc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2857500"/>
            <a:ext cx="1943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6088" y="1296988"/>
            <a:ext cx="181768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:\Documents and Settings\Admin\Рабочий стол\Света2\от Ксени\___РАМКИ___\Рамки для фото 1300 штук\Рамки детские\261b66228f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0"/>
            <a:ext cx="9258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3" y="2852738"/>
            <a:ext cx="3163888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946150"/>
            <a:ext cx="62103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 rot="10800000">
            <a:off x="428625" y="-714375"/>
            <a:ext cx="7929563" cy="1857375"/>
          </a:xfrm>
          <a:prstGeom prst="blockArc">
            <a:avLst>
              <a:gd name="adj1" fmla="val 10651165"/>
              <a:gd name="adj2" fmla="val 112369"/>
              <a:gd name="adj3" fmla="val 308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500042"/>
            <a:ext cx="6143668" cy="380344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+mn-lt"/>
                <a:cs typeface="+mn-cs"/>
              </a:rPr>
              <a:t>Пальчиковая </a:t>
            </a:r>
            <a:r>
              <a:rPr lang="ru-RU" sz="4400" b="1" dirty="0">
                <a:solidFill>
                  <a:srgbClr val="002060"/>
                </a:solidFill>
                <a:latin typeface="+mn-lt"/>
                <a:cs typeface="+mn-cs"/>
              </a:rPr>
              <a:t>гимнастика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642938" y="1571625"/>
            <a:ext cx="4500562" cy="4786313"/>
            <a:chOff x="642910" y="1571612"/>
            <a:chExt cx="4500594" cy="4786346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642910" y="1571612"/>
              <a:ext cx="4500594" cy="4786346"/>
            </a:xfrm>
            <a:prstGeom prst="vertic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27" name="TextBox 5"/>
            <p:cNvSpPr txBox="1">
              <a:spLocks noChangeArrowheads="1"/>
            </p:cNvSpPr>
            <p:nvPr/>
          </p:nvSpPr>
          <p:spPr bwMode="auto">
            <a:xfrm>
              <a:off x="1222204" y="2357430"/>
              <a:ext cx="3421804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По реке плывет      кораблик,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Он плывет издалека.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На борту его четыре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Очень храбрых моряка.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У них ушки на макушке,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У них длинные хвосты,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И страшны им только кошки</a:t>
              </a:r>
            </a:p>
            <a:p>
              <a:pPr algn="ctr"/>
              <a:r>
                <a:rPr lang="ru-RU" sz="2400" b="1">
                  <a:solidFill>
                    <a:srgbClr val="002060"/>
                  </a:solidFill>
                </a:rPr>
                <a:t>Только кошки и коты.</a:t>
              </a:r>
            </a:p>
          </p:txBody>
        </p:sp>
      </p:grp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0875" y="2071688"/>
            <a:ext cx="26273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 rot="10800000">
            <a:off x="428625" y="-714375"/>
            <a:ext cx="7929563" cy="1857375"/>
          </a:xfrm>
          <a:prstGeom prst="blockArc">
            <a:avLst>
              <a:gd name="adj1" fmla="val 10651165"/>
              <a:gd name="adj2" fmla="val 112369"/>
              <a:gd name="adj3" fmla="val 308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500042"/>
            <a:ext cx="6143668" cy="35719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+mn-lt"/>
                <a:cs typeface="+mn-cs"/>
              </a:rPr>
              <a:t>Дыхательная</a:t>
            </a:r>
            <a:r>
              <a:rPr lang="ru-RU" sz="4000" b="1" dirty="0">
                <a:solidFill>
                  <a:srgbClr val="002060"/>
                </a:solidFill>
                <a:latin typeface="+mn-lt"/>
                <a:cs typeface="+mn-cs"/>
              </a:rPr>
              <a:t> гимнастика</a:t>
            </a:r>
          </a:p>
        </p:txBody>
      </p:sp>
      <p:pic>
        <p:nvPicPr>
          <p:cNvPr id="6148" name="Picture 2" descr="1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0" y="3000375"/>
            <a:ext cx="450056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D:\Documents and Settings\Admin\Рабочий стол\Света2\картинки\картинки\Растения\17.wmf"/>
          <p:cNvPicPr>
            <a:picLocks noChangeAspect="1" noChangeArrowheads="1"/>
          </p:cNvPicPr>
          <p:nvPr/>
        </p:nvPicPr>
        <p:blipFill>
          <a:blip r:embed="rId3"/>
          <a:srcRect t="24866"/>
          <a:stretch>
            <a:fillRect/>
          </a:stretch>
        </p:blipFill>
        <p:spPr bwMode="auto">
          <a:xfrm>
            <a:off x="3357563" y="4214813"/>
            <a:ext cx="6429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:\Documents and Settings\Admin\Рабочий стол\Света2\картинки\картинки\Растения\17.wmf"/>
          <p:cNvPicPr>
            <a:picLocks noChangeAspect="1" noChangeArrowheads="1"/>
          </p:cNvPicPr>
          <p:nvPr/>
        </p:nvPicPr>
        <p:blipFill>
          <a:blip r:embed="rId3"/>
          <a:srcRect l="30884" r="39519" b="73601"/>
          <a:stretch>
            <a:fillRect/>
          </a:stretch>
        </p:blipFill>
        <p:spPr bwMode="auto">
          <a:xfrm>
            <a:off x="5429250" y="3357563"/>
            <a:ext cx="16430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D:\Documents and Settings\Admin\Рабочий стол\Света2\картинки\картинки\Растения\52.wmf"/>
          <p:cNvPicPr>
            <a:picLocks noChangeAspect="1" noChangeArrowheads="1"/>
          </p:cNvPicPr>
          <p:nvPr/>
        </p:nvPicPr>
        <p:blipFill>
          <a:blip r:embed="rId4"/>
          <a:srcRect t="54008"/>
          <a:stretch>
            <a:fillRect/>
          </a:stretch>
        </p:blipFill>
        <p:spPr bwMode="auto">
          <a:xfrm>
            <a:off x="4500563" y="5500688"/>
            <a:ext cx="714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Documents and Settings\Admin\Рабочий стол\Света2\картинки\картинки\Растения\52.wmf"/>
          <p:cNvPicPr>
            <a:picLocks noChangeAspect="1" noChangeArrowheads="1"/>
          </p:cNvPicPr>
          <p:nvPr/>
        </p:nvPicPr>
        <p:blipFill>
          <a:blip r:embed="rId4"/>
          <a:srcRect b="39053"/>
          <a:stretch>
            <a:fillRect/>
          </a:stretch>
        </p:blipFill>
        <p:spPr bwMode="auto">
          <a:xfrm>
            <a:off x="4500563" y="4643438"/>
            <a:ext cx="7477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 descr="D:\Documents and Settings\Admin\Рабочий стол\Света2\картинки\картинки\Растения\78.wmf"/>
          <p:cNvPicPr>
            <a:picLocks noChangeAspect="1" noChangeArrowheads="1"/>
          </p:cNvPicPr>
          <p:nvPr/>
        </p:nvPicPr>
        <p:blipFill>
          <a:blip r:embed="rId5"/>
          <a:srcRect t="42233"/>
          <a:stretch>
            <a:fillRect/>
          </a:stretch>
        </p:blipFill>
        <p:spPr bwMode="auto">
          <a:xfrm>
            <a:off x="5286375" y="5715000"/>
            <a:ext cx="1000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D:\Documents and Settings\Admin\Рабочий стол\Света2\картинки\картинки\Растения\78.wmf"/>
          <p:cNvPicPr>
            <a:picLocks noChangeAspect="1" noChangeArrowheads="1"/>
          </p:cNvPicPr>
          <p:nvPr/>
        </p:nvPicPr>
        <p:blipFill>
          <a:blip r:embed="rId5"/>
          <a:srcRect b="60194"/>
          <a:stretch>
            <a:fillRect/>
          </a:stretch>
        </p:blipFill>
        <p:spPr bwMode="auto">
          <a:xfrm>
            <a:off x="5214938" y="5143500"/>
            <a:ext cx="1193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9" descr="D:\Documents and Settings\Admin\Рабочий стол\Света2\картинки\картинки\Растения\77.wmf"/>
          <p:cNvPicPr>
            <a:picLocks noChangeAspect="1" noChangeArrowheads="1"/>
          </p:cNvPicPr>
          <p:nvPr/>
        </p:nvPicPr>
        <p:blipFill>
          <a:blip r:embed="rId6"/>
          <a:srcRect t="32848" b="48256"/>
          <a:stretch>
            <a:fillRect/>
          </a:stretch>
        </p:blipFill>
        <p:spPr bwMode="auto">
          <a:xfrm flipH="1">
            <a:off x="7215188" y="5429250"/>
            <a:ext cx="114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D:\Documents and Settings\Admin\Рабочий стол\Света2\картинки\картинки\Растения\77.wmf"/>
          <p:cNvPicPr>
            <a:picLocks noChangeAspect="1" noChangeArrowheads="1"/>
          </p:cNvPicPr>
          <p:nvPr/>
        </p:nvPicPr>
        <p:blipFill>
          <a:blip r:embed="rId6"/>
          <a:srcRect b="63046"/>
          <a:stretch>
            <a:fillRect/>
          </a:stretch>
        </p:blipFill>
        <p:spPr bwMode="auto">
          <a:xfrm flipH="1">
            <a:off x="7072313" y="4500563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Рисунок 103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0113" y="1846263"/>
            <a:ext cx="128428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1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6" r="5717"/>
          <a:stretch>
            <a:fillRect/>
          </a:stretch>
        </p:blipFill>
        <p:spPr bwMode="auto">
          <a:xfrm>
            <a:off x="327025" y="1617663"/>
            <a:ext cx="362902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Арка 3"/>
          <p:cNvSpPr/>
          <p:nvPr/>
        </p:nvSpPr>
        <p:spPr>
          <a:xfrm rot="10800000">
            <a:off x="428625" y="-714375"/>
            <a:ext cx="7929563" cy="1857375"/>
          </a:xfrm>
          <a:prstGeom prst="blockArc">
            <a:avLst>
              <a:gd name="adj1" fmla="val 10651165"/>
              <a:gd name="adj2" fmla="val 112369"/>
              <a:gd name="adj3" fmla="val 308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14290"/>
            <a:ext cx="6572296" cy="7143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+mn-lt"/>
                <a:cs typeface="+mn-cs"/>
              </a:rPr>
              <a:t>Артикуляционная гимнастика</a:t>
            </a: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832350" y="3863975"/>
            <a:ext cx="649288" cy="1774825"/>
            <a:chOff x="2721" y="7587"/>
            <a:chExt cx="885" cy="3409"/>
          </a:xfrm>
        </p:grpSpPr>
        <p:sp>
          <p:nvSpPr>
            <p:cNvPr id="7182" name="AutoShape 23"/>
            <p:cNvSpPr>
              <a:spLocks noChangeAspect="1" noChangeArrowheads="1"/>
            </p:cNvSpPr>
            <p:nvPr/>
          </p:nvSpPr>
          <p:spPr bwMode="auto">
            <a:xfrm>
              <a:off x="2721" y="7587"/>
              <a:ext cx="885" cy="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83" name="Group 24"/>
            <p:cNvGrpSpPr>
              <a:grpSpLocks/>
            </p:cNvGrpSpPr>
            <p:nvPr/>
          </p:nvGrpSpPr>
          <p:grpSpPr bwMode="auto">
            <a:xfrm>
              <a:off x="2726" y="10005"/>
              <a:ext cx="858" cy="991"/>
              <a:chOff x="2726" y="9899"/>
              <a:chExt cx="858" cy="991"/>
            </a:xfrm>
          </p:grpSpPr>
          <p:sp>
            <p:nvSpPr>
              <p:cNvPr id="7997" name="Freeform 25"/>
              <p:cNvSpPr>
                <a:spLocks/>
              </p:cNvSpPr>
              <p:nvPr/>
            </p:nvSpPr>
            <p:spPr bwMode="auto">
              <a:xfrm>
                <a:off x="3149" y="10862"/>
                <a:ext cx="25" cy="3"/>
              </a:xfrm>
              <a:custGeom>
                <a:avLst/>
                <a:gdLst>
                  <a:gd name="T0" fmla="*/ 0 w 25"/>
                  <a:gd name="T1" fmla="*/ 0 h 3"/>
                  <a:gd name="T2" fmla="*/ 25 w 25"/>
                  <a:gd name="T3" fmla="*/ 0 h 3"/>
                  <a:gd name="T4" fmla="*/ 15 w 25"/>
                  <a:gd name="T5" fmla="*/ 3 h 3"/>
                  <a:gd name="T6" fmla="*/ 0 w 2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"/>
                  <a:gd name="T14" fmla="*/ 25 w 2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">
                    <a:moveTo>
                      <a:pt x="0" y="0"/>
                    </a:moveTo>
                    <a:lnTo>
                      <a:pt x="25" y="0"/>
                    </a:lnTo>
                    <a:lnTo>
                      <a:pt x="1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8" name="Freeform 26"/>
              <p:cNvSpPr>
                <a:spLocks/>
              </p:cNvSpPr>
              <p:nvPr/>
            </p:nvSpPr>
            <p:spPr bwMode="auto">
              <a:xfrm>
                <a:off x="3135" y="10854"/>
                <a:ext cx="54" cy="11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0 h 11"/>
                  <a:gd name="T4" fmla="*/ 29 w 54"/>
                  <a:gd name="T5" fmla="*/ 11 h 11"/>
                  <a:gd name="T6" fmla="*/ 0 w 54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1"/>
                  <a:gd name="T14" fmla="*/ 54 w 5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1">
                    <a:moveTo>
                      <a:pt x="0" y="0"/>
                    </a:moveTo>
                    <a:lnTo>
                      <a:pt x="54" y="0"/>
                    </a:lnTo>
                    <a:lnTo>
                      <a:pt x="2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9" name="Freeform 27"/>
              <p:cNvSpPr>
                <a:spLocks/>
              </p:cNvSpPr>
              <p:nvPr/>
            </p:nvSpPr>
            <p:spPr bwMode="auto">
              <a:xfrm>
                <a:off x="3124" y="10851"/>
                <a:ext cx="79" cy="11"/>
              </a:xfrm>
              <a:custGeom>
                <a:avLst/>
                <a:gdLst>
                  <a:gd name="T0" fmla="*/ 50 w 79"/>
                  <a:gd name="T1" fmla="*/ 11 h 11"/>
                  <a:gd name="T2" fmla="*/ 25 w 79"/>
                  <a:gd name="T3" fmla="*/ 11 h 11"/>
                  <a:gd name="T4" fmla="*/ 0 w 79"/>
                  <a:gd name="T5" fmla="*/ 0 h 11"/>
                  <a:gd name="T6" fmla="*/ 79 w 79"/>
                  <a:gd name="T7" fmla="*/ 0 h 11"/>
                  <a:gd name="T8" fmla="*/ 50 w 7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1"/>
                  <a:gd name="T17" fmla="*/ 79 w 7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1">
                    <a:moveTo>
                      <a:pt x="50" y="11"/>
                    </a:moveTo>
                    <a:lnTo>
                      <a:pt x="25" y="11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50" y="11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0" name="Freeform 28"/>
              <p:cNvSpPr>
                <a:spLocks/>
              </p:cNvSpPr>
              <p:nvPr/>
            </p:nvSpPr>
            <p:spPr bwMode="auto">
              <a:xfrm>
                <a:off x="3110" y="10847"/>
                <a:ext cx="104" cy="7"/>
              </a:xfrm>
              <a:custGeom>
                <a:avLst/>
                <a:gdLst>
                  <a:gd name="T0" fmla="*/ 79 w 104"/>
                  <a:gd name="T1" fmla="*/ 7 h 7"/>
                  <a:gd name="T2" fmla="*/ 25 w 104"/>
                  <a:gd name="T3" fmla="*/ 7 h 7"/>
                  <a:gd name="T4" fmla="*/ 0 w 104"/>
                  <a:gd name="T5" fmla="*/ 0 h 7"/>
                  <a:gd name="T6" fmla="*/ 104 w 104"/>
                  <a:gd name="T7" fmla="*/ 0 h 7"/>
                  <a:gd name="T8" fmla="*/ 79 w 10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"/>
                  <a:gd name="T17" fmla="*/ 104 w 10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">
                    <a:moveTo>
                      <a:pt x="79" y="7"/>
                    </a:moveTo>
                    <a:lnTo>
                      <a:pt x="25" y="7"/>
                    </a:lnTo>
                    <a:lnTo>
                      <a:pt x="0" y="0"/>
                    </a:lnTo>
                    <a:lnTo>
                      <a:pt x="104" y="0"/>
                    </a:lnTo>
                    <a:lnTo>
                      <a:pt x="79" y="7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1" name="Freeform 29"/>
              <p:cNvSpPr>
                <a:spLocks/>
              </p:cNvSpPr>
              <p:nvPr/>
            </p:nvSpPr>
            <p:spPr bwMode="auto">
              <a:xfrm>
                <a:off x="3099" y="10840"/>
                <a:ext cx="129" cy="11"/>
              </a:xfrm>
              <a:custGeom>
                <a:avLst/>
                <a:gdLst>
                  <a:gd name="T0" fmla="*/ 104 w 129"/>
                  <a:gd name="T1" fmla="*/ 11 h 11"/>
                  <a:gd name="T2" fmla="*/ 25 w 129"/>
                  <a:gd name="T3" fmla="*/ 11 h 11"/>
                  <a:gd name="T4" fmla="*/ 0 w 129"/>
                  <a:gd name="T5" fmla="*/ 0 h 11"/>
                  <a:gd name="T6" fmla="*/ 129 w 129"/>
                  <a:gd name="T7" fmla="*/ 0 h 11"/>
                  <a:gd name="T8" fmla="*/ 104 w 12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1"/>
                  <a:gd name="T17" fmla="*/ 129 w 12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1">
                    <a:moveTo>
                      <a:pt x="104" y="11"/>
                    </a:moveTo>
                    <a:lnTo>
                      <a:pt x="25" y="11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2" name="Freeform 30"/>
              <p:cNvSpPr>
                <a:spLocks/>
              </p:cNvSpPr>
              <p:nvPr/>
            </p:nvSpPr>
            <p:spPr bwMode="auto">
              <a:xfrm>
                <a:off x="3084" y="10836"/>
                <a:ext cx="159" cy="11"/>
              </a:xfrm>
              <a:custGeom>
                <a:avLst/>
                <a:gdLst>
                  <a:gd name="T0" fmla="*/ 130 w 159"/>
                  <a:gd name="T1" fmla="*/ 11 h 11"/>
                  <a:gd name="T2" fmla="*/ 26 w 159"/>
                  <a:gd name="T3" fmla="*/ 11 h 11"/>
                  <a:gd name="T4" fmla="*/ 0 w 159"/>
                  <a:gd name="T5" fmla="*/ 0 h 11"/>
                  <a:gd name="T6" fmla="*/ 159 w 159"/>
                  <a:gd name="T7" fmla="*/ 0 h 11"/>
                  <a:gd name="T8" fmla="*/ 130 w 15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11"/>
                  <a:gd name="T17" fmla="*/ 159 w 15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11">
                    <a:moveTo>
                      <a:pt x="130" y="11"/>
                    </a:moveTo>
                    <a:lnTo>
                      <a:pt x="26" y="11"/>
                    </a:lnTo>
                    <a:lnTo>
                      <a:pt x="0" y="0"/>
                    </a:lnTo>
                    <a:lnTo>
                      <a:pt x="159" y="0"/>
                    </a:lnTo>
                    <a:lnTo>
                      <a:pt x="130" y="11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3" name="Freeform 31"/>
              <p:cNvSpPr>
                <a:spLocks/>
              </p:cNvSpPr>
              <p:nvPr/>
            </p:nvSpPr>
            <p:spPr bwMode="auto">
              <a:xfrm>
                <a:off x="3070" y="10833"/>
                <a:ext cx="183" cy="7"/>
              </a:xfrm>
              <a:custGeom>
                <a:avLst/>
                <a:gdLst>
                  <a:gd name="T0" fmla="*/ 158 w 183"/>
                  <a:gd name="T1" fmla="*/ 7 h 7"/>
                  <a:gd name="T2" fmla="*/ 29 w 183"/>
                  <a:gd name="T3" fmla="*/ 7 h 7"/>
                  <a:gd name="T4" fmla="*/ 0 w 183"/>
                  <a:gd name="T5" fmla="*/ 0 h 7"/>
                  <a:gd name="T6" fmla="*/ 183 w 183"/>
                  <a:gd name="T7" fmla="*/ 0 h 7"/>
                  <a:gd name="T8" fmla="*/ 180 w 183"/>
                  <a:gd name="T9" fmla="*/ 0 h 7"/>
                  <a:gd name="T10" fmla="*/ 158 w 18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3"/>
                  <a:gd name="T19" fmla="*/ 0 h 7"/>
                  <a:gd name="T20" fmla="*/ 183 w 18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3" h="7">
                    <a:moveTo>
                      <a:pt x="158" y="7"/>
                    </a:moveTo>
                    <a:lnTo>
                      <a:pt x="29" y="7"/>
                    </a:lnTo>
                    <a:lnTo>
                      <a:pt x="0" y="0"/>
                    </a:lnTo>
                    <a:lnTo>
                      <a:pt x="183" y="0"/>
                    </a:lnTo>
                    <a:lnTo>
                      <a:pt x="180" y="0"/>
                    </a:lnTo>
                    <a:lnTo>
                      <a:pt x="158" y="7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4" name="Freeform 32"/>
              <p:cNvSpPr>
                <a:spLocks/>
              </p:cNvSpPr>
              <p:nvPr/>
            </p:nvSpPr>
            <p:spPr bwMode="auto">
              <a:xfrm>
                <a:off x="3063" y="10825"/>
                <a:ext cx="198" cy="11"/>
              </a:xfrm>
              <a:custGeom>
                <a:avLst/>
                <a:gdLst>
                  <a:gd name="T0" fmla="*/ 180 w 198"/>
                  <a:gd name="T1" fmla="*/ 11 h 11"/>
                  <a:gd name="T2" fmla="*/ 21 w 198"/>
                  <a:gd name="T3" fmla="*/ 11 h 11"/>
                  <a:gd name="T4" fmla="*/ 0 w 198"/>
                  <a:gd name="T5" fmla="*/ 4 h 11"/>
                  <a:gd name="T6" fmla="*/ 0 w 198"/>
                  <a:gd name="T7" fmla="*/ 0 h 11"/>
                  <a:gd name="T8" fmla="*/ 198 w 198"/>
                  <a:gd name="T9" fmla="*/ 0 h 11"/>
                  <a:gd name="T10" fmla="*/ 187 w 198"/>
                  <a:gd name="T11" fmla="*/ 8 h 11"/>
                  <a:gd name="T12" fmla="*/ 180 w 198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8"/>
                  <a:gd name="T22" fmla="*/ 0 h 11"/>
                  <a:gd name="T23" fmla="*/ 198 w 19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8" h="11">
                    <a:moveTo>
                      <a:pt x="180" y="11"/>
                    </a:moveTo>
                    <a:lnTo>
                      <a:pt x="21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98" y="0"/>
                    </a:lnTo>
                    <a:lnTo>
                      <a:pt x="187" y="8"/>
                    </a:lnTo>
                    <a:lnTo>
                      <a:pt x="180" y="11"/>
                    </a:lnTo>
                    <a:close/>
                  </a:path>
                </a:pathLst>
              </a:custGeom>
              <a:solidFill>
                <a:srgbClr val="C0C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5" name="Freeform 33"/>
              <p:cNvSpPr>
                <a:spLocks/>
              </p:cNvSpPr>
              <p:nvPr/>
            </p:nvSpPr>
            <p:spPr bwMode="auto">
              <a:xfrm>
                <a:off x="3056" y="10822"/>
                <a:ext cx="212" cy="11"/>
              </a:xfrm>
              <a:custGeom>
                <a:avLst/>
                <a:gdLst>
                  <a:gd name="T0" fmla="*/ 197 w 212"/>
                  <a:gd name="T1" fmla="*/ 11 h 11"/>
                  <a:gd name="T2" fmla="*/ 14 w 212"/>
                  <a:gd name="T3" fmla="*/ 11 h 11"/>
                  <a:gd name="T4" fmla="*/ 7 w 212"/>
                  <a:gd name="T5" fmla="*/ 7 h 11"/>
                  <a:gd name="T6" fmla="*/ 0 w 212"/>
                  <a:gd name="T7" fmla="*/ 0 h 11"/>
                  <a:gd name="T8" fmla="*/ 212 w 212"/>
                  <a:gd name="T9" fmla="*/ 0 h 11"/>
                  <a:gd name="T10" fmla="*/ 197 w 21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2"/>
                  <a:gd name="T19" fmla="*/ 0 h 11"/>
                  <a:gd name="T20" fmla="*/ 212 w 2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2" h="11">
                    <a:moveTo>
                      <a:pt x="197" y="11"/>
                    </a:moveTo>
                    <a:lnTo>
                      <a:pt x="14" y="11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197" y="11"/>
                    </a:lnTo>
                    <a:close/>
                  </a:path>
                </a:pathLst>
              </a:custGeom>
              <a:solidFill>
                <a:srgbClr val="C0C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6" name="Freeform 34"/>
              <p:cNvSpPr>
                <a:spLocks/>
              </p:cNvSpPr>
              <p:nvPr/>
            </p:nvSpPr>
            <p:spPr bwMode="auto">
              <a:xfrm>
                <a:off x="3048" y="10818"/>
                <a:ext cx="227" cy="7"/>
              </a:xfrm>
              <a:custGeom>
                <a:avLst/>
                <a:gdLst>
                  <a:gd name="T0" fmla="*/ 213 w 227"/>
                  <a:gd name="T1" fmla="*/ 7 h 7"/>
                  <a:gd name="T2" fmla="*/ 15 w 227"/>
                  <a:gd name="T3" fmla="*/ 7 h 7"/>
                  <a:gd name="T4" fmla="*/ 0 w 227"/>
                  <a:gd name="T5" fmla="*/ 0 h 7"/>
                  <a:gd name="T6" fmla="*/ 227 w 227"/>
                  <a:gd name="T7" fmla="*/ 0 h 7"/>
                  <a:gd name="T8" fmla="*/ 213 w 22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7"/>
                  <a:gd name="T17" fmla="*/ 227 w 22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7">
                    <a:moveTo>
                      <a:pt x="213" y="7"/>
                    </a:moveTo>
                    <a:lnTo>
                      <a:pt x="15" y="7"/>
                    </a:lnTo>
                    <a:lnTo>
                      <a:pt x="0" y="0"/>
                    </a:lnTo>
                    <a:lnTo>
                      <a:pt x="227" y="0"/>
                    </a:lnTo>
                    <a:lnTo>
                      <a:pt x="213" y="7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7" name="Freeform 35"/>
              <p:cNvSpPr>
                <a:spLocks/>
              </p:cNvSpPr>
              <p:nvPr/>
            </p:nvSpPr>
            <p:spPr bwMode="auto">
              <a:xfrm>
                <a:off x="3041" y="10811"/>
                <a:ext cx="241" cy="11"/>
              </a:xfrm>
              <a:custGeom>
                <a:avLst/>
                <a:gdLst>
                  <a:gd name="T0" fmla="*/ 227 w 241"/>
                  <a:gd name="T1" fmla="*/ 11 h 11"/>
                  <a:gd name="T2" fmla="*/ 15 w 241"/>
                  <a:gd name="T3" fmla="*/ 11 h 11"/>
                  <a:gd name="T4" fmla="*/ 0 w 241"/>
                  <a:gd name="T5" fmla="*/ 0 h 11"/>
                  <a:gd name="T6" fmla="*/ 241 w 241"/>
                  <a:gd name="T7" fmla="*/ 0 h 11"/>
                  <a:gd name="T8" fmla="*/ 227 w 24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11"/>
                  <a:gd name="T17" fmla="*/ 241 w 24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11">
                    <a:moveTo>
                      <a:pt x="227" y="11"/>
                    </a:moveTo>
                    <a:lnTo>
                      <a:pt x="15" y="11"/>
                    </a:lnTo>
                    <a:lnTo>
                      <a:pt x="0" y="0"/>
                    </a:lnTo>
                    <a:lnTo>
                      <a:pt x="241" y="0"/>
                    </a:lnTo>
                    <a:lnTo>
                      <a:pt x="227" y="11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8" name="Freeform 36"/>
              <p:cNvSpPr>
                <a:spLocks/>
              </p:cNvSpPr>
              <p:nvPr/>
            </p:nvSpPr>
            <p:spPr bwMode="auto">
              <a:xfrm>
                <a:off x="3034" y="10807"/>
                <a:ext cx="255" cy="11"/>
              </a:xfrm>
              <a:custGeom>
                <a:avLst/>
                <a:gdLst>
                  <a:gd name="T0" fmla="*/ 241 w 255"/>
                  <a:gd name="T1" fmla="*/ 11 h 11"/>
                  <a:gd name="T2" fmla="*/ 14 w 255"/>
                  <a:gd name="T3" fmla="*/ 11 h 11"/>
                  <a:gd name="T4" fmla="*/ 0 w 255"/>
                  <a:gd name="T5" fmla="*/ 0 h 11"/>
                  <a:gd name="T6" fmla="*/ 255 w 255"/>
                  <a:gd name="T7" fmla="*/ 0 h 11"/>
                  <a:gd name="T8" fmla="*/ 241 w 25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11"/>
                  <a:gd name="T17" fmla="*/ 255 w 25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11">
                    <a:moveTo>
                      <a:pt x="241" y="11"/>
                    </a:moveTo>
                    <a:lnTo>
                      <a:pt x="14" y="11"/>
                    </a:lnTo>
                    <a:lnTo>
                      <a:pt x="0" y="0"/>
                    </a:lnTo>
                    <a:lnTo>
                      <a:pt x="255" y="0"/>
                    </a:lnTo>
                    <a:lnTo>
                      <a:pt x="241" y="11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9" name="Freeform 37"/>
              <p:cNvSpPr>
                <a:spLocks/>
              </p:cNvSpPr>
              <p:nvPr/>
            </p:nvSpPr>
            <p:spPr bwMode="auto">
              <a:xfrm>
                <a:off x="3027" y="10804"/>
                <a:ext cx="270" cy="7"/>
              </a:xfrm>
              <a:custGeom>
                <a:avLst/>
                <a:gdLst>
                  <a:gd name="T0" fmla="*/ 255 w 270"/>
                  <a:gd name="T1" fmla="*/ 7 h 7"/>
                  <a:gd name="T2" fmla="*/ 14 w 270"/>
                  <a:gd name="T3" fmla="*/ 7 h 7"/>
                  <a:gd name="T4" fmla="*/ 0 w 270"/>
                  <a:gd name="T5" fmla="*/ 0 h 7"/>
                  <a:gd name="T6" fmla="*/ 270 w 270"/>
                  <a:gd name="T7" fmla="*/ 0 h 7"/>
                  <a:gd name="T8" fmla="*/ 255 w 27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7"/>
                  <a:gd name="T17" fmla="*/ 270 w 27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7">
                    <a:moveTo>
                      <a:pt x="255" y="7"/>
                    </a:moveTo>
                    <a:lnTo>
                      <a:pt x="14" y="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55" y="7"/>
                    </a:lnTo>
                    <a:close/>
                  </a:path>
                </a:pathLst>
              </a:custGeom>
              <a:solidFill>
                <a:srgbClr val="BEBE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0" name="Freeform 38"/>
              <p:cNvSpPr>
                <a:spLocks/>
              </p:cNvSpPr>
              <p:nvPr/>
            </p:nvSpPr>
            <p:spPr bwMode="auto">
              <a:xfrm>
                <a:off x="3023" y="10797"/>
                <a:ext cx="281" cy="10"/>
              </a:xfrm>
              <a:custGeom>
                <a:avLst/>
                <a:gdLst>
                  <a:gd name="T0" fmla="*/ 266 w 281"/>
                  <a:gd name="T1" fmla="*/ 10 h 10"/>
                  <a:gd name="T2" fmla="*/ 11 w 281"/>
                  <a:gd name="T3" fmla="*/ 10 h 10"/>
                  <a:gd name="T4" fmla="*/ 0 w 281"/>
                  <a:gd name="T5" fmla="*/ 0 h 10"/>
                  <a:gd name="T6" fmla="*/ 281 w 281"/>
                  <a:gd name="T7" fmla="*/ 0 h 10"/>
                  <a:gd name="T8" fmla="*/ 266 w 28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1"/>
                  <a:gd name="T16" fmla="*/ 0 h 10"/>
                  <a:gd name="T17" fmla="*/ 281 w 28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1" h="10">
                    <a:moveTo>
                      <a:pt x="266" y="10"/>
                    </a:moveTo>
                    <a:lnTo>
                      <a:pt x="11" y="10"/>
                    </a:lnTo>
                    <a:lnTo>
                      <a:pt x="0" y="0"/>
                    </a:lnTo>
                    <a:lnTo>
                      <a:pt x="281" y="0"/>
                    </a:lnTo>
                    <a:lnTo>
                      <a:pt x="266" y="10"/>
                    </a:lnTo>
                    <a:close/>
                  </a:path>
                </a:pathLst>
              </a:custGeom>
              <a:solidFill>
                <a:srgbClr val="BEBE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1" name="Freeform 39"/>
              <p:cNvSpPr>
                <a:spLocks/>
              </p:cNvSpPr>
              <p:nvPr/>
            </p:nvSpPr>
            <p:spPr bwMode="auto">
              <a:xfrm>
                <a:off x="3016" y="10793"/>
                <a:ext cx="295" cy="11"/>
              </a:xfrm>
              <a:custGeom>
                <a:avLst/>
                <a:gdLst>
                  <a:gd name="T0" fmla="*/ 281 w 295"/>
                  <a:gd name="T1" fmla="*/ 11 h 11"/>
                  <a:gd name="T2" fmla="*/ 11 w 295"/>
                  <a:gd name="T3" fmla="*/ 11 h 11"/>
                  <a:gd name="T4" fmla="*/ 0 w 295"/>
                  <a:gd name="T5" fmla="*/ 0 h 11"/>
                  <a:gd name="T6" fmla="*/ 295 w 295"/>
                  <a:gd name="T7" fmla="*/ 0 h 11"/>
                  <a:gd name="T8" fmla="*/ 281 w 29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5"/>
                  <a:gd name="T16" fmla="*/ 0 h 11"/>
                  <a:gd name="T17" fmla="*/ 295 w 29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5" h="11">
                    <a:moveTo>
                      <a:pt x="281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295" y="0"/>
                    </a:lnTo>
                    <a:lnTo>
                      <a:pt x="281" y="11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2" name="Freeform 40"/>
              <p:cNvSpPr>
                <a:spLocks/>
              </p:cNvSpPr>
              <p:nvPr/>
            </p:nvSpPr>
            <p:spPr bwMode="auto">
              <a:xfrm>
                <a:off x="3009" y="10789"/>
                <a:ext cx="309" cy="8"/>
              </a:xfrm>
              <a:custGeom>
                <a:avLst/>
                <a:gdLst>
                  <a:gd name="T0" fmla="*/ 295 w 309"/>
                  <a:gd name="T1" fmla="*/ 8 h 8"/>
                  <a:gd name="T2" fmla="*/ 14 w 309"/>
                  <a:gd name="T3" fmla="*/ 8 h 8"/>
                  <a:gd name="T4" fmla="*/ 0 w 309"/>
                  <a:gd name="T5" fmla="*/ 0 h 8"/>
                  <a:gd name="T6" fmla="*/ 309 w 309"/>
                  <a:gd name="T7" fmla="*/ 0 h 8"/>
                  <a:gd name="T8" fmla="*/ 295 w 309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8"/>
                  <a:gd name="T17" fmla="*/ 309 w 30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8">
                    <a:moveTo>
                      <a:pt x="295" y="8"/>
                    </a:moveTo>
                    <a:lnTo>
                      <a:pt x="14" y="8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295" y="8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3" name="Freeform 41"/>
              <p:cNvSpPr>
                <a:spLocks/>
              </p:cNvSpPr>
              <p:nvPr/>
            </p:nvSpPr>
            <p:spPr bwMode="auto">
              <a:xfrm>
                <a:off x="3002" y="10782"/>
                <a:ext cx="323" cy="11"/>
              </a:xfrm>
              <a:custGeom>
                <a:avLst/>
                <a:gdLst>
                  <a:gd name="T0" fmla="*/ 309 w 323"/>
                  <a:gd name="T1" fmla="*/ 11 h 11"/>
                  <a:gd name="T2" fmla="*/ 14 w 323"/>
                  <a:gd name="T3" fmla="*/ 11 h 11"/>
                  <a:gd name="T4" fmla="*/ 0 w 323"/>
                  <a:gd name="T5" fmla="*/ 0 h 11"/>
                  <a:gd name="T6" fmla="*/ 323 w 323"/>
                  <a:gd name="T7" fmla="*/ 0 h 11"/>
                  <a:gd name="T8" fmla="*/ 320 w 323"/>
                  <a:gd name="T9" fmla="*/ 4 h 11"/>
                  <a:gd name="T10" fmla="*/ 309 w 323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3"/>
                  <a:gd name="T19" fmla="*/ 0 h 11"/>
                  <a:gd name="T20" fmla="*/ 323 w 3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3" h="11">
                    <a:moveTo>
                      <a:pt x="309" y="11"/>
                    </a:moveTo>
                    <a:lnTo>
                      <a:pt x="14" y="11"/>
                    </a:lnTo>
                    <a:lnTo>
                      <a:pt x="0" y="0"/>
                    </a:lnTo>
                    <a:lnTo>
                      <a:pt x="323" y="0"/>
                    </a:lnTo>
                    <a:lnTo>
                      <a:pt x="320" y="4"/>
                    </a:lnTo>
                    <a:lnTo>
                      <a:pt x="309" y="11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4" name="Freeform 42"/>
              <p:cNvSpPr>
                <a:spLocks/>
              </p:cNvSpPr>
              <p:nvPr/>
            </p:nvSpPr>
            <p:spPr bwMode="auto">
              <a:xfrm>
                <a:off x="2994" y="10778"/>
                <a:ext cx="339" cy="11"/>
              </a:xfrm>
              <a:custGeom>
                <a:avLst/>
                <a:gdLst>
                  <a:gd name="T0" fmla="*/ 324 w 339"/>
                  <a:gd name="T1" fmla="*/ 11 h 11"/>
                  <a:gd name="T2" fmla="*/ 15 w 339"/>
                  <a:gd name="T3" fmla="*/ 11 h 11"/>
                  <a:gd name="T4" fmla="*/ 0 w 339"/>
                  <a:gd name="T5" fmla="*/ 0 h 11"/>
                  <a:gd name="T6" fmla="*/ 339 w 339"/>
                  <a:gd name="T7" fmla="*/ 0 h 11"/>
                  <a:gd name="T8" fmla="*/ 328 w 339"/>
                  <a:gd name="T9" fmla="*/ 8 h 11"/>
                  <a:gd name="T10" fmla="*/ 324 w 339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9"/>
                  <a:gd name="T19" fmla="*/ 0 h 11"/>
                  <a:gd name="T20" fmla="*/ 339 w 33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9" h="11">
                    <a:moveTo>
                      <a:pt x="324" y="11"/>
                    </a:moveTo>
                    <a:lnTo>
                      <a:pt x="15" y="11"/>
                    </a:lnTo>
                    <a:lnTo>
                      <a:pt x="0" y="0"/>
                    </a:lnTo>
                    <a:lnTo>
                      <a:pt x="339" y="0"/>
                    </a:lnTo>
                    <a:lnTo>
                      <a:pt x="328" y="8"/>
                    </a:lnTo>
                    <a:lnTo>
                      <a:pt x="324" y="11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5" name="Freeform 43"/>
              <p:cNvSpPr>
                <a:spLocks/>
              </p:cNvSpPr>
              <p:nvPr/>
            </p:nvSpPr>
            <p:spPr bwMode="auto">
              <a:xfrm>
                <a:off x="2987" y="10775"/>
                <a:ext cx="349" cy="7"/>
              </a:xfrm>
              <a:custGeom>
                <a:avLst/>
                <a:gdLst>
                  <a:gd name="T0" fmla="*/ 338 w 349"/>
                  <a:gd name="T1" fmla="*/ 7 h 7"/>
                  <a:gd name="T2" fmla="*/ 15 w 349"/>
                  <a:gd name="T3" fmla="*/ 7 h 7"/>
                  <a:gd name="T4" fmla="*/ 0 w 349"/>
                  <a:gd name="T5" fmla="*/ 0 h 7"/>
                  <a:gd name="T6" fmla="*/ 349 w 349"/>
                  <a:gd name="T7" fmla="*/ 0 h 7"/>
                  <a:gd name="T8" fmla="*/ 338 w 34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9"/>
                  <a:gd name="T16" fmla="*/ 0 h 7"/>
                  <a:gd name="T17" fmla="*/ 349 w 34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9" h="7">
                    <a:moveTo>
                      <a:pt x="338" y="7"/>
                    </a:moveTo>
                    <a:lnTo>
                      <a:pt x="15" y="7"/>
                    </a:lnTo>
                    <a:lnTo>
                      <a:pt x="0" y="0"/>
                    </a:lnTo>
                    <a:lnTo>
                      <a:pt x="349" y="0"/>
                    </a:lnTo>
                    <a:lnTo>
                      <a:pt x="338" y="7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6" name="Freeform 44"/>
              <p:cNvSpPr>
                <a:spLocks/>
              </p:cNvSpPr>
              <p:nvPr/>
            </p:nvSpPr>
            <p:spPr bwMode="auto">
              <a:xfrm>
                <a:off x="2984" y="10768"/>
                <a:ext cx="359" cy="10"/>
              </a:xfrm>
              <a:custGeom>
                <a:avLst/>
                <a:gdLst>
                  <a:gd name="T0" fmla="*/ 349 w 359"/>
                  <a:gd name="T1" fmla="*/ 10 h 10"/>
                  <a:gd name="T2" fmla="*/ 10 w 359"/>
                  <a:gd name="T3" fmla="*/ 10 h 10"/>
                  <a:gd name="T4" fmla="*/ 0 w 359"/>
                  <a:gd name="T5" fmla="*/ 0 h 10"/>
                  <a:gd name="T6" fmla="*/ 359 w 359"/>
                  <a:gd name="T7" fmla="*/ 0 h 10"/>
                  <a:gd name="T8" fmla="*/ 349 w 359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9"/>
                  <a:gd name="T16" fmla="*/ 0 h 10"/>
                  <a:gd name="T17" fmla="*/ 359 w 35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9" h="10">
                    <a:moveTo>
                      <a:pt x="349" y="10"/>
                    </a:moveTo>
                    <a:lnTo>
                      <a:pt x="10" y="10"/>
                    </a:lnTo>
                    <a:lnTo>
                      <a:pt x="0" y="0"/>
                    </a:lnTo>
                    <a:lnTo>
                      <a:pt x="359" y="0"/>
                    </a:lnTo>
                    <a:lnTo>
                      <a:pt x="349" y="10"/>
                    </a:lnTo>
                    <a:close/>
                  </a:path>
                </a:pathLst>
              </a:custGeom>
              <a:solidFill>
                <a:srgbClr val="BBB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7" name="Freeform 45"/>
              <p:cNvSpPr>
                <a:spLocks/>
              </p:cNvSpPr>
              <p:nvPr/>
            </p:nvSpPr>
            <p:spPr bwMode="auto">
              <a:xfrm>
                <a:off x="2976" y="10764"/>
                <a:ext cx="371" cy="11"/>
              </a:xfrm>
              <a:custGeom>
                <a:avLst/>
                <a:gdLst>
                  <a:gd name="T0" fmla="*/ 360 w 371"/>
                  <a:gd name="T1" fmla="*/ 11 h 11"/>
                  <a:gd name="T2" fmla="*/ 11 w 371"/>
                  <a:gd name="T3" fmla="*/ 11 h 11"/>
                  <a:gd name="T4" fmla="*/ 0 w 371"/>
                  <a:gd name="T5" fmla="*/ 0 h 11"/>
                  <a:gd name="T6" fmla="*/ 371 w 371"/>
                  <a:gd name="T7" fmla="*/ 0 h 11"/>
                  <a:gd name="T8" fmla="*/ 360 w 37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11"/>
                  <a:gd name="T17" fmla="*/ 371 w 37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11">
                    <a:moveTo>
                      <a:pt x="360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371" y="0"/>
                    </a:lnTo>
                    <a:lnTo>
                      <a:pt x="360" y="11"/>
                    </a:lnTo>
                    <a:close/>
                  </a:path>
                </a:pathLst>
              </a:custGeom>
              <a:solidFill>
                <a:srgbClr val="BBB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8" name="Freeform 46"/>
              <p:cNvSpPr>
                <a:spLocks/>
              </p:cNvSpPr>
              <p:nvPr/>
            </p:nvSpPr>
            <p:spPr bwMode="auto">
              <a:xfrm>
                <a:off x="2969" y="10760"/>
                <a:ext cx="385" cy="8"/>
              </a:xfrm>
              <a:custGeom>
                <a:avLst/>
                <a:gdLst>
                  <a:gd name="T0" fmla="*/ 374 w 385"/>
                  <a:gd name="T1" fmla="*/ 8 h 8"/>
                  <a:gd name="T2" fmla="*/ 15 w 385"/>
                  <a:gd name="T3" fmla="*/ 8 h 8"/>
                  <a:gd name="T4" fmla="*/ 0 w 385"/>
                  <a:gd name="T5" fmla="*/ 0 h 8"/>
                  <a:gd name="T6" fmla="*/ 385 w 385"/>
                  <a:gd name="T7" fmla="*/ 0 h 8"/>
                  <a:gd name="T8" fmla="*/ 374 w 38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5"/>
                  <a:gd name="T16" fmla="*/ 0 h 8"/>
                  <a:gd name="T17" fmla="*/ 385 w 38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5" h="8">
                    <a:moveTo>
                      <a:pt x="374" y="8"/>
                    </a:moveTo>
                    <a:lnTo>
                      <a:pt x="15" y="8"/>
                    </a:lnTo>
                    <a:lnTo>
                      <a:pt x="0" y="0"/>
                    </a:lnTo>
                    <a:lnTo>
                      <a:pt x="385" y="0"/>
                    </a:lnTo>
                    <a:lnTo>
                      <a:pt x="374" y="8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9" name="Freeform 47"/>
              <p:cNvSpPr>
                <a:spLocks/>
              </p:cNvSpPr>
              <p:nvPr/>
            </p:nvSpPr>
            <p:spPr bwMode="auto">
              <a:xfrm>
                <a:off x="2962" y="10753"/>
                <a:ext cx="396" cy="11"/>
              </a:xfrm>
              <a:custGeom>
                <a:avLst/>
                <a:gdLst>
                  <a:gd name="T0" fmla="*/ 385 w 396"/>
                  <a:gd name="T1" fmla="*/ 11 h 11"/>
                  <a:gd name="T2" fmla="*/ 14 w 396"/>
                  <a:gd name="T3" fmla="*/ 11 h 11"/>
                  <a:gd name="T4" fmla="*/ 0 w 396"/>
                  <a:gd name="T5" fmla="*/ 0 h 11"/>
                  <a:gd name="T6" fmla="*/ 0 w 396"/>
                  <a:gd name="T7" fmla="*/ 0 h 11"/>
                  <a:gd name="T8" fmla="*/ 396 w 396"/>
                  <a:gd name="T9" fmla="*/ 0 h 11"/>
                  <a:gd name="T10" fmla="*/ 385 w 39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6"/>
                  <a:gd name="T19" fmla="*/ 0 h 11"/>
                  <a:gd name="T20" fmla="*/ 396 w 39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6" h="11">
                    <a:moveTo>
                      <a:pt x="385" y="11"/>
                    </a:moveTo>
                    <a:lnTo>
                      <a:pt x="14" y="11"/>
                    </a:lnTo>
                    <a:lnTo>
                      <a:pt x="0" y="0"/>
                    </a:lnTo>
                    <a:lnTo>
                      <a:pt x="396" y="0"/>
                    </a:lnTo>
                    <a:lnTo>
                      <a:pt x="385" y="11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0" name="Freeform 48"/>
              <p:cNvSpPr>
                <a:spLocks/>
              </p:cNvSpPr>
              <p:nvPr/>
            </p:nvSpPr>
            <p:spPr bwMode="auto">
              <a:xfrm>
                <a:off x="2958" y="10750"/>
                <a:ext cx="407" cy="10"/>
              </a:xfrm>
              <a:custGeom>
                <a:avLst/>
                <a:gdLst>
                  <a:gd name="T0" fmla="*/ 396 w 407"/>
                  <a:gd name="T1" fmla="*/ 10 h 10"/>
                  <a:gd name="T2" fmla="*/ 11 w 407"/>
                  <a:gd name="T3" fmla="*/ 10 h 10"/>
                  <a:gd name="T4" fmla="*/ 4 w 407"/>
                  <a:gd name="T5" fmla="*/ 3 h 10"/>
                  <a:gd name="T6" fmla="*/ 0 w 407"/>
                  <a:gd name="T7" fmla="*/ 0 h 10"/>
                  <a:gd name="T8" fmla="*/ 407 w 407"/>
                  <a:gd name="T9" fmla="*/ 0 h 10"/>
                  <a:gd name="T10" fmla="*/ 396 w 407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7"/>
                  <a:gd name="T19" fmla="*/ 0 h 10"/>
                  <a:gd name="T20" fmla="*/ 407 w 40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7" h="10">
                    <a:moveTo>
                      <a:pt x="396" y="10"/>
                    </a:moveTo>
                    <a:lnTo>
                      <a:pt x="11" y="1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396" y="10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1" name="Freeform 49"/>
              <p:cNvSpPr>
                <a:spLocks/>
              </p:cNvSpPr>
              <p:nvPr/>
            </p:nvSpPr>
            <p:spPr bwMode="auto">
              <a:xfrm>
                <a:off x="2955" y="10746"/>
                <a:ext cx="414" cy="7"/>
              </a:xfrm>
              <a:custGeom>
                <a:avLst/>
                <a:gdLst>
                  <a:gd name="T0" fmla="*/ 403 w 414"/>
                  <a:gd name="T1" fmla="*/ 7 h 7"/>
                  <a:gd name="T2" fmla="*/ 7 w 414"/>
                  <a:gd name="T3" fmla="*/ 7 h 7"/>
                  <a:gd name="T4" fmla="*/ 0 w 414"/>
                  <a:gd name="T5" fmla="*/ 0 h 7"/>
                  <a:gd name="T6" fmla="*/ 414 w 414"/>
                  <a:gd name="T7" fmla="*/ 0 h 7"/>
                  <a:gd name="T8" fmla="*/ 403 w 41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4"/>
                  <a:gd name="T16" fmla="*/ 0 h 7"/>
                  <a:gd name="T17" fmla="*/ 414 w 41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4" h="7">
                    <a:moveTo>
                      <a:pt x="403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414" y="0"/>
                    </a:lnTo>
                    <a:lnTo>
                      <a:pt x="403" y="7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2" name="Freeform 50"/>
              <p:cNvSpPr>
                <a:spLocks/>
              </p:cNvSpPr>
              <p:nvPr/>
            </p:nvSpPr>
            <p:spPr bwMode="auto">
              <a:xfrm>
                <a:off x="2948" y="10739"/>
                <a:ext cx="428" cy="11"/>
              </a:xfrm>
              <a:custGeom>
                <a:avLst/>
                <a:gdLst>
                  <a:gd name="T0" fmla="*/ 417 w 428"/>
                  <a:gd name="T1" fmla="*/ 11 h 11"/>
                  <a:gd name="T2" fmla="*/ 10 w 428"/>
                  <a:gd name="T3" fmla="*/ 11 h 11"/>
                  <a:gd name="T4" fmla="*/ 0 w 428"/>
                  <a:gd name="T5" fmla="*/ 0 h 11"/>
                  <a:gd name="T6" fmla="*/ 428 w 428"/>
                  <a:gd name="T7" fmla="*/ 0 h 11"/>
                  <a:gd name="T8" fmla="*/ 417 w 42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"/>
                  <a:gd name="T16" fmla="*/ 0 h 11"/>
                  <a:gd name="T17" fmla="*/ 428 w 42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" h="11">
                    <a:moveTo>
                      <a:pt x="417" y="11"/>
                    </a:moveTo>
                    <a:lnTo>
                      <a:pt x="10" y="11"/>
                    </a:lnTo>
                    <a:lnTo>
                      <a:pt x="0" y="0"/>
                    </a:lnTo>
                    <a:lnTo>
                      <a:pt x="428" y="0"/>
                    </a:lnTo>
                    <a:lnTo>
                      <a:pt x="417" y="11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3" name="Freeform 51"/>
              <p:cNvSpPr>
                <a:spLocks/>
              </p:cNvSpPr>
              <p:nvPr/>
            </p:nvSpPr>
            <p:spPr bwMode="auto">
              <a:xfrm>
                <a:off x="2944" y="10735"/>
                <a:ext cx="569" cy="155"/>
              </a:xfrm>
              <a:custGeom>
                <a:avLst/>
                <a:gdLst>
                  <a:gd name="T0" fmla="*/ 425 w 569"/>
                  <a:gd name="T1" fmla="*/ 11 h 155"/>
                  <a:gd name="T2" fmla="*/ 11 w 569"/>
                  <a:gd name="T3" fmla="*/ 11 h 155"/>
                  <a:gd name="T4" fmla="*/ 0 w 569"/>
                  <a:gd name="T5" fmla="*/ 0 h 155"/>
                  <a:gd name="T6" fmla="*/ 435 w 569"/>
                  <a:gd name="T7" fmla="*/ 0 h 155"/>
                  <a:gd name="T8" fmla="*/ 569 w 569"/>
                  <a:gd name="T9" fmla="*/ 155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9"/>
                  <a:gd name="T16" fmla="*/ 0 h 155"/>
                  <a:gd name="T17" fmla="*/ 569 w 56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9" h="155">
                    <a:moveTo>
                      <a:pt x="425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435" y="0"/>
                    </a:lnTo>
                    <a:lnTo>
                      <a:pt x="569" y="155"/>
                    </a:lnTo>
                  </a:path>
                </a:pathLst>
              </a:custGeom>
              <a:solidFill>
                <a:srgbClr val="B9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4" name="Freeform 52"/>
              <p:cNvSpPr>
                <a:spLocks/>
              </p:cNvSpPr>
              <p:nvPr/>
            </p:nvSpPr>
            <p:spPr bwMode="auto">
              <a:xfrm>
                <a:off x="2940" y="10731"/>
                <a:ext cx="447" cy="8"/>
              </a:xfrm>
              <a:custGeom>
                <a:avLst/>
                <a:gdLst>
                  <a:gd name="T0" fmla="*/ 436 w 447"/>
                  <a:gd name="T1" fmla="*/ 8 h 8"/>
                  <a:gd name="T2" fmla="*/ 8 w 447"/>
                  <a:gd name="T3" fmla="*/ 8 h 8"/>
                  <a:gd name="T4" fmla="*/ 0 w 447"/>
                  <a:gd name="T5" fmla="*/ 0 h 8"/>
                  <a:gd name="T6" fmla="*/ 447 w 447"/>
                  <a:gd name="T7" fmla="*/ 0 h 8"/>
                  <a:gd name="T8" fmla="*/ 436 w 44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7"/>
                  <a:gd name="T16" fmla="*/ 0 h 8"/>
                  <a:gd name="T17" fmla="*/ 447 w 44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7" h="8">
                    <a:moveTo>
                      <a:pt x="436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447" y="0"/>
                    </a:lnTo>
                    <a:lnTo>
                      <a:pt x="436" y="8"/>
                    </a:lnTo>
                    <a:close/>
                  </a:path>
                </a:pathLst>
              </a:custGeom>
              <a:solidFill>
                <a:srgbClr val="B9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5" name="Freeform 53"/>
              <p:cNvSpPr>
                <a:spLocks/>
              </p:cNvSpPr>
              <p:nvPr/>
            </p:nvSpPr>
            <p:spPr bwMode="auto">
              <a:xfrm>
                <a:off x="2933" y="10724"/>
                <a:ext cx="457" cy="11"/>
              </a:xfrm>
              <a:custGeom>
                <a:avLst/>
                <a:gdLst>
                  <a:gd name="T0" fmla="*/ 446 w 457"/>
                  <a:gd name="T1" fmla="*/ 11 h 11"/>
                  <a:gd name="T2" fmla="*/ 11 w 457"/>
                  <a:gd name="T3" fmla="*/ 11 h 11"/>
                  <a:gd name="T4" fmla="*/ 0 w 457"/>
                  <a:gd name="T5" fmla="*/ 0 h 11"/>
                  <a:gd name="T6" fmla="*/ 457 w 457"/>
                  <a:gd name="T7" fmla="*/ 0 h 11"/>
                  <a:gd name="T8" fmla="*/ 446 w 45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11"/>
                  <a:gd name="T17" fmla="*/ 457 w 45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11">
                    <a:moveTo>
                      <a:pt x="446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457" y="0"/>
                    </a:lnTo>
                    <a:lnTo>
                      <a:pt x="446" y="11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6" name="Freeform 54"/>
              <p:cNvSpPr>
                <a:spLocks/>
              </p:cNvSpPr>
              <p:nvPr/>
            </p:nvSpPr>
            <p:spPr bwMode="auto">
              <a:xfrm>
                <a:off x="2930" y="10721"/>
                <a:ext cx="467" cy="10"/>
              </a:xfrm>
              <a:custGeom>
                <a:avLst/>
                <a:gdLst>
                  <a:gd name="T0" fmla="*/ 457 w 467"/>
                  <a:gd name="T1" fmla="*/ 10 h 10"/>
                  <a:gd name="T2" fmla="*/ 10 w 467"/>
                  <a:gd name="T3" fmla="*/ 10 h 10"/>
                  <a:gd name="T4" fmla="*/ 0 w 467"/>
                  <a:gd name="T5" fmla="*/ 0 h 10"/>
                  <a:gd name="T6" fmla="*/ 467 w 467"/>
                  <a:gd name="T7" fmla="*/ 0 h 10"/>
                  <a:gd name="T8" fmla="*/ 467 w 467"/>
                  <a:gd name="T9" fmla="*/ 0 h 10"/>
                  <a:gd name="T10" fmla="*/ 457 w 467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7"/>
                  <a:gd name="T19" fmla="*/ 0 h 10"/>
                  <a:gd name="T20" fmla="*/ 467 w 46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7" h="10">
                    <a:moveTo>
                      <a:pt x="457" y="10"/>
                    </a:moveTo>
                    <a:lnTo>
                      <a:pt x="10" y="10"/>
                    </a:lnTo>
                    <a:lnTo>
                      <a:pt x="0" y="0"/>
                    </a:lnTo>
                    <a:lnTo>
                      <a:pt x="467" y="0"/>
                    </a:lnTo>
                    <a:lnTo>
                      <a:pt x="457" y="10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7" name="Freeform 55"/>
              <p:cNvSpPr>
                <a:spLocks/>
              </p:cNvSpPr>
              <p:nvPr/>
            </p:nvSpPr>
            <p:spPr bwMode="auto">
              <a:xfrm>
                <a:off x="2926" y="10717"/>
                <a:ext cx="475" cy="7"/>
              </a:xfrm>
              <a:custGeom>
                <a:avLst/>
                <a:gdLst>
                  <a:gd name="T0" fmla="*/ 464 w 475"/>
                  <a:gd name="T1" fmla="*/ 7 h 7"/>
                  <a:gd name="T2" fmla="*/ 7 w 475"/>
                  <a:gd name="T3" fmla="*/ 7 h 7"/>
                  <a:gd name="T4" fmla="*/ 0 w 475"/>
                  <a:gd name="T5" fmla="*/ 0 h 7"/>
                  <a:gd name="T6" fmla="*/ 475 w 475"/>
                  <a:gd name="T7" fmla="*/ 0 h 7"/>
                  <a:gd name="T8" fmla="*/ 471 w 475"/>
                  <a:gd name="T9" fmla="*/ 4 h 7"/>
                  <a:gd name="T10" fmla="*/ 464 w 47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5"/>
                  <a:gd name="T19" fmla="*/ 0 h 7"/>
                  <a:gd name="T20" fmla="*/ 475 w 47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5" h="7">
                    <a:moveTo>
                      <a:pt x="464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1" y="4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8" name="Freeform 56"/>
              <p:cNvSpPr>
                <a:spLocks/>
              </p:cNvSpPr>
              <p:nvPr/>
            </p:nvSpPr>
            <p:spPr bwMode="auto">
              <a:xfrm>
                <a:off x="2919" y="10710"/>
                <a:ext cx="486" cy="11"/>
              </a:xfrm>
              <a:custGeom>
                <a:avLst/>
                <a:gdLst>
                  <a:gd name="T0" fmla="*/ 478 w 486"/>
                  <a:gd name="T1" fmla="*/ 11 h 11"/>
                  <a:gd name="T2" fmla="*/ 11 w 486"/>
                  <a:gd name="T3" fmla="*/ 11 h 11"/>
                  <a:gd name="T4" fmla="*/ 0 w 486"/>
                  <a:gd name="T5" fmla="*/ 0 h 11"/>
                  <a:gd name="T6" fmla="*/ 486 w 486"/>
                  <a:gd name="T7" fmla="*/ 0 h 11"/>
                  <a:gd name="T8" fmla="*/ 478 w 48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6"/>
                  <a:gd name="T16" fmla="*/ 0 h 11"/>
                  <a:gd name="T17" fmla="*/ 486 w 48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6" h="11">
                    <a:moveTo>
                      <a:pt x="478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486" y="0"/>
                    </a:lnTo>
                    <a:lnTo>
                      <a:pt x="478" y="11"/>
                    </a:lnTo>
                    <a:close/>
                  </a:path>
                </a:pathLst>
              </a:custGeom>
              <a:solidFill>
                <a:srgbClr val="B7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9" name="Freeform 57"/>
              <p:cNvSpPr>
                <a:spLocks/>
              </p:cNvSpPr>
              <p:nvPr/>
            </p:nvSpPr>
            <p:spPr bwMode="auto">
              <a:xfrm>
                <a:off x="2915" y="10706"/>
                <a:ext cx="493" cy="11"/>
              </a:xfrm>
              <a:custGeom>
                <a:avLst/>
                <a:gdLst>
                  <a:gd name="T0" fmla="*/ 486 w 493"/>
                  <a:gd name="T1" fmla="*/ 11 h 11"/>
                  <a:gd name="T2" fmla="*/ 11 w 493"/>
                  <a:gd name="T3" fmla="*/ 11 h 11"/>
                  <a:gd name="T4" fmla="*/ 0 w 493"/>
                  <a:gd name="T5" fmla="*/ 0 h 11"/>
                  <a:gd name="T6" fmla="*/ 493 w 493"/>
                  <a:gd name="T7" fmla="*/ 0 h 11"/>
                  <a:gd name="T8" fmla="*/ 486 w 493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11"/>
                  <a:gd name="T17" fmla="*/ 493 w 49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11">
                    <a:moveTo>
                      <a:pt x="486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493" y="0"/>
                    </a:lnTo>
                    <a:lnTo>
                      <a:pt x="486" y="11"/>
                    </a:lnTo>
                    <a:close/>
                  </a:path>
                </a:pathLst>
              </a:custGeom>
              <a:solidFill>
                <a:srgbClr val="B7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0" name="Freeform 58"/>
              <p:cNvSpPr>
                <a:spLocks/>
              </p:cNvSpPr>
              <p:nvPr/>
            </p:nvSpPr>
            <p:spPr bwMode="auto">
              <a:xfrm>
                <a:off x="2912" y="10702"/>
                <a:ext cx="500" cy="8"/>
              </a:xfrm>
              <a:custGeom>
                <a:avLst/>
                <a:gdLst>
                  <a:gd name="T0" fmla="*/ 493 w 500"/>
                  <a:gd name="T1" fmla="*/ 8 h 8"/>
                  <a:gd name="T2" fmla="*/ 7 w 500"/>
                  <a:gd name="T3" fmla="*/ 8 h 8"/>
                  <a:gd name="T4" fmla="*/ 0 w 500"/>
                  <a:gd name="T5" fmla="*/ 0 h 8"/>
                  <a:gd name="T6" fmla="*/ 500 w 500"/>
                  <a:gd name="T7" fmla="*/ 0 h 8"/>
                  <a:gd name="T8" fmla="*/ 493 w 50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0"/>
                  <a:gd name="T16" fmla="*/ 0 h 8"/>
                  <a:gd name="T17" fmla="*/ 500 w 50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0" h="8">
                    <a:moveTo>
                      <a:pt x="493" y="8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500" y="0"/>
                    </a:lnTo>
                    <a:lnTo>
                      <a:pt x="493" y="8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1" name="Freeform 59"/>
              <p:cNvSpPr>
                <a:spLocks/>
              </p:cNvSpPr>
              <p:nvPr/>
            </p:nvSpPr>
            <p:spPr bwMode="auto">
              <a:xfrm>
                <a:off x="2904" y="10695"/>
                <a:ext cx="511" cy="11"/>
              </a:xfrm>
              <a:custGeom>
                <a:avLst/>
                <a:gdLst>
                  <a:gd name="T0" fmla="*/ 504 w 511"/>
                  <a:gd name="T1" fmla="*/ 11 h 11"/>
                  <a:gd name="T2" fmla="*/ 11 w 511"/>
                  <a:gd name="T3" fmla="*/ 11 h 11"/>
                  <a:gd name="T4" fmla="*/ 0 w 511"/>
                  <a:gd name="T5" fmla="*/ 0 h 11"/>
                  <a:gd name="T6" fmla="*/ 511 w 511"/>
                  <a:gd name="T7" fmla="*/ 0 h 11"/>
                  <a:gd name="T8" fmla="*/ 504 w 51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1"/>
                  <a:gd name="T16" fmla="*/ 0 h 11"/>
                  <a:gd name="T17" fmla="*/ 511 w 5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1" h="11">
                    <a:moveTo>
                      <a:pt x="504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511" y="0"/>
                    </a:lnTo>
                    <a:lnTo>
                      <a:pt x="504" y="11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2" name="Freeform 60"/>
              <p:cNvSpPr>
                <a:spLocks/>
              </p:cNvSpPr>
              <p:nvPr/>
            </p:nvSpPr>
            <p:spPr bwMode="auto">
              <a:xfrm>
                <a:off x="2901" y="10692"/>
                <a:ext cx="522" cy="10"/>
              </a:xfrm>
              <a:custGeom>
                <a:avLst/>
                <a:gdLst>
                  <a:gd name="T0" fmla="*/ 511 w 522"/>
                  <a:gd name="T1" fmla="*/ 10 h 10"/>
                  <a:gd name="T2" fmla="*/ 11 w 522"/>
                  <a:gd name="T3" fmla="*/ 10 h 10"/>
                  <a:gd name="T4" fmla="*/ 0 w 522"/>
                  <a:gd name="T5" fmla="*/ 0 h 10"/>
                  <a:gd name="T6" fmla="*/ 522 w 522"/>
                  <a:gd name="T7" fmla="*/ 0 h 10"/>
                  <a:gd name="T8" fmla="*/ 511 w 522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2"/>
                  <a:gd name="T16" fmla="*/ 0 h 10"/>
                  <a:gd name="T17" fmla="*/ 522 w 52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2" h="10">
                    <a:moveTo>
                      <a:pt x="511" y="10"/>
                    </a:moveTo>
                    <a:lnTo>
                      <a:pt x="11" y="10"/>
                    </a:lnTo>
                    <a:lnTo>
                      <a:pt x="0" y="0"/>
                    </a:lnTo>
                    <a:lnTo>
                      <a:pt x="522" y="0"/>
                    </a:lnTo>
                    <a:lnTo>
                      <a:pt x="511" y="10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3" name="Freeform 61"/>
              <p:cNvSpPr>
                <a:spLocks/>
              </p:cNvSpPr>
              <p:nvPr/>
            </p:nvSpPr>
            <p:spPr bwMode="auto">
              <a:xfrm>
                <a:off x="2897" y="10688"/>
                <a:ext cx="529" cy="7"/>
              </a:xfrm>
              <a:custGeom>
                <a:avLst/>
                <a:gdLst>
                  <a:gd name="T0" fmla="*/ 518 w 529"/>
                  <a:gd name="T1" fmla="*/ 7 h 7"/>
                  <a:gd name="T2" fmla="*/ 7 w 529"/>
                  <a:gd name="T3" fmla="*/ 7 h 7"/>
                  <a:gd name="T4" fmla="*/ 0 w 529"/>
                  <a:gd name="T5" fmla="*/ 0 h 7"/>
                  <a:gd name="T6" fmla="*/ 529 w 529"/>
                  <a:gd name="T7" fmla="*/ 0 h 7"/>
                  <a:gd name="T8" fmla="*/ 518 w 52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9"/>
                  <a:gd name="T16" fmla="*/ 0 h 7"/>
                  <a:gd name="T17" fmla="*/ 529 w 52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9" h="7">
                    <a:moveTo>
                      <a:pt x="518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529" y="0"/>
                    </a:lnTo>
                    <a:lnTo>
                      <a:pt x="518" y="7"/>
                    </a:lnTo>
                    <a:close/>
                  </a:path>
                </a:pathLst>
              </a:custGeom>
              <a:solidFill>
                <a:srgbClr val="B5B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4" name="Freeform 62"/>
              <p:cNvSpPr>
                <a:spLocks/>
              </p:cNvSpPr>
              <p:nvPr/>
            </p:nvSpPr>
            <p:spPr bwMode="auto">
              <a:xfrm>
                <a:off x="2890" y="10681"/>
                <a:ext cx="540" cy="11"/>
              </a:xfrm>
              <a:custGeom>
                <a:avLst/>
                <a:gdLst>
                  <a:gd name="T0" fmla="*/ 533 w 540"/>
                  <a:gd name="T1" fmla="*/ 11 h 11"/>
                  <a:gd name="T2" fmla="*/ 11 w 540"/>
                  <a:gd name="T3" fmla="*/ 11 h 11"/>
                  <a:gd name="T4" fmla="*/ 0 w 540"/>
                  <a:gd name="T5" fmla="*/ 0 h 11"/>
                  <a:gd name="T6" fmla="*/ 540 w 540"/>
                  <a:gd name="T7" fmla="*/ 0 h 11"/>
                  <a:gd name="T8" fmla="*/ 533 w 540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0"/>
                  <a:gd name="T16" fmla="*/ 0 h 11"/>
                  <a:gd name="T17" fmla="*/ 540 w 54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0" h="11">
                    <a:moveTo>
                      <a:pt x="533" y="11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540" y="0"/>
                    </a:lnTo>
                    <a:lnTo>
                      <a:pt x="533" y="11"/>
                    </a:lnTo>
                    <a:close/>
                  </a:path>
                </a:pathLst>
              </a:custGeom>
              <a:solidFill>
                <a:srgbClr val="B5B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5" name="Freeform 63"/>
              <p:cNvSpPr>
                <a:spLocks/>
              </p:cNvSpPr>
              <p:nvPr/>
            </p:nvSpPr>
            <p:spPr bwMode="auto">
              <a:xfrm>
                <a:off x="2886" y="10677"/>
                <a:ext cx="547" cy="11"/>
              </a:xfrm>
              <a:custGeom>
                <a:avLst/>
                <a:gdLst>
                  <a:gd name="T0" fmla="*/ 540 w 547"/>
                  <a:gd name="T1" fmla="*/ 11 h 11"/>
                  <a:gd name="T2" fmla="*/ 11 w 547"/>
                  <a:gd name="T3" fmla="*/ 11 h 11"/>
                  <a:gd name="T4" fmla="*/ 4 w 547"/>
                  <a:gd name="T5" fmla="*/ 4 h 11"/>
                  <a:gd name="T6" fmla="*/ 0 w 547"/>
                  <a:gd name="T7" fmla="*/ 0 h 11"/>
                  <a:gd name="T8" fmla="*/ 547 w 547"/>
                  <a:gd name="T9" fmla="*/ 0 h 11"/>
                  <a:gd name="T10" fmla="*/ 540 w 54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7"/>
                  <a:gd name="T19" fmla="*/ 0 h 11"/>
                  <a:gd name="T20" fmla="*/ 547 w 5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7" h="11">
                    <a:moveTo>
                      <a:pt x="540" y="11"/>
                    </a:moveTo>
                    <a:lnTo>
                      <a:pt x="11" y="11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547" y="0"/>
                    </a:lnTo>
                    <a:lnTo>
                      <a:pt x="540" y="11"/>
                    </a:lnTo>
                    <a:close/>
                  </a:path>
                </a:pathLst>
              </a:custGeom>
              <a:solidFill>
                <a:srgbClr val="B4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6" name="Freeform 64"/>
              <p:cNvSpPr>
                <a:spLocks/>
              </p:cNvSpPr>
              <p:nvPr/>
            </p:nvSpPr>
            <p:spPr bwMode="auto">
              <a:xfrm>
                <a:off x="2883" y="10674"/>
                <a:ext cx="554" cy="7"/>
              </a:xfrm>
              <a:custGeom>
                <a:avLst/>
                <a:gdLst>
                  <a:gd name="T0" fmla="*/ 547 w 554"/>
                  <a:gd name="T1" fmla="*/ 7 h 7"/>
                  <a:gd name="T2" fmla="*/ 7 w 554"/>
                  <a:gd name="T3" fmla="*/ 7 h 7"/>
                  <a:gd name="T4" fmla="*/ 7 w 554"/>
                  <a:gd name="T5" fmla="*/ 7 h 7"/>
                  <a:gd name="T6" fmla="*/ 0 w 554"/>
                  <a:gd name="T7" fmla="*/ 0 h 7"/>
                  <a:gd name="T8" fmla="*/ 554 w 554"/>
                  <a:gd name="T9" fmla="*/ 0 h 7"/>
                  <a:gd name="T10" fmla="*/ 547 w 55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4"/>
                  <a:gd name="T19" fmla="*/ 0 h 7"/>
                  <a:gd name="T20" fmla="*/ 554 w 55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4" h="7">
                    <a:moveTo>
                      <a:pt x="547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554" y="0"/>
                    </a:lnTo>
                    <a:lnTo>
                      <a:pt x="547" y="7"/>
                    </a:lnTo>
                    <a:close/>
                  </a:path>
                </a:pathLst>
              </a:custGeom>
              <a:solidFill>
                <a:srgbClr val="B4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7" name="Freeform 65"/>
              <p:cNvSpPr>
                <a:spLocks/>
              </p:cNvSpPr>
              <p:nvPr/>
            </p:nvSpPr>
            <p:spPr bwMode="auto">
              <a:xfrm>
                <a:off x="2879" y="10666"/>
                <a:ext cx="562" cy="11"/>
              </a:xfrm>
              <a:custGeom>
                <a:avLst/>
                <a:gdLst>
                  <a:gd name="T0" fmla="*/ 554 w 562"/>
                  <a:gd name="T1" fmla="*/ 11 h 11"/>
                  <a:gd name="T2" fmla="*/ 7 w 562"/>
                  <a:gd name="T3" fmla="*/ 11 h 11"/>
                  <a:gd name="T4" fmla="*/ 0 w 562"/>
                  <a:gd name="T5" fmla="*/ 0 h 11"/>
                  <a:gd name="T6" fmla="*/ 562 w 562"/>
                  <a:gd name="T7" fmla="*/ 0 h 11"/>
                  <a:gd name="T8" fmla="*/ 554 w 56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2"/>
                  <a:gd name="T16" fmla="*/ 0 h 11"/>
                  <a:gd name="T17" fmla="*/ 562 w 56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2" h="11">
                    <a:moveTo>
                      <a:pt x="554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562" y="0"/>
                    </a:lnTo>
                    <a:lnTo>
                      <a:pt x="554" y="11"/>
                    </a:lnTo>
                    <a:close/>
                  </a:path>
                </a:pathLst>
              </a:custGeom>
              <a:solidFill>
                <a:srgbClr val="B3B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8" name="Freeform 66"/>
              <p:cNvSpPr>
                <a:spLocks/>
              </p:cNvSpPr>
              <p:nvPr/>
            </p:nvSpPr>
            <p:spPr bwMode="auto">
              <a:xfrm>
                <a:off x="2879" y="10663"/>
                <a:ext cx="565" cy="11"/>
              </a:xfrm>
              <a:custGeom>
                <a:avLst/>
                <a:gdLst>
                  <a:gd name="T0" fmla="*/ 558 w 565"/>
                  <a:gd name="T1" fmla="*/ 11 h 11"/>
                  <a:gd name="T2" fmla="*/ 4 w 565"/>
                  <a:gd name="T3" fmla="*/ 11 h 11"/>
                  <a:gd name="T4" fmla="*/ 0 w 565"/>
                  <a:gd name="T5" fmla="*/ 0 h 11"/>
                  <a:gd name="T6" fmla="*/ 565 w 565"/>
                  <a:gd name="T7" fmla="*/ 0 h 11"/>
                  <a:gd name="T8" fmla="*/ 558 w 56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11"/>
                  <a:gd name="T17" fmla="*/ 565 w 56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11">
                    <a:moveTo>
                      <a:pt x="558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565" y="0"/>
                    </a:lnTo>
                    <a:lnTo>
                      <a:pt x="558" y="11"/>
                    </a:lnTo>
                    <a:close/>
                  </a:path>
                </a:pathLst>
              </a:custGeom>
              <a:solidFill>
                <a:srgbClr val="B3B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9" name="Freeform 67"/>
              <p:cNvSpPr>
                <a:spLocks/>
              </p:cNvSpPr>
              <p:nvPr/>
            </p:nvSpPr>
            <p:spPr bwMode="auto">
              <a:xfrm>
                <a:off x="2876" y="10659"/>
                <a:ext cx="572" cy="7"/>
              </a:xfrm>
              <a:custGeom>
                <a:avLst/>
                <a:gdLst>
                  <a:gd name="T0" fmla="*/ 565 w 572"/>
                  <a:gd name="T1" fmla="*/ 7 h 7"/>
                  <a:gd name="T2" fmla="*/ 3 w 572"/>
                  <a:gd name="T3" fmla="*/ 7 h 7"/>
                  <a:gd name="T4" fmla="*/ 0 w 572"/>
                  <a:gd name="T5" fmla="*/ 0 h 7"/>
                  <a:gd name="T6" fmla="*/ 572 w 572"/>
                  <a:gd name="T7" fmla="*/ 0 h 7"/>
                  <a:gd name="T8" fmla="*/ 565 w 57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7"/>
                  <a:gd name="T17" fmla="*/ 572 w 57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7">
                    <a:moveTo>
                      <a:pt x="565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572" y="0"/>
                    </a:lnTo>
                    <a:lnTo>
                      <a:pt x="565" y="7"/>
                    </a:lnTo>
                    <a:close/>
                  </a:path>
                </a:pathLst>
              </a:custGeom>
              <a:solidFill>
                <a:srgbClr val="B1B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0" name="Freeform 68"/>
              <p:cNvSpPr>
                <a:spLocks/>
              </p:cNvSpPr>
              <p:nvPr/>
            </p:nvSpPr>
            <p:spPr bwMode="auto">
              <a:xfrm>
                <a:off x="2872" y="10652"/>
                <a:ext cx="579" cy="11"/>
              </a:xfrm>
              <a:custGeom>
                <a:avLst/>
                <a:gdLst>
                  <a:gd name="T0" fmla="*/ 572 w 579"/>
                  <a:gd name="T1" fmla="*/ 11 h 11"/>
                  <a:gd name="T2" fmla="*/ 7 w 579"/>
                  <a:gd name="T3" fmla="*/ 11 h 11"/>
                  <a:gd name="T4" fmla="*/ 0 w 579"/>
                  <a:gd name="T5" fmla="*/ 0 h 11"/>
                  <a:gd name="T6" fmla="*/ 579 w 579"/>
                  <a:gd name="T7" fmla="*/ 0 h 11"/>
                  <a:gd name="T8" fmla="*/ 572 w 57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9"/>
                  <a:gd name="T16" fmla="*/ 0 h 11"/>
                  <a:gd name="T17" fmla="*/ 579 w 57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9" h="11">
                    <a:moveTo>
                      <a:pt x="572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579" y="0"/>
                    </a:lnTo>
                    <a:lnTo>
                      <a:pt x="572" y="11"/>
                    </a:lnTo>
                    <a:close/>
                  </a:path>
                </a:pathLst>
              </a:custGeom>
              <a:solidFill>
                <a:srgbClr val="B1B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1" name="Freeform 69"/>
              <p:cNvSpPr>
                <a:spLocks/>
              </p:cNvSpPr>
              <p:nvPr/>
            </p:nvSpPr>
            <p:spPr bwMode="auto">
              <a:xfrm>
                <a:off x="2869" y="10648"/>
                <a:ext cx="590" cy="11"/>
              </a:xfrm>
              <a:custGeom>
                <a:avLst/>
                <a:gdLst>
                  <a:gd name="T0" fmla="*/ 579 w 590"/>
                  <a:gd name="T1" fmla="*/ 11 h 11"/>
                  <a:gd name="T2" fmla="*/ 7 w 590"/>
                  <a:gd name="T3" fmla="*/ 11 h 11"/>
                  <a:gd name="T4" fmla="*/ 0 w 590"/>
                  <a:gd name="T5" fmla="*/ 0 h 11"/>
                  <a:gd name="T6" fmla="*/ 590 w 590"/>
                  <a:gd name="T7" fmla="*/ 0 h 11"/>
                  <a:gd name="T8" fmla="*/ 579 w 590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0"/>
                  <a:gd name="T16" fmla="*/ 0 h 11"/>
                  <a:gd name="T17" fmla="*/ 590 w 59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0" h="11">
                    <a:moveTo>
                      <a:pt x="579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590" y="0"/>
                    </a:lnTo>
                    <a:lnTo>
                      <a:pt x="579" y="11"/>
                    </a:lnTo>
                    <a:close/>
                  </a:path>
                </a:pathLst>
              </a:custGeom>
              <a:solidFill>
                <a:srgbClr val="B1B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2" name="Freeform 70"/>
              <p:cNvSpPr>
                <a:spLocks/>
              </p:cNvSpPr>
              <p:nvPr/>
            </p:nvSpPr>
            <p:spPr bwMode="auto">
              <a:xfrm>
                <a:off x="2865" y="10645"/>
                <a:ext cx="597" cy="7"/>
              </a:xfrm>
              <a:custGeom>
                <a:avLst/>
                <a:gdLst>
                  <a:gd name="T0" fmla="*/ 586 w 597"/>
                  <a:gd name="T1" fmla="*/ 7 h 7"/>
                  <a:gd name="T2" fmla="*/ 7 w 597"/>
                  <a:gd name="T3" fmla="*/ 7 h 7"/>
                  <a:gd name="T4" fmla="*/ 0 w 597"/>
                  <a:gd name="T5" fmla="*/ 0 h 7"/>
                  <a:gd name="T6" fmla="*/ 597 w 597"/>
                  <a:gd name="T7" fmla="*/ 0 h 7"/>
                  <a:gd name="T8" fmla="*/ 586 w 59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7"/>
                  <a:gd name="T16" fmla="*/ 0 h 7"/>
                  <a:gd name="T17" fmla="*/ 597 w 59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7" h="7">
                    <a:moveTo>
                      <a:pt x="586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597" y="0"/>
                    </a:lnTo>
                    <a:lnTo>
                      <a:pt x="586" y="7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3" name="Freeform 71"/>
              <p:cNvSpPr>
                <a:spLocks/>
              </p:cNvSpPr>
              <p:nvPr/>
            </p:nvSpPr>
            <p:spPr bwMode="auto">
              <a:xfrm>
                <a:off x="2861" y="10637"/>
                <a:ext cx="605" cy="11"/>
              </a:xfrm>
              <a:custGeom>
                <a:avLst/>
                <a:gdLst>
                  <a:gd name="T0" fmla="*/ 598 w 605"/>
                  <a:gd name="T1" fmla="*/ 11 h 11"/>
                  <a:gd name="T2" fmla="*/ 8 w 605"/>
                  <a:gd name="T3" fmla="*/ 11 h 11"/>
                  <a:gd name="T4" fmla="*/ 0 w 605"/>
                  <a:gd name="T5" fmla="*/ 0 h 11"/>
                  <a:gd name="T6" fmla="*/ 605 w 605"/>
                  <a:gd name="T7" fmla="*/ 0 h 11"/>
                  <a:gd name="T8" fmla="*/ 605 w 605"/>
                  <a:gd name="T9" fmla="*/ 4 h 11"/>
                  <a:gd name="T10" fmla="*/ 598 w 60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5"/>
                  <a:gd name="T19" fmla="*/ 0 h 11"/>
                  <a:gd name="T20" fmla="*/ 605 w 60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5" h="11">
                    <a:moveTo>
                      <a:pt x="598" y="11"/>
                    </a:moveTo>
                    <a:lnTo>
                      <a:pt x="8" y="11"/>
                    </a:lnTo>
                    <a:lnTo>
                      <a:pt x="0" y="0"/>
                    </a:lnTo>
                    <a:lnTo>
                      <a:pt x="605" y="0"/>
                    </a:lnTo>
                    <a:lnTo>
                      <a:pt x="605" y="4"/>
                    </a:lnTo>
                    <a:lnTo>
                      <a:pt x="598" y="11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4" name="Freeform 72"/>
              <p:cNvSpPr>
                <a:spLocks/>
              </p:cNvSpPr>
              <p:nvPr/>
            </p:nvSpPr>
            <p:spPr bwMode="auto">
              <a:xfrm>
                <a:off x="2858" y="10634"/>
                <a:ext cx="608" cy="11"/>
              </a:xfrm>
              <a:custGeom>
                <a:avLst/>
                <a:gdLst>
                  <a:gd name="T0" fmla="*/ 604 w 608"/>
                  <a:gd name="T1" fmla="*/ 11 h 11"/>
                  <a:gd name="T2" fmla="*/ 7 w 608"/>
                  <a:gd name="T3" fmla="*/ 11 h 11"/>
                  <a:gd name="T4" fmla="*/ 0 w 608"/>
                  <a:gd name="T5" fmla="*/ 0 h 11"/>
                  <a:gd name="T6" fmla="*/ 608 w 608"/>
                  <a:gd name="T7" fmla="*/ 0 h 11"/>
                  <a:gd name="T8" fmla="*/ 608 w 608"/>
                  <a:gd name="T9" fmla="*/ 7 h 11"/>
                  <a:gd name="T10" fmla="*/ 604 w 60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8"/>
                  <a:gd name="T19" fmla="*/ 0 h 11"/>
                  <a:gd name="T20" fmla="*/ 608 w 60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8" h="11">
                    <a:moveTo>
                      <a:pt x="604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608" y="0"/>
                    </a:lnTo>
                    <a:lnTo>
                      <a:pt x="608" y="7"/>
                    </a:lnTo>
                    <a:lnTo>
                      <a:pt x="604" y="11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5" name="Freeform 73"/>
              <p:cNvSpPr>
                <a:spLocks/>
              </p:cNvSpPr>
              <p:nvPr/>
            </p:nvSpPr>
            <p:spPr bwMode="auto">
              <a:xfrm>
                <a:off x="2854" y="10630"/>
                <a:ext cx="615" cy="7"/>
              </a:xfrm>
              <a:custGeom>
                <a:avLst/>
                <a:gdLst>
                  <a:gd name="T0" fmla="*/ 612 w 615"/>
                  <a:gd name="T1" fmla="*/ 7 h 7"/>
                  <a:gd name="T2" fmla="*/ 7 w 615"/>
                  <a:gd name="T3" fmla="*/ 7 h 7"/>
                  <a:gd name="T4" fmla="*/ 0 w 615"/>
                  <a:gd name="T5" fmla="*/ 0 h 7"/>
                  <a:gd name="T6" fmla="*/ 615 w 615"/>
                  <a:gd name="T7" fmla="*/ 0 h 7"/>
                  <a:gd name="T8" fmla="*/ 612 w 61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5"/>
                  <a:gd name="T16" fmla="*/ 0 h 7"/>
                  <a:gd name="T17" fmla="*/ 615 w 6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5" h="7">
                    <a:moveTo>
                      <a:pt x="612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615" y="0"/>
                    </a:lnTo>
                    <a:lnTo>
                      <a:pt x="612" y="7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6" name="Freeform 74"/>
              <p:cNvSpPr>
                <a:spLocks/>
              </p:cNvSpPr>
              <p:nvPr/>
            </p:nvSpPr>
            <p:spPr bwMode="auto">
              <a:xfrm>
                <a:off x="2851" y="10623"/>
                <a:ext cx="622" cy="11"/>
              </a:xfrm>
              <a:custGeom>
                <a:avLst/>
                <a:gdLst>
                  <a:gd name="T0" fmla="*/ 615 w 622"/>
                  <a:gd name="T1" fmla="*/ 11 h 11"/>
                  <a:gd name="T2" fmla="*/ 7 w 622"/>
                  <a:gd name="T3" fmla="*/ 11 h 11"/>
                  <a:gd name="T4" fmla="*/ 0 w 622"/>
                  <a:gd name="T5" fmla="*/ 0 h 11"/>
                  <a:gd name="T6" fmla="*/ 622 w 622"/>
                  <a:gd name="T7" fmla="*/ 0 h 11"/>
                  <a:gd name="T8" fmla="*/ 615 w 62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2"/>
                  <a:gd name="T16" fmla="*/ 0 h 11"/>
                  <a:gd name="T17" fmla="*/ 622 w 62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2" h="11">
                    <a:moveTo>
                      <a:pt x="615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622" y="0"/>
                    </a:lnTo>
                    <a:lnTo>
                      <a:pt x="615" y="11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7" name="Freeform 75"/>
              <p:cNvSpPr>
                <a:spLocks/>
              </p:cNvSpPr>
              <p:nvPr/>
            </p:nvSpPr>
            <p:spPr bwMode="auto">
              <a:xfrm>
                <a:off x="2847" y="10619"/>
                <a:ext cx="629" cy="11"/>
              </a:xfrm>
              <a:custGeom>
                <a:avLst/>
                <a:gdLst>
                  <a:gd name="T0" fmla="*/ 622 w 629"/>
                  <a:gd name="T1" fmla="*/ 11 h 11"/>
                  <a:gd name="T2" fmla="*/ 7 w 629"/>
                  <a:gd name="T3" fmla="*/ 11 h 11"/>
                  <a:gd name="T4" fmla="*/ 0 w 629"/>
                  <a:gd name="T5" fmla="*/ 0 h 11"/>
                  <a:gd name="T6" fmla="*/ 629 w 629"/>
                  <a:gd name="T7" fmla="*/ 0 h 11"/>
                  <a:gd name="T8" fmla="*/ 622 w 62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9"/>
                  <a:gd name="T16" fmla="*/ 0 h 11"/>
                  <a:gd name="T17" fmla="*/ 629 w 62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9" h="11">
                    <a:moveTo>
                      <a:pt x="622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629" y="0"/>
                    </a:lnTo>
                    <a:lnTo>
                      <a:pt x="622" y="11"/>
                    </a:lnTo>
                    <a:close/>
                  </a:path>
                </a:pathLst>
              </a:custGeom>
              <a:solidFill>
                <a:srgbClr val="AF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8" name="Freeform 76"/>
              <p:cNvSpPr>
                <a:spLocks/>
              </p:cNvSpPr>
              <p:nvPr/>
            </p:nvSpPr>
            <p:spPr bwMode="auto">
              <a:xfrm>
                <a:off x="2843" y="10616"/>
                <a:ext cx="637" cy="7"/>
              </a:xfrm>
              <a:custGeom>
                <a:avLst/>
                <a:gdLst>
                  <a:gd name="T0" fmla="*/ 630 w 637"/>
                  <a:gd name="T1" fmla="*/ 7 h 7"/>
                  <a:gd name="T2" fmla="*/ 8 w 637"/>
                  <a:gd name="T3" fmla="*/ 7 h 7"/>
                  <a:gd name="T4" fmla="*/ 0 w 637"/>
                  <a:gd name="T5" fmla="*/ 0 h 7"/>
                  <a:gd name="T6" fmla="*/ 637 w 637"/>
                  <a:gd name="T7" fmla="*/ 0 h 7"/>
                  <a:gd name="T8" fmla="*/ 630 w 63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7"/>
                  <a:gd name="T17" fmla="*/ 637 w 63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7">
                    <a:moveTo>
                      <a:pt x="630" y="7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0" y="7"/>
                    </a:lnTo>
                    <a:close/>
                  </a:path>
                </a:pathLst>
              </a:custGeom>
              <a:solidFill>
                <a:srgbClr val="AF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9" name="Freeform 77"/>
              <p:cNvSpPr>
                <a:spLocks/>
              </p:cNvSpPr>
              <p:nvPr/>
            </p:nvSpPr>
            <p:spPr bwMode="auto">
              <a:xfrm>
                <a:off x="2843" y="10608"/>
                <a:ext cx="637" cy="11"/>
              </a:xfrm>
              <a:custGeom>
                <a:avLst/>
                <a:gdLst>
                  <a:gd name="T0" fmla="*/ 633 w 637"/>
                  <a:gd name="T1" fmla="*/ 11 h 11"/>
                  <a:gd name="T2" fmla="*/ 4 w 637"/>
                  <a:gd name="T3" fmla="*/ 11 h 11"/>
                  <a:gd name="T4" fmla="*/ 0 w 637"/>
                  <a:gd name="T5" fmla="*/ 0 h 11"/>
                  <a:gd name="T6" fmla="*/ 637 w 637"/>
                  <a:gd name="T7" fmla="*/ 0 h 11"/>
                  <a:gd name="T8" fmla="*/ 633 w 63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1"/>
                  <a:gd name="T17" fmla="*/ 637 w 63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1">
                    <a:moveTo>
                      <a:pt x="633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3" y="11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0" name="Freeform 78"/>
              <p:cNvSpPr>
                <a:spLocks/>
              </p:cNvSpPr>
              <p:nvPr/>
            </p:nvSpPr>
            <p:spPr bwMode="auto">
              <a:xfrm>
                <a:off x="2840" y="10605"/>
                <a:ext cx="644" cy="11"/>
              </a:xfrm>
              <a:custGeom>
                <a:avLst/>
                <a:gdLst>
                  <a:gd name="T0" fmla="*/ 640 w 644"/>
                  <a:gd name="T1" fmla="*/ 11 h 11"/>
                  <a:gd name="T2" fmla="*/ 3 w 644"/>
                  <a:gd name="T3" fmla="*/ 11 h 11"/>
                  <a:gd name="T4" fmla="*/ 0 w 644"/>
                  <a:gd name="T5" fmla="*/ 0 h 11"/>
                  <a:gd name="T6" fmla="*/ 644 w 644"/>
                  <a:gd name="T7" fmla="*/ 0 h 11"/>
                  <a:gd name="T8" fmla="*/ 640 w 644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4"/>
                  <a:gd name="T16" fmla="*/ 0 h 11"/>
                  <a:gd name="T17" fmla="*/ 644 w 64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4" h="11">
                    <a:moveTo>
                      <a:pt x="640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644" y="0"/>
                    </a:lnTo>
                    <a:lnTo>
                      <a:pt x="640" y="11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1" name="Freeform 79"/>
              <p:cNvSpPr>
                <a:spLocks/>
              </p:cNvSpPr>
              <p:nvPr/>
            </p:nvSpPr>
            <p:spPr bwMode="auto">
              <a:xfrm>
                <a:off x="2836" y="10601"/>
                <a:ext cx="651" cy="7"/>
              </a:xfrm>
              <a:custGeom>
                <a:avLst/>
                <a:gdLst>
                  <a:gd name="T0" fmla="*/ 644 w 651"/>
                  <a:gd name="T1" fmla="*/ 7 h 7"/>
                  <a:gd name="T2" fmla="*/ 7 w 651"/>
                  <a:gd name="T3" fmla="*/ 7 h 7"/>
                  <a:gd name="T4" fmla="*/ 0 w 651"/>
                  <a:gd name="T5" fmla="*/ 0 h 7"/>
                  <a:gd name="T6" fmla="*/ 651 w 651"/>
                  <a:gd name="T7" fmla="*/ 0 h 7"/>
                  <a:gd name="T8" fmla="*/ 644 w 65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1"/>
                  <a:gd name="T16" fmla="*/ 0 h 7"/>
                  <a:gd name="T17" fmla="*/ 651 w 65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1" h="7">
                    <a:moveTo>
                      <a:pt x="644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651" y="0"/>
                    </a:lnTo>
                    <a:lnTo>
                      <a:pt x="644" y="7"/>
                    </a:lnTo>
                    <a:close/>
                  </a:path>
                </a:pathLst>
              </a:custGeom>
              <a:solidFill>
                <a:srgbClr val="ADAD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2" name="Freeform 80"/>
              <p:cNvSpPr>
                <a:spLocks/>
              </p:cNvSpPr>
              <p:nvPr/>
            </p:nvSpPr>
            <p:spPr bwMode="auto">
              <a:xfrm>
                <a:off x="2833" y="10594"/>
                <a:ext cx="658" cy="11"/>
              </a:xfrm>
              <a:custGeom>
                <a:avLst/>
                <a:gdLst>
                  <a:gd name="T0" fmla="*/ 651 w 658"/>
                  <a:gd name="T1" fmla="*/ 11 h 11"/>
                  <a:gd name="T2" fmla="*/ 7 w 658"/>
                  <a:gd name="T3" fmla="*/ 11 h 11"/>
                  <a:gd name="T4" fmla="*/ 0 w 658"/>
                  <a:gd name="T5" fmla="*/ 4 h 11"/>
                  <a:gd name="T6" fmla="*/ 0 w 658"/>
                  <a:gd name="T7" fmla="*/ 0 h 11"/>
                  <a:gd name="T8" fmla="*/ 658 w 658"/>
                  <a:gd name="T9" fmla="*/ 0 h 11"/>
                  <a:gd name="T10" fmla="*/ 651 w 65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8"/>
                  <a:gd name="T19" fmla="*/ 0 h 11"/>
                  <a:gd name="T20" fmla="*/ 658 w 65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8" h="11">
                    <a:moveTo>
                      <a:pt x="651" y="11"/>
                    </a:moveTo>
                    <a:lnTo>
                      <a:pt x="7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58" y="0"/>
                    </a:lnTo>
                    <a:lnTo>
                      <a:pt x="651" y="11"/>
                    </a:lnTo>
                    <a:close/>
                  </a:path>
                </a:pathLst>
              </a:custGeom>
              <a:solidFill>
                <a:srgbClr val="ADAD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3" name="Freeform 81"/>
              <p:cNvSpPr>
                <a:spLocks/>
              </p:cNvSpPr>
              <p:nvPr/>
            </p:nvSpPr>
            <p:spPr bwMode="auto">
              <a:xfrm>
                <a:off x="2829" y="10590"/>
                <a:ext cx="662" cy="11"/>
              </a:xfrm>
              <a:custGeom>
                <a:avLst/>
                <a:gdLst>
                  <a:gd name="T0" fmla="*/ 658 w 662"/>
                  <a:gd name="T1" fmla="*/ 11 h 11"/>
                  <a:gd name="T2" fmla="*/ 7 w 662"/>
                  <a:gd name="T3" fmla="*/ 11 h 11"/>
                  <a:gd name="T4" fmla="*/ 4 w 662"/>
                  <a:gd name="T5" fmla="*/ 8 h 11"/>
                  <a:gd name="T6" fmla="*/ 0 w 662"/>
                  <a:gd name="T7" fmla="*/ 0 h 11"/>
                  <a:gd name="T8" fmla="*/ 662 w 662"/>
                  <a:gd name="T9" fmla="*/ 0 h 11"/>
                  <a:gd name="T10" fmla="*/ 658 w 66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2"/>
                  <a:gd name="T19" fmla="*/ 0 h 11"/>
                  <a:gd name="T20" fmla="*/ 662 w 66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2" h="11">
                    <a:moveTo>
                      <a:pt x="658" y="11"/>
                    </a:moveTo>
                    <a:lnTo>
                      <a:pt x="7" y="11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662" y="0"/>
                    </a:lnTo>
                    <a:lnTo>
                      <a:pt x="658" y="11"/>
                    </a:lnTo>
                    <a:close/>
                  </a:path>
                </a:pathLst>
              </a:custGeom>
              <a:solidFill>
                <a:srgbClr val="ADAD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4" name="Freeform 82"/>
              <p:cNvSpPr>
                <a:spLocks/>
              </p:cNvSpPr>
              <p:nvPr/>
            </p:nvSpPr>
            <p:spPr bwMode="auto">
              <a:xfrm>
                <a:off x="2787" y="10587"/>
                <a:ext cx="665" cy="7"/>
              </a:xfrm>
              <a:custGeom>
                <a:avLst/>
                <a:gdLst>
                  <a:gd name="T0" fmla="*/ 662 w 665"/>
                  <a:gd name="T1" fmla="*/ 7 h 7"/>
                  <a:gd name="T2" fmla="*/ 4 w 665"/>
                  <a:gd name="T3" fmla="*/ 7 h 7"/>
                  <a:gd name="T4" fmla="*/ 0 w 665"/>
                  <a:gd name="T5" fmla="*/ 0 h 7"/>
                  <a:gd name="T6" fmla="*/ 665 w 665"/>
                  <a:gd name="T7" fmla="*/ 0 h 7"/>
                  <a:gd name="T8" fmla="*/ 662 w 66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5"/>
                  <a:gd name="T16" fmla="*/ 0 h 7"/>
                  <a:gd name="T17" fmla="*/ 665 w 66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5" h="7">
                    <a:moveTo>
                      <a:pt x="662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665" y="0"/>
                    </a:lnTo>
                    <a:lnTo>
                      <a:pt x="662" y="7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5" name="Freeform 83"/>
              <p:cNvSpPr>
                <a:spLocks/>
              </p:cNvSpPr>
              <p:nvPr/>
            </p:nvSpPr>
            <p:spPr bwMode="auto">
              <a:xfrm>
                <a:off x="2825" y="10579"/>
                <a:ext cx="673" cy="11"/>
              </a:xfrm>
              <a:custGeom>
                <a:avLst/>
                <a:gdLst>
                  <a:gd name="T0" fmla="*/ 666 w 673"/>
                  <a:gd name="T1" fmla="*/ 11 h 11"/>
                  <a:gd name="T2" fmla="*/ 4 w 673"/>
                  <a:gd name="T3" fmla="*/ 11 h 11"/>
                  <a:gd name="T4" fmla="*/ 0 w 673"/>
                  <a:gd name="T5" fmla="*/ 0 h 11"/>
                  <a:gd name="T6" fmla="*/ 673 w 673"/>
                  <a:gd name="T7" fmla="*/ 0 h 11"/>
                  <a:gd name="T8" fmla="*/ 666 w 673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3"/>
                  <a:gd name="T16" fmla="*/ 0 h 11"/>
                  <a:gd name="T17" fmla="*/ 673 w 67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3" h="11">
                    <a:moveTo>
                      <a:pt x="666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673" y="0"/>
                    </a:lnTo>
                    <a:lnTo>
                      <a:pt x="666" y="11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6" name="Freeform 84"/>
              <p:cNvSpPr>
                <a:spLocks/>
              </p:cNvSpPr>
              <p:nvPr/>
            </p:nvSpPr>
            <p:spPr bwMode="auto">
              <a:xfrm>
                <a:off x="2825" y="10576"/>
                <a:ext cx="677" cy="11"/>
              </a:xfrm>
              <a:custGeom>
                <a:avLst/>
                <a:gdLst>
                  <a:gd name="T0" fmla="*/ 669 w 677"/>
                  <a:gd name="T1" fmla="*/ 11 h 11"/>
                  <a:gd name="T2" fmla="*/ 4 w 677"/>
                  <a:gd name="T3" fmla="*/ 11 h 11"/>
                  <a:gd name="T4" fmla="*/ 0 w 677"/>
                  <a:gd name="T5" fmla="*/ 0 h 11"/>
                  <a:gd name="T6" fmla="*/ 677 w 677"/>
                  <a:gd name="T7" fmla="*/ 0 h 11"/>
                  <a:gd name="T8" fmla="*/ 669 w 67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7"/>
                  <a:gd name="T16" fmla="*/ 0 h 11"/>
                  <a:gd name="T17" fmla="*/ 677 w 67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7" h="11">
                    <a:moveTo>
                      <a:pt x="669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677" y="0"/>
                    </a:lnTo>
                    <a:lnTo>
                      <a:pt x="669" y="11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7" name="Freeform 85"/>
              <p:cNvSpPr>
                <a:spLocks/>
              </p:cNvSpPr>
              <p:nvPr/>
            </p:nvSpPr>
            <p:spPr bwMode="auto">
              <a:xfrm>
                <a:off x="2822" y="10572"/>
                <a:ext cx="680" cy="7"/>
              </a:xfrm>
              <a:custGeom>
                <a:avLst/>
                <a:gdLst>
                  <a:gd name="T0" fmla="*/ 676 w 680"/>
                  <a:gd name="T1" fmla="*/ 7 h 7"/>
                  <a:gd name="T2" fmla="*/ 3 w 680"/>
                  <a:gd name="T3" fmla="*/ 7 h 7"/>
                  <a:gd name="T4" fmla="*/ 0 w 680"/>
                  <a:gd name="T5" fmla="*/ 0 h 7"/>
                  <a:gd name="T6" fmla="*/ 680 w 680"/>
                  <a:gd name="T7" fmla="*/ 0 h 7"/>
                  <a:gd name="T8" fmla="*/ 676 w 68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0"/>
                  <a:gd name="T16" fmla="*/ 0 h 7"/>
                  <a:gd name="T17" fmla="*/ 680 w 68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0" h="7">
                    <a:moveTo>
                      <a:pt x="676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680" y="0"/>
                    </a:lnTo>
                    <a:lnTo>
                      <a:pt x="676" y="7"/>
                    </a:lnTo>
                    <a:close/>
                  </a:path>
                </a:pathLst>
              </a:custGeom>
              <a:solidFill>
                <a:srgbClr val="ACA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8" name="Freeform 86"/>
              <p:cNvSpPr>
                <a:spLocks/>
              </p:cNvSpPr>
              <p:nvPr/>
            </p:nvSpPr>
            <p:spPr bwMode="auto">
              <a:xfrm>
                <a:off x="2822" y="10565"/>
                <a:ext cx="683" cy="11"/>
              </a:xfrm>
              <a:custGeom>
                <a:avLst/>
                <a:gdLst>
                  <a:gd name="T0" fmla="*/ 680 w 683"/>
                  <a:gd name="T1" fmla="*/ 11 h 11"/>
                  <a:gd name="T2" fmla="*/ 3 w 683"/>
                  <a:gd name="T3" fmla="*/ 11 h 11"/>
                  <a:gd name="T4" fmla="*/ 0 w 683"/>
                  <a:gd name="T5" fmla="*/ 0 h 11"/>
                  <a:gd name="T6" fmla="*/ 683 w 683"/>
                  <a:gd name="T7" fmla="*/ 0 h 11"/>
                  <a:gd name="T8" fmla="*/ 680 w 683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11"/>
                  <a:gd name="T17" fmla="*/ 683 w 68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11">
                    <a:moveTo>
                      <a:pt x="680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683" y="0"/>
                    </a:lnTo>
                    <a:lnTo>
                      <a:pt x="680" y="11"/>
                    </a:lnTo>
                    <a:close/>
                  </a:path>
                </a:pathLst>
              </a:custGeom>
              <a:solidFill>
                <a:srgbClr val="ACA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9" name="Freeform 87"/>
              <p:cNvSpPr>
                <a:spLocks/>
              </p:cNvSpPr>
              <p:nvPr/>
            </p:nvSpPr>
            <p:spPr bwMode="auto">
              <a:xfrm>
                <a:off x="2818" y="10561"/>
                <a:ext cx="691" cy="11"/>
              </a:xfrm>
              <a:custGeom>
                <a:avLst/>
                <a:gdLst>
                  <a:gd name="T0" fmla="*/ 684 w 691"/>
                  <a:gd name="T1" fmla="*/ 11 h 11"/>
                  <a:gd name="T2" fmla="*/ 4 w 691"/>
                  <a:gd name="T3" fmla="*/ 11 h 11"/>
                  <a:gd name="T4" fmla="*/ 0 w 691"/>
                  <a:gd name="T5" fmla="*/ 0 h 11"/>
                  <a:gd name="T6" fmla="*/ 691 w 691"/>
                  <a:gd name="T7" fmla="*/ 0 h 11"/>
                  <a:gd name="T8" fmla="*/ 684 w 69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1"/>
                  <a:gd name="T16" fmla="*/ 0 h 11"/>
                  <a:gd name="T17" fmla="*/ 691 w 69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1" h="11">
                    <a:moveTo>
                      <a:pt x="684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691" y="0"/>
                    </a:lnTo>
                    <a:lnTo>
                      <a:pt x="684" y="11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0" name="Freeform 88"/>
              <p:cNvSpPr>
                <a:spLocks/>
              </p:cNvSpPr>
              <p:nvPr/>
            </p:nvSpPr>
            <p:spPr bwMode="auto">
              <a:xfrm>
                <a:off x="2818" y="10558"/>
                <a:ext cx="694" cy="7"/>
              </a:xfrm>
              <a:custGeom>
                <a:avLst/>
                <a:gdLst>
                  <a:gd name="T0" fmla="*/ 687 w 694"/>
                  <a:gd name="T1" fmla="*/ 7 h 7"/>
                  <a:gd name="T2" fmla="*/ 4 w 694"/>
                  <a:gd name="T3" fmla="*/ 7 h 7"/>
                  <a:gd name="T4" fmla="*/ 0 w 694"/>
                  <a:gd name="T5" fmla="*/ 0 h 7"/>
                  <a:gd name="T6" fmla="*/ 694 w 694"/>
                  <a:gd name="T7" fmla="*/ 0 h 7"/>
                  <a:gd name="T8" fmla="*/ 687 w 69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4"/>
                  <a:gd name="T16" fmla="*/ 0 h 7"/>
                  <a:gd name="T17" fmla="*/ 694 w 69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4" h="7">
                    <a:moveTo>
                      <a:pt x="68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694" y="0"/>
                    </a:lnTo>
                    <a:lnTo>
                      <a:pt x="687" y="7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1" name="Freeform 89"/>
              <p:cNvSpPr>
                <a:spLocks/>
              </p:cNvSpPr>
              <p:nvPr/>
            </p:nvSpPr>
            <p:spPr bwMode="auto">
              <a:xfrm>
                <a:off x="2815" y="10550"/>
                <a:ext cx="697" cy="11"/>
              </a:xfrm>
              <a:custGeom>
                <a:avLst/>
                <a:gdLst>
                  <a:gd name="T0" fmla="*/ 694 w 697"/>
                  <a:gd name="T1" fmla="*/ 11 h 11"/>
                  <a:gd name="T2" fmla="*/ 3 w 697"/>
                  <a:gd name="T3" fmla="*/ 11 h 11"/>
                  <a:gd name="T4" fmla="*/ 0 w 697"/>
                  <a:gd name="T5" fmla="*/ 0 h 11"/>
                  <a:gd name="T6" fmla="*/ 697 w 697"/>
                  <a:gd name="T7" fmla="*/ 0 h 11"/>
                  <a:gd name="T8" fmla="*/ 694 w 69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7"/>
                  <a:gd name="T16" fmla="*/ 0 h 11"/>
                  <a:gd name="T17" fmla="*/ 697 w 69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7" h="11">
                    <a:moveTo>
                      <a:pt x="694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697" y="0"/>
                    </a:lnTo>
                    <a:lnTo>
                      <a:pt x="694" y="11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2" name="Freeform 90"/>
              <p:cNvSpPr>
                <a:spLocks/>
              </p:cNvSpPr>
              <p:nvPr/>
            </p:nvSpPr>
            <p:spPr bwMode="auto">
              <a:xfrm>
                <a:off x="2811" y="10547"/>
                <a:ext cx="705" cy="11"/>
              </a:xfrm>
              <a:custGeom>
                <a:avLst/>
                <a:gdLst>
                  <a:gd name="T0" fmla="*/ 701 w 705"/>
                  <a:gd name="T1" fmla="*/ 11 h 11"/>
                  <a:gd name="T2" fmla="*/ 7 w 705"/>
                  <a:gd name="T3" fmla="*/ 11 h 11"/>
                  <a:gd name="T4" fmla="*/ 0 w 705"/>
                  <a:gd name="T5" fmla="*/ 0 h 11"/>
                  <a:gd name="T6" fmla="*/ 705 w 705"/>
                  <a:gd name="T7" fmla="*/ 0 h 11"/>
                  <a:gd name="T8" fmla="*/ 701 w 70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5"/>
                  <a:gd name="T16" fmla="*/ 0 h 11"/>
                  <a:gd name="T17" fmla="*/ 705 w 70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5" h="11">
                    <a:moveTo>
                      <a:pt x="701" y="11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705" y="0"/>
                    </a:lnTo>
                    <a:lnTo>
                      <a:pt x="701" y="11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3" name="Freeform 91"/>
              <p:cNvSpPr>
                <a:spLocks/>
              </p:cNvSpPr>
              <p:nvPr/>
            </p:nvSpPr>
            <p:spPr bwMode="auto">
              <a:xfrm>
                <a:off x="2811" y="10543"/>
                <a:ext cx="709" cy="7"/>
              </a:xfrm>
              <a:custGeom>
                <a:avLst/>
                <a:gdLst>
                  <a:gd name="T0" fmla="*/ 701 w 709"/>
                  <a:gd name="T1" fmla="*/ 7 h 7"/>
                  <a:gd name="T2" fmla="*/ 4 w 709"/>
                  <a:gd name="T3" fmla="*/ 7 h 7"/>
                  <a:gd name="T4" fmla="*/ 0 w 709"/>
                  <a:gd name="T5" fmla="*/ 0 h 7"/>
                  <a:gd name="T6" fmla="*/ 709 w 709"/>
                  <a:gd name="T7" fmla="*/ 0 h 7"/>
                  <a:gd name="T8" fmla="*/ 701 w 70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9"/>
                  <a:gd name="T16" fmla="*/ 0 h 7"/>
                  <a:gd name="T17" fmla="*/ 709 w 70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9" h="7">
                    <a:moveTo>
                      <a:pt x="701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1" y="7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4" name="Freeform 92"/>
              <p:cNvSpPr>
                <a:spLocks/>
              </p:cNvSpPr>
              <p:nvPr/>
            </p:nvSpPr>
            <p:spPr bwMode="auto">
              <a:xfrm>
                <a:off x="2807" y="10536"/>
                <a:ext cx="716" cy="11"/>
              </a:xfrm>
              <a:custGeom>
                <a:avLst/>
                <a:gdLst>
                  <a:gd name="T0" fmla="*/ 709 w 716"/>
                  <a:gd name="T1" fmla="*/ 11 h 11"/>
                  <a:gd name="T2" fmla="*/ 4 w 716"/>
                  <a:gd name="T3" fmla="*/ 11 h 11"/>
                  <a:gd name="T4" fmla="*/ 0 w 716"/>
                  <a:gd name="T5" fmla="*/ 0 h 11"/>
                  <a:gd name="T6" fmla="*/ 716 w 716"/>
                  <a:gd name="T7" fmla="*/ 0 h 11"/>
                  <a:gd name="T8" fmla="*/ 713 w 716"/>
                  <a:gd name="T9" fmla="*/ 4 h 11"/>
                  <a:gd name="T10" fmla="*/ 709 w 71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6"/>
                  <a:gd name="T19" fmla="*/ 0 h 11"/>
                  <a:gd name="T20" fmla="*/ 716 w 7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6" h="11">
                    <a:moveTo>
                      <a:pt x="709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3" y="4"/>
                    </a:lnTo>
                    <a:lnTo>
                      <a:pt x="709" y="11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5" name="Freeform 93"/>
              <p:cNvSpPr>
                <a:spLocks/>
              </p:cNvSpPr>
              <p:nvPr/>
            </p:nvSpPr>
            <p:spPr bwMode="auto">
              <a:xfrm>
                <a:off x="2807" y="10532"/>
                <a:ext cx="716" cy="11"/>
              </a:xfrm>
              <a:custGeom>
                <a:avLst/>
                <a:gdLst>
                  <a:gd name="T0" fmla="*/ 713 w 716"/>
                  <a:gd name="T1" fmla="*/ 11 h 11"/>
                  <a:gd name="T2" fmla="*/ 4 w 716"/>
                  <a:gd name="T3" fmla="*/ 11 h 11"/>
                  <a:gd name="T4" fmla="*/ 0 w 716"/>
                  <a:gd name="T5" fmla="*/ 0 h 11"/>
                  <a:gd name="T6" fmla="*/ 716 w 716"/>
                  <a:gd name="T7" fmla="*/ 0 h 11"/>
                  <a:gd name="T8" fmla="*/ 713 w 716"/>
                  <a:gd name="T9" fmla="*/ 8 h 11"/>
                  <a:gd name="T10" fmla="*/ 713 w 71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6"/>
                  <a:gd name="T19" fmla="*/ 0 h 11"/>
                  <a:gd name="T20" fmla="*/ 716 w 7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6" h="11">
                    <a:moveTo>
                      <a:pt x="713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3" y="8"/>
                    </a:lnTo>
                    <a:lnTo>
                      <a:pt x="713" y="11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6" name="Freeform 94"/>
              <p:cNvSpPr>
                <a:spLocks/>
              </p:cNvSpPr>
              <p:nvPr/>
            </p:nvSpPr>
            <p:spPr bwMode="auto">
              <a:xfrm>
                <a:off x="2804" y="10529"/>
                <a:ext cx="719" cy="7"/>
              </a:xfrm>
              <a:custGeom>
                <a:avLst/>
                <a:gdLst>
                  <a:gd name="T0" fmla="*/ 719 w 719"/>
                  <a:gd name="T1" fmla="*/ 7 h 7"/>
                  <a:gd name="T2" fmla="*/ 3 w 719"/>
                  <a:gd name="T3" fmla="*/ 7 h 7"/>
                  <a:gd name="T4" fmla="*/ 0 w 719"/>
                  <a:gd name="T5" fmla="*/ 0 h 7"/>
                  <a:gd name="T6" fmla="*/ 719 w 719"/>
                  <a:gd name="T7" fmla="*/ 0 h 7"/>
                  <a:gd name="T8" fmla="*/ 719 w 71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9"/>
                  <a:gd name="T16" fmla="*/ 0 h 7"/>
                  <a:gd name="T17" fmla="*/ 719 w 7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9" h="7">
                    <a:moveTo>
                      <a:pt x="719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719" y="0"/>
                    </a:lnTo>
                    <a:lnTo>
                      <a:pt x="719" y="7"/>
                    </a:lnTo>
                    <a:close/>
                  </a:path>
                </a:pathLst>
              </a:custGeom>
              <a:solidFill>
                <a:srgbClr val="A8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7" name="Freeform 95"/>
              <p:cNvSpPr>
                <a:spLocks/>
              </p:cNvSpPr>
              <p:nvPr/>
            </p:nvSpPr>
            <p:spPr bwMode="auto">
              <a:xfrm>
                <a:off x="2804" y="10522"/>
                <a:ext cx="723" cy="10"/>
              </a:xfrm>
              <a:custGeom>
                <a:avLst/>
                <a:gdLst>
                  <a:gd name="T0" fmla="*/ 719 w 723"/>
                  <a:gd name="T1" fmla="*/ 10 h 10"/>
                  <a:gd name="T2" fmla="*/ 3 w 723"/>
                  <a:gd name="T3" fmla="*/ 10 h 10"/>
                  <a:gd name="T4" fmla="*/ 0 w 723"/>
                  <a:gd name="T5" fmla="*/ 0 h 10"/>
                  <a:gd name="T6" fmla="*/ 723 w 723"/>
                  <a:gd name="T7" fmla="*/ 0 h 10"/>
                  <a:gd name="T8" fmla="*/ 719 w 723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3"/>
                  <a:gd name="T16" fmla="*/ 0 h 10"/>
                  <a:gd name="T17" fmla="*/ 723 w 72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3" h="10">
                    <a:moveTo>
                      <a:pt x="719" y="10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723" y="0"/>
                    </a:lnTo>
                    <a:lnTo>
                      <a:pt x="719" y="10"/>
                    </a:lnTo>
                    <a:close/>
                  </a:path>
                </a:pathLst>
              </a:custGeom>
              <a:solidFill>
                <a:srgbClr val="A8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8" name="Freeform 96"/>
              <p:cNvSpPr>
                <a:spLocks/>
              </p:cNvSpPr>
              <p:nvPr/>
            </p:nvSpPr>
            <p:spPr bwMode="auto">
              <a:xfrm>
                <a:off x="2800" y="10518"/>
                <a:ext cx="727" cy="11"/>
              </a:xfrm>
              <a:custGeom>
                <a:avLst/>
                <a:gdLst>
                  <a:gd name="T0" fmla="*/ 723 w 727"/>
                  <a:gd name="T1" fmla="*/ 11 h 11"/>
                  <a:gd name="T2" fmla="*/ 4 w 727"/>
                  <a:gd name="T3" fmla="*/ 11 h 11"/>
                  <a:gd name="T4" fmla="*/ 0 w 727"/>
                  <a:gd name="T5" fmla="*/ 0 h 11"/>
                  <a:gd name="T6" fmla="*/ 727 w 727"/>
                  <a:gd name="T7" fmla="*/ 0 h 11"/>
                  <a:gd name="T8" fmla="*/ 723 w 72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7"/>
                  <a:gd name="T16" fmla="*/ 0 h 11"/>
                  <a:gd name="T17" fmla="*/ 727 w 7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7" h="11">
                    <a:moveTo>
                      <a:pt x="723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27" y="0"/>
                    </a:lnTo>
                    <a:lnTo>
                      <a:pt x="723" y="11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9" name="Freeform 97"/>
              <p:cNvSpPr>
                <a:spLocks/>
              </p:cNvSpPr>
              <p:nvPr/>
            </p:nvSpPr>
            <p:spPr bwMode="auto">
              <a:xfrm>
                <a:off x="2800" y="10514"/>
                <a:ext cx="730" cy="8"/>
              </a:xfrm>
              <a:custGeom>
                <a:avLst/>
                <a:gdLst>
                  <a:gd name="T0" fmla="*/ 727 w 730"/>
                  <a:gd name="T1" fmla="*/ 8 h 8"/>
                  <a:gd name="T2" fmla="*/ 4 w 730"/>
                  <a:gd name="T3" fmla="*/ 8 h 8"/>
                  <a:gd name="T4" fmla="*/ 0 w 730"/>
                  <a:gd name="T5" fmla="*/ 4 h 8"/>
                  <a:gd name="T6" fmla="*/ 0 w 730"/>
                  <a:gd name="T7" fmla="*/ 0 h 8"/>
                  <a:gd name="T8" fmla="*/ 730 w 730"/>
                  <a:gd name="T9" fmla="*/ 0 h 8"/>
                  <a:gd name="T10" fmla="*/ 727 w 730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0"/>
                  <a:gd name="T19" fmla="*/ 0 h 8"/>
                  <a:gd name="T20" fmla="*/ 730 w 73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0" h="8">
                    <a:moveTo>
                      <a:pt x="727" y="8"/>
                    </a:moveTo>
                    <a:lnTo>
                      <a:pt x="4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30" y="0"/>
                    </a:lnTo>
                    <a:lnTo>
                      <a:pt x="727" y="8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0" name="Freeform 98"/>
              <p:cNvSpPr>
                <a:spLocks/>
              </p:cNvSpPr>
              <p:nvPr/>
            </p:nvSpPr>
            <p:spPr bwMode="auto">
              <a:xfrm>
                <a:off x="2797" y="10507"/>
                <a:ext cx="733" cy="11"/>
              </a:xfrm>
              <a:custGeom>
                <a:avLst/>
                <a:gdLst>
                  <a:gd name="T0" fmla="*/ 730 w 733"/>
                  <a:gd name="T1" fmla="*/ 11 h 11"/>
                  <a:gd name="T2" fmla="*/ 3 w 733"/>
                  <a:gd name="T3" fmla="*/ 11 h 11"/>
                  <a:gd name="T4" fmla="*/ 3 w 733"/>
                  <a:gd name="T5" fmla="*/ 11 h 11"/>
                  <a:gd name="T6" fmla="*/ 0 w 733"/>
                  <a:gd name="T7" fmla="*/ 0 h 11"/>
                  <a:gd name="T8" fmla="*/ 733 w 733"/>
                  <a:gd name="T9" fmla="*/ 0 h 11"/>
                  <a:gd name="T10" fmla="*/ 730 w 733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3"/>
                  <a:gd name="T19" fmla="*/ 0 h 11"/>
                  <a:gd name="T20" fmla="*/ 733 w 73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3" h="11">
                    <a:moveTo>
                      <a:pt x="730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733" y="0"/>
                    </a:lnTo>
                    <a:lnTo>
                      <a:pt x="730" y="11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1" name="Freeform 99"/>
              <p:cNvSpPr>
                <a:spLocks/>
              </p:cNvSpPr>
              <p:nvPr/>
            </p:nvSpPr>
            <p:spPr bwMode="auto">
              <a:xfrm>
                <a:off x="2797" y="10503"/>
                <a:ext cx="737" cy="11"/>
              </a:xfrm>
              <a:custGeom>
                <a:avLst/>
                <a:gdLst>
                  <a:gd name="T0" fmla="*/ 733 w 737"/>
                  <a:gd name="T1" fmla="*/ 11 h 11"/>
                  <a:gd name="T2" fmla="*/ 3 w 737"/>
                  <a:gd name="T3" fmla="*/ 11 h 11"/>
                  <a:gd name="T4" fmla="*/ 0 w 737"/>
                  <a:gd name="T5" fmla="*/ 0 h 11"/>
                  <a:gd name="T6" fmla="*/ 737 w 737"/>
                  <a:gd name="T7" fmla="*/ 0 h 11"/>
                  <a:gd name="T8" fmla="*/ 733 w 73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7"/>
                  <a:gd name="T16" fmla="*/ 0 h 11"/>
                  <a:gd name="T17" fmla="*/ 737 w 73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7" h="11">
                    <a:moveTo>
                      <a:pt x="733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737" y="0"/>
                    </a:lnTo>
                    <a:lnTo>
                      <a:pt x="733" y="11"/>
                    </a:lnTo>
                    <a:close/>
                  </a:path>
                </a:pathLst>
              </a:custGeom>
              <a:solidFill>
                <a:srgbClr val="A7A6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2" name="Freeform 100"/>
              <p:cNvSpPr>
                <a:spLocks/>
              </p:cNvSpPr>
              <p:nvPr/>
            </p:nvSpPr>
            <p:spPr bwMode="auto">
              <a:xfrm>
                <a:off x="2797" y="10500"/>
                <a:ext cx="737" cy="7"/>
              </a:xfrm>
              <a:custGeom>
                <a:avLst/>
                <a:gdLst>
                  <a:gd name="T0" fmla="*/ 733 w 737"/>
                  <a:gd name="T1" fmla="*/ 7 h 7"/>
                  <a:gd name="T2" fmla="*/ 0 w 737"/>
                  <a:gd name="T3" fmla="*/ 7 h 7"/>
                  <a:gd name="T4" fmla="*/ 0 w 737"/>
                  <a:gd name="T5" fmla="*/ 0 h 7"/>
                  <a:gd name="T6" fmla="*/ 737 w 737"/>
                  <a:gd name="T7" fmla="*/ 0 h 7"/>
                  <a:gd name="T8" fmla="*/ 733 w 73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7"/>
                  <a:gd name="T16" fmla="*/ 0 h 7"/>
                  <a:gd name="T17" fmla="*/ 737 w 73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7" h="7">
                    <a:moveTo>
                      <a:pt x="73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37" y="0"/>
                    </a:lnTo>
                    <a:lnTo>
                      <a:pt x="733" y="7"/>
                    </a:lnTo>
                    <a:close/>
                  </a:path>
                </a:pathLst>
              </a:custGeom>
              <a:solidFill>
                <a:srgbClr val="A7A6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3" name="Freeform 101"/>
              <p:cNvSpPr>
                <a:spLocks/>
              </p:cNvSpPr>
              <p:nvPr/>
            </p:nvSpPr>
            <p:spPr bwMode="auto">
              <a:xfrm>
                <a:off x="2793" y="10493"/>
                <a:ext cx="745" cy="10"/>
              </a:xfrm>
              <a:custGeom>
                <a:avLst/>
                <a:gdLst>
                  <a:gd name="T0" fmla="*/ 741 w 745"/>
                  <a:gd name="T1" fmla="*/ 10 h 10"/>
                  <a:gd name="T2" fmla="*/ 4 w 745"/>
                  <a:gd name="T3" fmla="*/ 10 h 10"/>
                  <a:gd name="T4" fmla="*/ 0 w 745"/>
                  <a:gd name="T5" fmla="*/ 0 h 10"/>
                  <a:gd name="T6" fmla="*/ 745 w 745"/>
                  <a:gd name="T7" fmla="*/ 0 h 10"/>
                  <a:gd name="T8" fmla="*/ 741 w 74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5"/>
                  <a:gd name="T16" fmla="*/ 0 h 10"/>
                  <a:gd name="T17" fmla="*/ 745 w 74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5" h="10">
                    <a:moveTo>
                      <a:pt x="741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745" y="0"/>
                    </a:lnTo>
                    <a:lnTo>
                      <a:pt x="741" y="10"/>
                    </a:lnTo>
                    <a:close/>
                  </a:path>
                </a:pathLst>
              </a:custGeom>
              <a:solidFill>
                <a:srgbClr val="A6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4" name="Freeform 102"/>
              <p:cNvSpPr>
                <a:spLocks/>
              </p:cNvSpPr>
              <p:nvPr/>
            </p:nvSpPr>
            <p:spPr bwMode="auto">
              <a:xfrm>
                <a:off x="2793" y="10489"/>
                <a:ext cx="745" cy="11"/>
              </a:xfrm>
              <a:custGeom>
                <a:avLst/>
                <a:gdLst>
                  <a:gd name="T0" fmla="*/ 741 w 745"/>
                  <a:gd name="T1" fmla="*/ 11 h 11"/>
                  <a:gd name="T2" fmla="*/ 4 w 745"/>
                  <a:gd name="T3" fmla="*/ 11 h 11"/>
                  <a:gd name="T4" fmla="*/ 0 w 745"/>
                  <a:gd name="T5" fmla="*/ 0 h 11"/>
                  <a:gd name="T6" fmla="*/ 745 w 745"/>
                  <a:gd name="T7" fmla="*/ 0 h 11"/>
                  <a:gd name="T8" fmla="*/ 741 w 74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5"/>
                  <a:gd name="T16" fmla="*/ 0 h 11"/>
                  <a:gd name="T17" fmla="*/ 745 w 74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5" h="11">
                    <a:moveTo>
                      <a:pt x="741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45" y="0"/>
                    </a:lnTo>
                    <a:lnTo>
                      <a:pt x="741" y="11"/>
                    </a:lnTo>
                    <a:close/>
                  </a:path>
                </a:pathLst>
              </a:custGeom>
              <a:solidFill>
                <a:srgbClr val="A6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5" name="Freeform 103"/>
              <p:cNvSpPr>
                <a:spLocks/>
              </p:cNvSpPr>
              <p:nvPr/>
            </p:nvSpPr>
            <p:spPr bwMode="auto">
              <a:xfrm>
                <a:off x="2789" y="10485"/>
                <a:ext cx="752" cy="8"/>
              </a:xfrm>
              <a:custGeom>
                <a:avLst/>
                <a:gdLst>
                  <a:gd name="T0" fmla="*/ 749 w 752"/>
                  <a:gd name="T1" fmla="*/ 8 h 8"/>
                  <a:gd name="T2" fmla="*/ 4 w 752"/>
                  <a:gd name="T3" fmla="*/ 8 h 8"/>
                  <a:gd name="T4" fmla="*/ 0 w 752"/>
                  <a:gd name="T5" fmla="*/ 0 h 8"/>
                  <a:gd name="T6" fmla="*/ 752 w 752"/>
                  <a:gd name="T7" fmla="*/ 0 h 8"/>
                  <a:gd name="T8" fmla="*/ 749 w 752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8"/>
                  <a:gd name="T17" fmla="*/ 752 w 75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8">
                    <a:moveTo>
                      <a:pt x="749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752" y="0"/>
                    </a:lnTo>
                    <a:lnTo>
                      <a:pt x="749" y="8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6" name="Freeform 104"/>
              <p:cNvSpPr>
                <a:spLocks/>
              </p:cNvSpPr>
              <p:nvPr/>
            </p:nvSpPr>
            <p:spPr bwMode="auto">
              <a:xfrm>
                <a:off x="2789" y="10478"/>
                <a:ext cx="752" cy="11"/>
              </a:xfrm>
              <a:custGeom>
                <a:avLst/>
                <a:gdLst>
                  <a:gd name="T0" fmla="*/ 749 w 752"/>
                  <a:gd name="T1" fmla="*/ 11 h 11"/>
                  <a:gd name="T2" fmla="*/ 4 w 752"/>
                  <a:gd name="T3" fmla="*/ 11 h 11"/>
                  <a:gd name="T4" fmla="*/ 0 w 752"/>
                  <a:gd name="T5" fmla="*/ 0 h 11"/>
                  <a:gd name="T6" fmla="*/ 752 w 752"/>
                  <a:gd name="T7" fmla="*/ 0 h 11"/>
                  <a:gd name="T8" fmla="*/ 749 w 75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11"/>
                  <a:gd name="T17" fmla="*/ 752 w 75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11">
                    <a:moveTo>
                      <a:pt x="749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52" y="0"/>
                    </a:lnTo>
                    <a:lnTo>
                      <a:pt x="749" y="11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7" name="Rectangle 105"/>
              <p:cNvSpPr>
                <a:spLocks noChangeArrowheads="1"/>
              </p:cNvSpPr>
              <p:nvPr/>
            </p:nvSpPr>
            <p:spPr bwMode="auto">
              <a:xfrm>
                <a:off x="2789" y="10475"/>
                <a:ext cx="752" cy="10"/>
              </a:xfrm>
              <a:prstGeom prst="rect">
                <a:avLst/>
              </a:prstGeom>
              <a:solidFill>
                <a:srgbClr val="A5A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8" name="Freeform 106"/>
              <p:cNvSpPr>
                <a:spLocks/>
              </p:cNvSpPr>
              <p:nvPr/>
            </p:nvSpPr>
            <p:spPr bwMode="auto">
              <a:xfrm>
                <a:off x="2786" y="10471"/>
                <a:ext cx="759" cy="7"/>
              </a:xfrm>
              <a:custGeom>
                <a:avLst/>
                <a:gdLst>
                  <a:gd name="T0" fmla="*/ 755 w 759"/>
                  <a:gd name="T1" fmla="*/ 7 h 7"/>
                  <a:gd name="T2" fmla="*/ 3 w 759"/>
                  <a:gd name="T3" fmla="*/ 7 h 7"/>
                  <a:gd name="T4" fmla="*/ 0 w 759"/>
                  <a:gd name="T5" fmla="*/ 0 h 7"/>
                  <a:gd name="T6" fmla="*/ 759 w 759"/>
                  <a:gd name="T7" fmla="*/ 0 h 7"/>
                  <a:gd name="T8" fmla="*/ 755 w 75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"/>
                  <a:gd name="T16" fmla="*/ 0 h 7"/>
                  <a:gd name="T17" fmla="*/ 759 w 75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" h="7">
                    <a:moveTo>
                      <a:pt x="755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759" y="0"/>
                    </a:lnTo>
                    <a:lnTo>
                      <a:pt x="755" y="7"/>
                    </a:lnTo>
                    <a:close/>
                  </a:path>
                </a:pathLst>
              </a:custGeom>
              <a:solidFill>
                <a:srgbClr val="A4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9" name="Freeform 107"/>
              <p:cNvSpPr>
                <a:spLocks/>
              </p:cNvSpPr>
              <p:nvPr/>
            </p:nvSpPr>
            <p:spPr bwMode="auto">
              <a:xfrm>
                <a:off x="2786" y="10464"/>
                <a:ext cx="759" cy="11"/>
              </a:xfrm>
              <a:custGeom>
                <a:avLst/>
                <a:gdLst>
                  <a:gd name="T0" fmla="*/ 755 w 759"/>
                  <a:gd name="T1" fmla="*/ 11 h 11"/>
                  <a:gd name="T2" fmla="*/ 3 w 759"/>
                  <a:gd name="T3" fmla="*/ 11 h 11"/>
                  <a:gd name="T4" fmla="*/ 0 w 759"/>
                  <a:gd name="T5" fmla="*/ 0 h 11"/>
                  <a:gd name="T6" fmla="*/ 759 w 759"/>
                  <a:gd name="T7" fmla="*/ 0 h 11"/>
                  <a:gd name="T8" fmla="*/ 755 w 75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"/>
                  <a:gd name="T16" fmla="*/ 0 h 11"/>
                  <a:gd name="T17" fmla="*/ 759 w 75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" h="11">
                    <a:moveTo>
                      <a:pt x="755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759" y="0"/>
                    </a:lnTo>
                    <a:lnTo>
                      <a:pt x="755" y="11"/>
                    </a:lnTo>
                    <a:close/>
                  </a:path>
                </a:pathLst>
              </a:custGeom>
              <a:solidFill>
                <a:srgbClr val="A4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0" name="Freeform 108"/>
              <p:cNvSpPr>
                <a:spLocks/>
              </p:cNvSpPr>
              <p:nvPr/>
            </p:nvSpPr>
            <p:spPr bwMode="auto">
              <a:xfrm>
                <a:off x="2782" y="10460"/>
                <a:ext cx="766" cy="11"/>
              </a:xfrm>
              <a:custGeom>
                <a:avLst/>
                <a:gdLst>
                  <a:gd name="T0" fmla="*/ 763 w 766"/>
                  <a:gd name="T1" fmla="*/ 11 h 11"/>
                  <a:gd name="T2" fmla="*/ 4 w 766"/>
                  <a:gd name="T3" fmla="*/ 11 h 11"/>
                  <a:gd name="T4" fmla="*/ 0 w 766"/>
                  <a:gd name="T5" fmla="*/ 0 h 11"/>
                  <a:gd name="T6" fmla="*/ 766 w 766"/>
                  <a:gd name="T7" fmla="*/ 0 h 11"/>
                  <a:gd name="T8" fmla="*/ 763 w 76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6"/>
                  <a:gd name="T16" fmla="*/ 0 h 11"/>
                  <a:gd name="T17" fmla="*/ 766 w 76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6" h="11">
                    <a:moveTo>
                      <a:pt x="763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66" y="0"/>
                    </a:lnTo>
                    <a:lnTo>
                      <a:pt x="763" y="11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1" name="Freeform 109"/>
              <p:cNvSpPr>
                <a:spLocks/>
              </p:cNvSpPr>
              <p:nvPr/>
            </p:nvSpPr>
            <p:spPr bwMode="auto">
              <a:xfrm>
                <a:off x="2782" y="10456"/>
                <a:ext cx="766" cy="8"/>
              </a:xfrm>
              <a:custGeom>
                <a:avLst/>
                <a:gdLst>
                  <a:gd name="T0" fmla="*/ 763 w 766"/>
                  <a:gd name="T1" fmla="*/ 8 h 8"/>
                  <a:gd name="T2" fmla="*/ 4 w 766"/>
                  <a:gd name="T3" fmla="*/ 8 h 8"/>
                  <a:gd name="T4" fmla="*/ 0 w 766"/>
                  <a:gd name="T5" fmla="*/ 0 h 8"/>
                  <a:gd name="T6" fmla="*/ 766 w 766"/>
                  <a:gd name="T7" fmla="*/ 0 h 8"/>
                  <a:gd name="T8" fmla="*/ 763 w 76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6"/>
                  <a:gd name="T16" fmla="*/ 0 h 8"/>
                  <a:gd name="T17" fmla="*/ 766 w 76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6" h="8">
                    <a:moveTo>
                      <a:pt x="763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766" y="0"/>
                    </a:lnTo>
                    <a:lnTo>
                      <a:pt x="763" y="8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2" name="Freeform 110"/>
              <p:cNvSpPr>
                <a:spLocks/>
              </p:cNvSpPr>
              <p:nvPr/>
            </p:nvSpPr>
            <p:spPr bwMode="auto">
              <a:xfrm>
                <a:off x="2782" y="10449"/>
                <a:ext cx="770" cy="11"/>
              </a:xfrm>
              <a:custGeom>
                <a:avLst/>
                <a:gdLst>
                  <a:gd name="T0" fmla="*/ 766 w 770"/>
                  <a:gd name="T1" fmla="*/ 11 h 11"/>
                  <a:gd name="T2" fmla="*/ 0 w 770"/>
                  <a:gd name="T3" fmla="*/ 11 h 11"/>
                  <a:gd name="T4" fmla="*/ 0 w 770"/>
                  <a:gd name="T5" fmla="*/ 4 h 11"/>
                  <a:gd name="T6" fmla="*/ 0 w 770"/>
                  <a:gd name="T7" fmla="*/ 0 h 11"/>
                  <a:gd name="T8" fmla="*/ 770 w 770"/>
                  <a:gd name="T9" fmla="*/ 0 h 11"/>
                  <a:gd name="T10" fmla="*/ 766 w 770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0"/>
                  <a:gd name="T19" fmla="*/ 0 h 11"/>
                  <a:gd name="T20" fmla="*/ 770 w 77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0" h="11">
                    <a:moveTo>
                      <a:pt x="766" y="11"/>
                    </a:move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70" y="0"/>
                    </a:lnTo>
                    <a:lnTo>
                      <a:pt x="766" y="11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3" name="Freeform 111"/>
              <p:cNvSpPr>
                <a:spLocks/>
              </p:cNvSpPr>
              <p:nvPr/>
            </p:nvSpPr>
            <p:spPr bwMode="auto">
              <a:xfrm>
                <a:off x="2779" y="10446"/>
                <a:ext cx="773" cy="10"/>
              </a:xfrm>
              <a:custGeom>
                <a:avLst/>
                <a:gdLst>
                  <a:gd name="T0" fmla="*/ 769 w 773"/>
                  <a:gd name="T1" fmla="*/ 10 h 10"/>
                  <a:gd name="T2" fmla="*/ 3 w 773"/>
                  <a:gd name="T3" fmla="*/ 10 h 10"/>
                  <a:gd name="T4" fmla="*/ 3 w 773"/>
                  <a:gd name="T5" fmla="*/ 7 h 10"/>
                  <a:gd name="T6" fmla="*/ 0 w 773"/>
                  <a:gd name="T7" fmla="*/ 0 h 10"/>
                  <a:gd name="T8" fmla="*/ 773 w 773"/>
                  <a:gd name="T9" fmla="*/ 0 h 10"/>
                  <a:gd name="T10" fmla="*/ 769 w 773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3"/>
                  <a:gd name="T19" fmla="*/ 0 h 10"/>
                  <a:gd name="T20" fmla="*/ 773 w 773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3" h="10">
                    <a:moveTo>
                      <a:pt x="769" y="10"/>
                    </a:moveTo>
                    <a:lnTo>
                      <a:pt x="3" y="10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73" y="0"/>
                    </a:lnTo>
                    <a:lnTo>
                      <a:pt x="769" y="10"/>
                    </a:lnTo>
                    <a:close/>
                  </a:path>
                </a:pathLst>
              </a:custGeom>
              <a:solidFill>
                <a:srgbClr val="A2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4" name="Freeform 112"/>
              <p:cNvSpPr>
                <a:spLocks/>
              </p:cNvSpPr>
              <p:nvPr/>
            </p:nvSpPr>
            <p:spPr bwMode="auto">
              <a:xfrm>
                <a:off x="2779" y="10442"/>
                <a:ext cx="777" cy="7"/>
              </a:xfrm>
              <a:custGeom>
                <a:avLst/>
                <a:gdLst>
                  <a:gd name="T0" fmla="*/ 773 w 777"/>
                  <a:gd name="T1" fmla="*/ 7 h 7"/>
                  <a:gd name="T2" fmla="*/ 3 w 777"/>
                  <a:gd name="T3" fmla="*/ 7 h 7"/>
                  <a:gd name="T4" fmla="*/ 0 w 777"/>
                  <a:gd name="T5" fmla="*/ 0 h 7"/>
                  <a:gd name="T6" fmla="*/ 777 w 777"/>
                  <a:gd name="T7" fmla="*/ 0 h 7"/>
                  <a:gd name="T8" fmla="*/ 773 w 77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7"/>
                  <a:gd name="T17" fmla="*/ 777 w 77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7">
                    <a:moveTo>
                      <a:pt x="773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773" y="7"/>
                    </a:lnTo>
                    <a:close/>
                  </a:path>
                </a:pathLst>
              </a:custGeom>
              <a:solidFill>
                <a:srgbClr val="A2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5" name="Freeform 113"/>
              <p:cNvSpPr>
                <a:spLocks/>
              </p:cNvSpPr>
              <p:nvPr/>
            </p:nvSpPr>
            <p:spPr bwMode="auto">
              <a:xfrm>
                <a:off x="2779" y="10435"/>
                <a:ext cx="777" cy="11"/>
              </a:xfrm>
              <a:custGeom>
                <a:avLst/>
                <a:gdLst>
                  <a:gd name="T0" fmla="*/ 773 w 777"/>
                  <a:gd name="T1" fmla="*/ 11 h 11"/>
                  <a:gd name="T2" fmla="*/ 0 w 777"/>
                  <a:gd name="T3" fmla="*/ 11 h 11"/>
                  <a:gd name="T4" fmla="*/ 0 w 777"/>
                  <a:gd name="T5" fmla="*/ 0 h 11"/>
                  <a:gd name="T6" fmla="*/ 777 w 777"/>
                  <a:gd name="T7" fmla="*/ 0 h 11"/>
                  <a:gd name="T8" fmla="*/ 773 w 77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11"/>
                  <a:gd name="T17" fmla="*/ 777 w 77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11">
                    <a:moveTo>
                      <a:pt x="773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773" y="11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6" name="Freeform 114"/>
              <p:cNvSpPr>
                <a:spLocks/>
              </p:cNvSpPr>
              <p:nvPr/>
            </p:nvSpPr>
            <p:spPr bwMode="auto">
              <a:xfrm>
                <a:off x="2775" y="10431"/>
                <a:ext cx="784" cy="11"/>
              </a:xfrm>
              <a:custGeom>
                <a:avLst/>
                <a:gdLst>
                  <a:gd name="T0" fmla="*/ 781 w 784"/>
                  <a:gd name="T1" fmla="*/ 11 h 11"/>
                  <a:gd name="T2" fmla="*/ 4 w 784"/>
                  <a:gd name="T3" fmla="*/ 11 h 11"/>
                  <a:gd name="T4" fmla="*/ 0 w 784"/>
                  <a:gd name="T5" fmla="*/ 0 h 11"/>
                  <a:gd name="T6" fmla="*/ 784 w 784"/>
                  <a:gd name="T7" fmla="*/ 0 h 11"/>
                  <a:gd name="T8" fmla="*/ 781 w 784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4"/>
                  <a:gd name="T16" fmla="*/ 0 h 11"/>
                  <a:gd name="T17" fmla="*/ 784 w 78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4" h="11">
                    <a:moveTo>
                      <a:pt x="781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84" y="0"/>
                    </a:lnTo>
                    <a:lnTo>
                      <a:pt x="781" y="11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7" name="Freeform 115"/>
              <p:cNvSpPr>
                <a:spLocks/>
              </p:cNvSpPr>
              <p:nvPr/>
            </p:nvSpPr>
            <p:spPr bwMode="auto">
              <a:xfrm>
                <a:off x="2775" y="10427"/>
                <a:ext cx="784" cy="8"/>
              </a:xfrm>
              <a:custGeom>
                <a:avLst/>
                <a:gdLst>
                  <a:gd name="T0" fmla="*/ 781 w 784"/>
                  <a:gd name="T1" fmla="*/ 8 h 8"/>
                  <a:gd name="T2" fmla="*/ 4 w 784"/>
                  <a:gd name="T3" fmla="*/ 8 h 8"/>
                  <a:gd name="T4" fmla="*/ 0 w 784"/>
                  <a:gd name="T5" fmla="*/ 0 h 8"/>
                  <a:gd name="T6" fmla="*/ 784 w 784"/>
                  <a:gd name="T7" fmla="*/ 0 h 8"/>
                  <a:gd name="T8" fmla="*/ 784 w 784"/>
                  <a:gd name="T9" fmla="*/ 0 h 8"/>
                  <a:gd name="T10" fmla="*/ 781 w 78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4"/>
                  <a:gd name="T19" fmla="*/ 0 h 8"/>
                  <a:gd name="T20" fmla="*/ 784 w 78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4" h="8">
                    <a:moveTo>
                      <a:pt x="781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784" y="0"/>
                    </a:lnTo>
                    <a:lnTo>
                      <a:pt x="781" y="8"/>
                    </a:lnTo>
                    <a:close/>
                  </a:path>
                </a:pathLst>
              </a:custGeom>
              <a:solidFill>
                <a:srgbClr val="A1A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8" name="Freeform 116"/>
              <p:cNvSpPr>
                <a:spLocks/>
              </p:cNvSpPr>
              <p:nvPr/>
            </p:nvSpPr>
            <p:spPr bwMode="auto">
              <a:xfrm>
                <a:off x="2775" y="10420"/>
                <a:ext cx="784" cy="11"/>
              </a:xfrm>
              <a:custGeom>
                <a:avLst/>
                <a:gdLst>
                  <a:gd name="T0" fmla="*/ 784 w 784"/>
                  <a:gd name="T1" fmla="*/ 11 h 11"/>
                  <a:gd name="T2" fmla="*/ 0 w 784"/>
                  <a:gd name="T3" fmla="*/ 11 h 11"/>
                  <a:gd name="T4" fmla="*/ 0 w 784"/>
                  <a:gd name="T5" fmla="*/ 0 h 11"/>
                  <a:gd name="T6" fmla="*/ 784 w 784"/>
                  <a:gd name="T7" fmla="*/ 0 h 11"/>
                  <a:gd name="T8" fmla="*/ 784 w 784"/>
                  <a:gd name="T9" fmla="*/ 7 h 11"/>
                  <a:gd name="T10" fmla="*/ 784 w 784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4"/>
                  <a:gd name="T19" fmla="*/ 0 h 11"/>
                  <a:gd name="T20" fmla="*/ 784 w 78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4" h="11">
                    <a:moveTo>
                      <a:pt x="78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784" y="0"/>
                    </a:lnTo>
                    <a:lnTo>
                      <a:pt x="784" y="7"/>
                    </a:lnTo>
                    <a:lnTo>
                      <a:pt x="784" y="11"/>
                    </a:lnTo>
                    <a:close/>
                  </a:path>
                </a:pathLst>
              </a:custGeom>
              <a:solidFill>
                <a:srgbClr val="A1A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9" name="Rectangle 117"/>
              <p:cNvSpPr>
                <a:spLocks noChangeArrowheads="1"/>
              </p:cNvSpPr>
              <p:nvPr/>
            </p:nvSpPr>
            <p:spPr bwMode="auto">
              <a:xfrm>
                <a:off x="2775" y="10417"/>
                <a:ext cx="784" cy="10"/>
              </a:xfrm>
              <a:prstGeom prst="rect">
                <a:avLst/>
              </a:prstGeom>
              <a:solidFill>
                <a:srgbClr val="A1A0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0" name="Freeform 118"/>
              <p:cNvSpPr>
                <a:spLocks/>
              </p:cNvSpPr>
              <p:nvPr/>
            </p:nvSpPr>
            <p:spPr bwMode="auto">
              <a:xfrm>
                <a:off x="2771" y="10413"/>
                <a:ext cx="788" cy="7"/>
              </a:xfrm>
              <a:custGeom>
                <a:avLst/>
                <a:gdLst>
                  <a:gd name="T0" fmla="*/ 788 w 788"/>
                  <a:gd name="T1" fmla="*/ 7 h 7"/>
                  <a:gd name="T2" fmla="*/ 4 w 788"/>
                  <a:gd name="T3" fmla="*/ 7 h 7"/>
                  <a:gd name="T4" fmla="*/ 0 w 788"/>
                  <a:gd name="T5" fmla="*/ 0 h 7"/>
                  <a:gd name="T6" fmla="*/ 788 w 788"/>
                  <a:gd name="T7" fmla="*/ 0 h 7"/>
                  <a:gd name="T8" fmla="*/ 788 w 78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8"/>
                  <a:gd name="T16" fmla="*/ 0 h 7"/>
                  <a:gd name="T17" fmla="*/ 788 w 7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8" h="7">
                    <a:moveTo>
                      <a:pt x="788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788" y="0"/>
                    </a:lnTo>
                    <a:lnTo>
                      <a:pt x="788" y="7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" name="Freeform 119"/>
              <p:cNvSpPr>
                <a:spLocks/>
              </p:cNvSpPr>
              <p:nvPr/>
            </p:nvSpPr>
            <p:spPr bwMode="auto">
              <a:xfrm>
                <a:off x="2771" y="10406"/>
                <a:ext cx="792" cy="11"/>
              </a:xfrm>
              <a:custGeom>
                <a:avLst/>
                <a:gdLst>
                  <a:gd name="T0" fmla="*/ 788 w 792"/>
                  <a:gd name="T1" fmla="*/ 11 h 11"/>
                  <a:gd name="T2" fmla="*/ 4 w 792"/>
                  <a:gd name="T3" fmla="*/ 11 h 11"/>
                  <a:gd name="T4" fmla="*/ 0 w 792"/>
                  <a:gd name="T5" fmla="*/ 0 h 11"/>
                  <a:gd name="T6" fmla="*/ 792 w 792"/>
                  <a:gd name="T7" fmla="*/ 0 h 11"/>
                  <a:gd name="T8" fmla="*/ 788 w 79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2"/>
                  <a:gd name="T16" fmla="*/ 0 h 11"/>
                  <a:gd name="T17" fmla="*/ 792 w 79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2" h="11">
                    <a:moveTo>
                      <a:pt x="788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92" y="0"/>
                    </a:lnTo>
                    <a:lnTo>
                      <a:pt x="788" y="11"/>
                    </a:lnTo>
                    <a:close/>
                  </a:path>
                </a:pathLst>
              </a:custGeom>
              <a:solidFill>
                <a:srgbClr val="A09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" name="Freeform 120"/>
              <p:cNvSpPr>
                <a:spLocks/>
              </p:cNvSpPr>
              <p:nvPr/>
            </p:nvSpPr>
            <p:spPr bwMode="auto">
              <a:xfrm>
                <a:off x="2771" y="10402"/>
                <a:ext cx="792" cy="11"/>
              </a:xfrm>
              <a:custGeom>
                <a:avLst/>
                <a:gdLst>
                  <a:gd name="T0" fmla="*/ 788 w 792"/>
                  <a:gd name="T1" fmla="*/ 11 h 11"/>
                  <a:gd name="T2" fmla="*/ 0 w 792"/>
                  <a:gd name="T3" fmla="*/ 11 h 11"/>
                  <a:gd name="T4" fmla="*/ 0 w 792"/>
                  <a:gd name="T5" fmla="*/ 0 h 11"/>
                  <a:gd name="T6" fmla="*/ 792 w 792"/>
                  <a:gd name="T7" fmla="*/ 0 h 11"/>
                  <a:gd name="T8" fmla="*/ 788 w 79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2"/>
                  <a:gd name="T16" fmla="*/ 0 h 11"/>
                  <a:gd name="T17" fmla="*/ 792 w 79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2" h="11">
                    <a:moveTo>
                      <a:pt x="788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792" y="0"/>
                    </a:lnTo>
                    <a:lnTo>
                      <a:pt x="788" y="11"/>
                    </a:lnTo>
                    <a:close/>
                  </a:path>
                </a:pathLst>
              </a:custGeom>
              <a:solidFill>
                <a:srgbClr val="9F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" name="Rectangle 121"/>
              <p:cNvSpPr>
                <a:spLocks noChangeArrowheads="1"/>
              </p:cNvSpPr>
              <p:nvPr/>
            </p:nvSpPr>
            <p:spPr bwMode="auto">
              <a:xfrm>
                <a:off x="2771" y="10395"/>
                <a:ext cx="792" cy="11"/>
              </a:xfrm>
              <a:prstGeom prst="rect">
                <a:avLst/>
              </a:prstGeom>
              <a:solidFill>
                <a:srgbClr val="9F9E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" name="Freeform 122"/>
              <p:cNvSpPr>
                <a:spLocks/>
              </p:cNvSpPr>
              <p:nvPr/>
            </p:nvSpPr>
            <p:spPr bwMode="auto">
              <a:xfrm>
                <a:off x="2768" y="10391"/>
                <a:ext cx="795" cy="11"/>
              </a:xfrm>
              <a:custGeom>
                <a:avLst/>
                <a:gdLst>
                  <a:gd name="T0" fmla="*/ 795 w 795"/>
                  <a:gd name="T1" fmla="*/ 11 h 11"/>
                  <a:gd name="T2" fmla="*/ 3 w 795"/>
                  <a:gd name="T3" fmla="*/ 11 h 11"/>
                  <a:gd name="T4" fmla="*/ 0 w 795"/>
                  <a:gd name="T5" fmla="*/ 0 h 11"/>
                  <a:gd name="T6" fmla="*/ 795 w 795"/>
                  <a:gd name="T7" fmla="*/ 0 h 11"/>
                  <a:gd name="T8" fmla="*/ 795 w 795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5"/>
                  <a:gd name="T16" fmla="*/ 0 h 11"/>
                  <a:gd name="T17" fmla="*/ 795 w 79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5" h="11">
                    <a:moveTo>
                      <a:pt x="795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795" y="0"/>
                    </a:lnTo>
                    <a:lnTo>
                      <a:pt x="795" y="11"/>
                    </a:lnTo>
                    <a:close/>
                  </a:path>
                </a:pathLst>
              </a:custGeom>
              <a:solidFill>
                <a:srgbClr val="9F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5" name="Freeform 123"/>
              <p:cNvSpPr>
                <a:spLocks/>
              </p:cNvSpPr>
              <p:nvPr/>
            </p:nvSpPr>
            <p:spPr bwMode="auto">
              <a:xfrm>
                <a:off x="2768" y="10388"/>
                <a:ext cx="795" cy="7"/>
              </a:xfrm>
              <a:custGeom>
                <a:avLst/>
                <a:gdLst>
                  <a:gd name="T0" fmla="*/ 795 w 795"/>
                  <a:gd name="T1" fmla="*/ 7 h 7"/>
                  <a:gd name="T2" fmla="*/ 3 w 795"/>
                  <a:gd name="T3" fmla="*/ 7 h 7"/>
                  <a:gd name="T4" fmla="*/ 0 w 795"/>
                  <a:gd name="T5" fmla="*/ 0 h 7"/>
                  <a:gd name="T6" fmla="*/ 795 w 795"/>
                  <a:gd name="T7" fmla="*/ 0 h 7"/>
                  <a:gd name="T8" fmla="*/ 795 w 79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5"/>
                  <a:gd name="T16" fmla="*/ 0 h 7"/>
                  <a:gd name="T17" fmla="*/ 795 w 79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5" h="7">
                    <a:moveTo>
                      <a:pt x="795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795" y="0"/>
                    </a:lnTo>
                    <a:lnTo>
                      <a:pt x="795" y="7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6" name="Freeform 124"/>
              <p:cNvSpPr>
                <a:spLocks/>
              </p:cNvSpPr>
              <p:nvPr/>
            </p:nvSpPr>
            <p:spPr bwMode="auto">
              <a:xfrm>
                <a:off x="2768" y="10380"/>
                <a:ext cx="798" cy="11"/>
              </a:xfrm>
              <a:custGeom>
                <a:avLst/>
                <a:gdLst>
                  <a:gd name="T0" fmla="*/ 795 w 798"/>
                  <a:gd name="T1" fmla="*/ 11 h 11"/>
                  <a:gd name="T2" fmla="*/ 0 w 798"/>
                  <a:gd name="T3" fmla="*/ 11 h 11"/>
                  <a:gd name="T4" fmla="*/ 0 w 798"/>
                  <a:gd name="T5" fmla="*/ 0 h 11"/>
                  <a:gd name="T6" fmla="*/ 798 w 798"/>
                  <a:gd name="T7" fmla="*/ 0 h 11"/>
                  <a:gd name="T8" fmla="*/ 795 w 79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8"/>
                  <a:gd name="T16" fmla="*/ 0 h 11"/>
                  <a:gd name="T17" fmla="*/ 798 w 79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8" h="11">
                    <a:moveTo>
                      <a:pt x="79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798" y="0"/>
                    </a:lnTo>
                    <a:lnTo>
                      <a:pt x="795" y="11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7" name="Freeform 125"/>
              <p:cNvSpPr>
                <a:spLocks/>
              </p:cNvSpPr>
              <p:nvPr/>
            </p:nvSpPr>
            <p:spPr bwMode="auto">
              <a:xfrm>
                <a:off x="2764" y="10377"/>
                <a:ext cx="802" cy="11"/>
              </a:xfrm>
              <a:custGeom>
                <a:avLst/>
                <a:gdLst>
                  <a:gd name="T0" fmla="*/ 799 w 802"/>
                  <a:gd name="T1" fmla="*/ 11 h 11"/>
                  <a:gd name="T2" fmla="*/ 4 w 802"/>
                  <a:gd name="T3" fmla="*/ 11 h 11"/>
                  <a:gd name="T4" fmla="*/ 0 w 802"/>
                  <a:gd name="T5" fmla="*/ 0 h 11"/>
                  <a:gd name="T6" fmla="*/ 802 w 802"/>
                  <a:gd name="T7" fmla="*/ 0 h 11"/>
                  <a:gd name="T8" fmla="*/ 799 w 802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2"/>
                  <a:gd name="T16" fmla="*/ 0 h 11"/>
                  <a:gd name="T17" fmla="*/ 802 w 80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2" h="11">
                    <a:moveTo>
                      <a:pt x="799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802" y="0"/>
                    </a:lnTo>
                    <a:lnTo>
                      <a:pt x="799" y="11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8" name="Freeform 126"/>
              <p:cNvSpPr>
                <a:spLocks/>
              </p:cNvSpPr>
              <p:nvPr/>
            </p:nvSpPr>
            <p:spPr bwMode="auto">
              <a:xfrm>
                <a:off x="2764" y="10373"/>
                <a:ext cx="802" cy="7"/>
              </a:xfrm>
              <a:custGeom>
                <a:avLst/>
                <a:gdLst>
                  <a:gd name="T0" fmla="*/ 802 w 802"/>
                  <a:gd name="T1" fmla="*/ 7 h 7"/>
                  <a:gd name="T2" fmla="*/ 4 w 802"/>
                  <a:gd name="T3" fmla="*/ 7 h 7"/>
                  <a:gd name="T4" fmla="*/ 0 w 802"/>
                  <a:gd name="T5" fmla="*/ 0 h 7"/>
                  <a:gd name="T6" fmla="*/ 0 w 802"/>
                  <a:gd name="T7" fmla="*/ 0 h 7"/>
                  <a:gd name="T8" fmla="*/ 802 w 802"/>
                  <a:gd name="T9" fmla="*/ 0 h 7"/>
                  <a:gd name="T10" fmla="*/ 802 w 802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2"/>
                  <a:gd name="T19" fmla="*/ 0 h 7"/>
                  <a:gd name="T20" fmla="*/ 802 w 802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2" h="7">
                    <a:moveTo>
                      <a:pt x="802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802" y="0"/>
                    </a:lnTo>
                    <a:lnTo>
                      <a:pt x="802" y="7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9" name="Freeform 127"/>
              <p:cNvSpPr>
                <a:spLocks/>
              </p:cNvSpPr>
              <p:nvPr/>
            </p:nvSpPr>
            <p:spPr bwMode="auto">
              <a:xfrm>
                <a:off x="2764" y="10366"/>
                <a:ext cx="802" cy="11"/>
              </a:xfrm>
              <a:custGeom>
                <a:avLst/>
                <a:gdLst>
                  <a:gd name="T0" fmla="*/ 802 w 802"/>
                  <a:gd name="T1" fmla="*/ 11 h 11"/>
                  <a:gd name="T2" fmla="*/ 0 w 802"/>
                  <a:gd name="T3" fmla="*/ 11 h 11"/>
                  <a:gd name="T4" fmla="*/ 0 w 802"/>
                  <a:gd name="T5" fmla="*/ 7 h 11"/>
                  <a:gd name="T6" fmla="*/ 0 w 802"/>
                  <a:gd name="T7" fmla="*/ 0 h 11"/>
                  <a:gd name="T8" fmla="*/ 802 w 802"/>
                  <a:gd name="T9" fmla="*/ 0 h 11"/>
                  <a:gd name="T10" fmla="*/ 802 w 80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2"/>
                  <a:gd name="T19" fmla="*/ 0 h 11"/>
                  <a:gd name="T20" fmla="*/ 802 w 80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2" h="11">
                    <a:moveTo>
                      <a:pt x="802" y="11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02" y="0"/>
                    </a:lnTo>
                    <a:lnTo>
                      <a:pt x="802" y="11"/>
                    </a:lnTo>
                    <a:close/>
                  </a:path>
                </a:pathLst>
              </a:custGeom>
              <a:solidFill>
                <a:srgbClr val="9D9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0" name="Rectangle 128"/>
              <p:cNvSpPr>
                <a:spLocks noChangeArrowheads="1"/>
              </p:cNvSpPr>
              <p:nvPr/>
            </p:nvSpPr>
            <p:spPr bwMode="auto">
              <a:xfrm>
                <a:off x="2726" y="10362"/>
                <a:ext cx="802" cy="11"/>
              </a:xfrm>
              <a:prstGeom prst="rect">
                <a:avLst/>
              </a:prstGeom>
              <a:solidFill>
                <a:srgbClr val="9D9C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1" name="Rectangle 129"/>
              <p:cNvSpPr>
                <a:spLocks noChangeArrowheads="1"/>
              </p:cNvSpPr>
              <p:nvPr/>
            </p:nvSpPr>
            <p:spPr bwMode="auto">
              <a:xfrm>
                <a:off x="2764" y="10359"/>
                <a:ext cx="802" cy="7"/>
              </a:xfrm>
              <a:prstGeom prst="rect">
                <a:avLst/>
              </a:prstGeom>
              <a:solidFill>
                <a:srgbClr val="9D9C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2" name="Freeform 130"/>
              <p:cNvSpPr>
                <a:spLocks/>
              </p:cNvSpPr>
              <p:nvPr/>
            </p:nvSpPr>
            <p:spPr bwMode="auto">
              <a:xfrm>
                <a:off x="2764" y="10351"/>
                <a:ext cx="806" cy="11"/>
              </a:xfrm>
              <a:custGeom>
                <a:avLst/>
                <a:gdLst>
                  <a:gd name="T0" fmla="*/ 802 w 806"/>
                  <a:gd name="T1" fmla="*/ 11 h 11"/>
                  <a:gd name="T2" fmla="*/ 0 w 806"/>
                  <a:gd name="T3" fmla="*/ 11 h 11"/>
                  <a:gd name="T4" fmla="*/ 0 w 806"/>
                  <a:gd name="T5" fmla="*/ 0 h 11"/>
                  <a:gd name="T6" fmla="*/ 806 w 806"/>
                  <a:gd name="T7" fmla="*/ 0 h 11"/>
                  <a:gd name="T8" fmla="*/ 802 w 80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6"/>
                  <a:gd name="T16" fmla="*/ 0 h 11"/>
                  <a:gd name="T17" fmla="*/ 806 w 80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6" h="11">
                    <a:moveTo>
                      <a:pt x="802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06" y="0"/>
                    </a:lnTo>
                    <a:lnTo>
                      <a:pt x="802" y="11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3" name="Freeform 131"/>
              <p:cNvSpPr>
                <a:spLocks/>
              </p:cNvSpPr>
              <p:nvPr/>
            </p:nvSpPr>
            <p:spPr bwMode="auto">
              <a:xfrm>
                <a:off x="2764" y="10348"/>
                <a:ext cx="806" cy="11"/>
              </a:xfrm>
              <a:custGeom>
                <a:avLst/>
                <a:gdLst>
                  <a:gd name="T0" fmla="*/ 802 w 806"/>
                  <a:gd name="T1" fmla="*/ 11 h 11"/>
                  <a:gd name="T2" fmla="*/ 0 w 806"/>
                  <a:gd name="T3" fmla="*/ 11 h 11"/>
                  <a:gd name="T4" fmla="*/ 0 w 806"/>
                  <a:gd name="T5" fmla="*/ 0 h 11"/>
                  <a:gd name="T6" fmla="*/ 806 w 806"/>
                  <a:gd name="T7" fmla="*/ 0 h 11"/>
                  <a:gd name="T8" fmla="*/ 802 w 80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6"/>
                  <a:gd name="T16" fmla="*/ 0 h 11"/>
                  <a:gd name="T17" fmla="*/ 806 w 80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6" h="11">
                    <a:moveTo>
                      <a:pt x="802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06" y="0"/>
                    </a:lnTo>
                    <a:lnTo>
                      <a:pt x="802" y="11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4" name="Freeform 132"/>
              <p:cNvSpPr>
                <a:spLocks/>
              </p:cNvSpPr>
              <p:nvPr/>
            </p:nvSpPr>
            <p:spPr bwMode="auto">
              <a:xfrm>
                <a:off x="2761" y="10344"/>
                <a:ext cx="809" cy="7"/>
              </a:xfrm>
              <a:custGeom>
                <a:avLst/>
                <a:gdLst>
                  <a:gd name="T0" fmla="*/ 809 w 809"/>
                  <a:gd name="T1" fmla="*/ 7 h 7"/>
                  <a:gd name="T2" fmla="*/ 3 w 809"/>
                  <a:gd name="T3" fmla="*/ 7 h 7"/>
                  <a:gd name="T4" fmla="*/ 0 w 809"/>
                  <a:gd name="T5" fmla="*/ 0 h 7"/>
                  <a:gd name="T6" fmla="*/ 809 w 809"/>
                  <a:gd name="T7" fmla="*/ 0 h 7"/>
                  <a:gd name="T8" fmla="*/ 809 w 80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9"/>
                  <a:gd name="T16" fmla="*/ 0 h 7"/>
                  <a:gd name="T17" fmla="*/ 809 w 80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9" h="7">
                    <a:moveTo>
                      <a:pt x="809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809" y="0"/>
                    </a:lnTo>
                    <a:lnTo>
                      <a:pt x="809" y="7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5" name="Freeform 133"/>
              <p:cNvSpPr>
                <a:spLocks/>
              </p:cNvSpPr>
              <p:nvPr/>
            </p:nvSpPr>
            <p:spPr bwMode="auto">
              <a:xfrm>
                <a:off x="2761" y="10337"/>
                <a:ext cx="809" cy="11"/>
              </a:xfrm>
              <a:custGeom>
                <a:avLst/>
                <a:gdLst>
                  <a:gd name="T0" fmla="*/ 809 w 809"/>
                  <a:gd name="T1" fmla="*/ 11 h 11"/>
                  <a:gd name="T2" fmla="*/ 3 w 809"/>
                  <a:gd name="T3" fmla="*/ 11 h 11"/>
                  <a:gd name="T4" fmla="*/ 0 w 809"/>
                  <a:gd name="T5" fmla="*/ 0 h 11"/>
                  <a:gd name="T6" fmla="*/ 809 w 809"/>
                  <a:gd name="T7" fmla="*/ 0 h 11"/>
                  <a:gd name="T8" fmla="*/ 809 w 80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9"/>
                  <a:gd name="T16" fmla="*/ 0 h 11"/>
                  <a:gd name="T17" fmla="*/ 809 w 80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9" h="11">
                    <a:moveTo>
                      <a:pt x="809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809" y="0"/>
                    </a:lnTo>
                    <a:lnTo>
                      <a:pt x="809" y="11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6" name="Rectangle 134"/>
              <p:cNvSpPr>
                <a:spLocks noChangeArrowheads="1"/>
              </p:cNvSpPr>
              <p:nvPr/>
            </p:nvSpPr>
            <p:spPr bwMode="auto">
              <a:xfrm>
                <a:off x="2761" y="10333"/>
                <a:ext cx="809" cy="11"/>
              </a:xfrm>
              <a:prstGeom prst="rect">
                <a:avLst/>
              </a:prstGeom>
              <a:solidFill>
                <a:srgbClr val="9B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7" name="Freeform 135"/>
              <p:cNvSpPr>
                <a:spLocks/>
              </p:cNvSpPr>
              <p:nvPr/>
            </p:nvSpPr>
            <p:spPr bwMode="auto">
              <a:xfrm>
                <a:off x="2761" y="10330"/>
                <a:ext cx="813" cy="7"/>
              </a:xfrm>
              <a:custGeom>
                <a:avLst/>
                <a:gdLst>
                  <a:gd name="T0" fmla="*/ 809 w 813"/>
                  <a:gd name="T1" fmla="*/ 7 h 7"/>
                  <a:gd name="T2" fmla="*/ 0 w 813"/>
                  <a:gd name="T3" fmla="*/ 7 h 7"/>
                  <a:gd name="T4" fmla="*/ 0 w 813"/>
                  <a:gd name="T5" fmla="*/ 0 h 7"/>
                  <a:gd name="T6" fmla="*/ 813 w 813"/>
                  <a:gd name="T7" fmla="*/ 0 h 7"/>
                  <a:gd name="T8" fmla="*/ 809 w 8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3"/>
                  <a:gd name="T16" fmla="*/ 0 h 7"/>
                  <a:gd name="T17" fmla="*/ 813 w 8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3" h="7">
                    <a:moveTo>
                      <a:pt x="80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13" y="0"/>
                    </a:lnTo>
                    <a:lnTo>
                      <a:pt x="809" y="7"/>
                    </a:lnTo>
                    <a:close/>
                  </a:path>
                </a:pathLst>
              </a:custGeom>
              <a:solidFill>
                <a:srgbClr val="9B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8" name="Freeform 136"/>
              <p:cNvSpPr>
                <a:spLocks/>
              </p:cNvSpPr>
              <p:nvPr/>
            </p:nvSpPr>
            <p:spPr bwMode="auto">
              <a:xfrm>
                <a:off x="2761" y="10323"/>
                <a:ext cx="813" cy="10"/>
              </a:xfrm>
              <a:custGeom>
                <a:avLst/>
                <a:gdLst>
                  <a:gd name="T0" fmla="*/ 809 w 813"/>
                  <a:gd name="T1" fmla="*/ 10 h 10"/>
                  <a:gd name="T2" fmla="*/ 0 w 813"/>
                  <a:gd name="T3" fmla="*/ 10 h 10"/>
                  <a:gd name="T4" fmla="*/ 0 w 813"/>
                  <a:gd name="T5" fmla="*/ 0 h 10"/>
                  <a:gd name="T6" fmla="*/ 813 w 813"/>
                  <a:gd name="T7" fmla="*/ 0 h 10"/>
                  <a:gd name="T8" fmla="*/ 809 w 813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3"/>
                  <a:gd name="T16" fmla="*/ 0 h 10"/>
                  <a:gd name="T17" fmla="*/ 813 w 81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3" h="10">
                    <a:moveTo>
                      <a:pt x="809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813" y="0"/>
                    </a:lnTo>
                    <a:lnTo>
                      <a:pt x="809" y="10"/>
                    </a:lnTo>
                    <a:close/>
                  </a:path>
                </a:pathLst>
              </a:custGeom>
              <a:solidFill>
                <a:srgbClr val="9B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9" name="Rectangle 137"/>
              <p:cNvSpPr>
                <a:spLocks noChangeArrowheads="1"/>
              </p:cNvSpPr>
              <p:nvPr/>
            </p:nvSpPr>
            <p:spPr bwMode="auto">
              <a:xfrm>
                <a:off x="2761" y="10319"/>
                <a:ext cx="813" cy="11"/>
              </a:xfrm>
              <a:prstGeom prst="rect">
                <a:avLst/>
              </a:prstGeom>
              <a:solidFill>
                <a:srgbClr val="9A99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0" name="Rectangle 138"/>
              <p:cNvSpPr>
                <a:spLocks noChangeArrowheads="1"/>
              </p:cNvSpPr>
              <p:nvPr/>
            </p:nvSpPr>
            <p:spPr bwMode="auto">
              <a:xfrm>
                <a:off x="2761" y="10315"/>
                <a:ext cx="813" cy="8"/>
              </a:xfrm>
              <a:prstGeom prst="rect">
                <a:avLst/>
              </a:prstGeom>
              <a:solidFill>
                <a:srgbClr val="9A99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1" name="Freeform 139"/>
              <p:cNvSpPr>
                <a:spLocks/>
              </p:cNvSpPr>
              <p:nvPr/>
            </p:nvSpPr>
            <p:spPr bwMode="auto">
              <a:xfrm>
                <a:off x="2757" y="10308"/>
                <a:ext cx="817" cy="11"/>
              </a:xfrm>
              <a:custGeom>
                <a:avLst/>
                <a:gdLst>
                  <a:gd name="T0" fmla="*/ 817 w 817"/>
                  <a:gd name="T1" fmla="*/ 11 h 11"/>
                  <a:gd name="T2" fmla="*/ 4 w 817"/>
                  <a:gd name="T3" fmla="*/ 11 h 11"/>
                  <a:gd name="T4" fmla="*/ 0 w 817"/>
                  <a:gd name="T5" fmla="*/ 0 h 11"/>
                  <a:gd name="T6" fmla="*/ 817 w 817"/>
                  <a:gd name="T7" fmla="*/ 0 h 11"/>
                  <a:gd name="T8" fmla="*/ 817 w 81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7"/>
                  <a:gd name="T16" fmla="*/ 0 h 11"/>
                  <a:gd name="T17" fmla="*/ 817 w 8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7" h="11">
                    <a:moveTo>
                      <a:pt x="817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817" y="0"/>
                    </a:lnTo>
                    <a:lnTo>
                      <a:pt x="817" y="11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2" name="Freeform 140"/>
              <p:cNvSpPr>
                <a:spLocks/>
              </p:cNvSpPr>
              <p:nvPr/>
            </p:nvSpPr>
            <p:spPr bwMode="auto">
              <a:xfrm>
                <a:off x="2757" y="10304"/>
                <a:ext cx="820" cy="11"/>
              </a:xfrm>
              <a:custGeom>
                <a:avLst/>
                <a:gdLst>
                  <a:gd name="T0" fmla="*/ 817 w 820"/>
                  <a:gd name="T1" fmla="*/ 11 h 11"/>
                  <a:gd name="T2" fmla="*/ 4 w 820"/>
                  <a:gd name="T3" fmla="*/ 11 h 11"/>
                  <a:gd name="T4" fmla="*/ 0 w 820"/>
                  <a:gd name="T5" fmla="*/ 0 h 11"/>
                  <a:gd name="T6" fmla="*/ 820 w 820"/>
                  <a:gd name="T7" fmla="*/ 0 h 11"/>
                  <a:gd name="T8" fmla="*/ 817 w 820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0"/>
                  <a:gd name="T16" fmla="*/ 0 h 11"/>
                  <a:gd name="T17" fmla="*/ 820 w 82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0" h="11">
                    <a:moveTo>
                      <a:pt x="817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820" y="0"/>
                    </a:lnTo>
                    <a:lnTo>
                      <a:pt x="817" y="11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3" name="Freeform 141"/>
              <p:cNvSpPr>
                <a:spLocks/>
              </p:cNvSpPr>
              <p:nvPr/>
            </p:nvSpPr>
            <p:spPr bwMode="auto">
              <a:xfrm>
                <a:off x="2757" y="10301"/>
                <a:ext cx="820" cy="7"/>
              </a:xfrm>
              <a:custGeom>
                <a:avLst/>
                <a:gdLst>
                  <a:gd name="T0" fmla="*/ 817 w 820"/>
                  <a:gd name="T1" fmla="*/ 7 h 7"/>
                  <a:gd name="T2" fmla="*/ 0 w 820"/>
                  <a:gd name="T3" fmla="*/ 7 h 7"/>
                  <a:gd name="T4" fmla="*/ 0 w 820"/>
                  <a:gd name="T5" fmla="*/ 0 h 7"/>
                  <a:gd name="T6" fmla="*/ 820 w 820"/>
                  <a:gd name="T7" fmla="*/ 0 h 7"/>
                  <a:gd name="T8" fmla="*/ 817 w 82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0"/>
                  <a:gd name="T16" fmla="*/ 0 h 7"/>
                  <a:gd name="T17" fmla="*/ 820 w 82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0" h="7">
                    <a:moveTo>
                      <a:pt x="81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20" y="0"/>
                    </a:lnTo>
                    <a:lnTo>
                      <a:pt x="817" y="7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4" name="Rectangle 142"/>
              <p:cNvSpPr>
                <a:spLocks noChangeArrowheads="1"/>
              </p:cNvSpPr>
              <p:nvPr/>
            </p:nvSpPr>
            <p:spPr bwMode="auto">
              <a:xfrm>
                <a:off x="2757" y="10294"/>
                <a:ext cx="820" cy="10"/>
              </a:xfrm>
              <a:prstGeom prst="rect">
                <a:avLst/>
              </a:prstGeom>
              <a:solidFill>
                <a:srgbClr val="989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5" name="Rectangle 143"/>
              <p:cNvSpPr>
                <a:spLocks noChangeArrowheads="1"/>
              </p:cNvSpPr>
              <p:nvPr/>
            </p:nvSpPr>
            <p:spPr bwMode="auto">
              <a:xfrm>
                <a:off x="2757" y="10290"/>
                <a:ext cx="820" cy="11"/>
              </a:xfrm>
              <a:prstGeom prst="rect">
                <a:avLst/>
              </a:prstGeom>
              <a:solidFill>
                <a:srgbClr val="989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6" name="Rectangle 144"/>
              <p:cNvSpPr>
                <a:spLocks noChangeArrowheads="1"/>
              </p:cNvSpPr>
              <p:nvPr/>
            </p:nvSpPr>
            <p:spPr bwMode="auto">
              <a:xfrm>
                <a:off x="2757" y="10286"/>
                <a:ext cx="820" cy="8"/>
              </a:xfrm>
              <a:prstGeom prst="rect">
                <a:avLst/>
              </a:prstGeom>
              <a:solidFill>
                <a:srgbClr val="97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7" name="Rectangle 145"/>
              <p:cNvSpPr>
                <a:spLocks noChangeArrowheads="1"/>
              </p:cNvSpPr>
              <p:nvPr/>
            </p:nvSpPr>
            <p:spPr bwMode="auto">
              <a:xfrm>
                <a:off x="2757" y="10279"/>
                <a:ext cx="820" cy="11"/>
              </a:xfrm>
              <a:prstGeom prst="rect">
                <a:avLst/>
              </a:prstGeom>
              <a:solidFill>
                <a:srgbClr val="97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8" name="Freeform 146"/>
              <p:cNvSpPr>
                <a:spLocks/>
              </p:cNvSpPr>
              <p:nvPr/>
            </p:nvSpPr>
            <p:spPr bwMode="auto">
              <a:xfrm>
                <a:off x="2753" y="10275"/>
                <a:ext cx="828" cy="11"/>
              </a:xfrm>
              <a:custGeom>
                <a:avLst/>
                <a:gdLst>
                  <a:gd name="T0" fmla="*/ 824 w 828"/>
                  <a:gd name="T1" fmla="*/ 11 h 11"/>
                  <a:gd name="T2" fmla="*/ 4 w 828"/>
                  <a:gd name="T3" fmla="*/ 11 h 11"/>
                  <a:gd name="T4" fmla="*/ 0 w 828"/>
                  <a:gd name="T5" fmla="*/ 0 h 11"/>
                  <a:gd name="T6" fmla="*/ 828 w 828"/>
                  <a:gd name="T7" fmla="*/ 0 h 11"/>
                  <a:gd name="T8" fmla="*/ 828 w 828"/>
                  <a:gd name="T9" fmla="*/ 4 h 11"/>
                  <a:gd name="T10" fmla="*/ 824 w 828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8"/>
                  <a:gd name="T19" fmla="*/ 0 h 11"/>
                  <a:gd name="T20" fmla="*/ 828 w 82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8" h="11">
                    <a:moveTo>
                      <a:pt x="824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828" y="0"/>
                    </a:lnTo>
                    <a:lnTo>
                      <a:pt x="828" y="4"/>
                    </a:lnTo>
                    <a:lnTo>
                      <a:pt x="824" y="11"/>
                    </a:lnTo>
                    <a:close/>
                  </a:path>
                </a:pathLst>
              </a:custGeom>
              <a:solidFill>
                <a:srgbClr val="97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9" name="Freeform 147"/>
              <p:cNvSpPr>
                <a:spLocks/>
              </p:cNvSpPr>
              <p:nvPr/>
            </p:nvSpPr>
            <p:spPr bwMode="auto">
              <a:xfrm>
                <a:off x="2753" y="10272"/>
                <a:ext cx="828" cy="7"/>
              </a:xfrm>
              <a:custGeom>
                <a:avLst/>
                <a:gdLst>
                  <a:gd name="T0" fmla="*/ 824 w 828"/>
                  <a:gd name="T1" fmla="*/ 7 h 7"/>
                  <a:gd name="T2" fmla="*/ 4 w 828"/>
                  <a:gd name="T3" fmla="*/ 7 h 7"/>
                  <a:gd name="T4" fmla="*/ 0 w 828"/>
                  <a:gd name="T5" fmla="*/ 0 h 7"/>
                  <a:gd name="T6" fmla="*/ 828 w 828"/>
                  <a:gd name="T7" fmla="*/ 0 h 7"/>
                  <a:gd name="T8" fmla="*/ 828 w 828"/>
                  <a:gd name="T9" fmla="*/ 7 h 7"/>
                  <a:gd name="T10" fmla="*/ 824 w 828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8"/>
                  <a:gd name="T19" fmla="*/ 0 h 7"/>
                  <a:gd name="T20" fmla="*/ 828 w 82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8" h="7">
                    <a:moveTo>
                      <a:pt x="824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828" y="0"/>
                    </a:lnTo>
                    <a:lnTo>
                      <a:pt x="828" y="7"/>
                    </a:lnTo>
                    <a:lnTo>
                      <a:pt x="824" y="7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0" name="Rectangle 148"/>
              <p:cNvSpPr>
                <a:spLocks noChangeArrowheads="1"/>
              </p:cNvSpPr>
              <p:nvPr/>
            </p:nvSpPr>
            <p:spPr bwMode="auto">
              <a:xfrm>
                <a:off x="2753" y="10265"/>
                <a:ext cx="828" cy="10"/>
              </a:xfrm>
              <a:prstGeom prst="rect">
                <a:avLst/>
              </a:prstGeom>
              <a:solidFill>
                <a:srgbClr val="9695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1" name="Rectangle 149"/>
              <p:cNvSpPr>
                <a:spLocks noChangeArrowheads="1"/>
              </p:cNvSpPr>
              <p:nvPr/>
            </p:nvSpPr>
            <p:spPr bwMode="auto">
              <a:xfrm>
                <a:off x="2753" y="10261"/>
                <a:ext cx="828" cy="11"/>
              </a:xfrm>
              <a:prstGeom prst="rect">
                <a:avLst/>
              </a:prstGeom>
              <a:solidFill>
                <a:srgbClr val="969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2" name="Rectangle 150"/>
              <p:cNvSpPr>
                <a:spLocks noChangeArrowheads="1"/>
              </p:cNvSpPr>
              <p:nvPr/>
            </p:nvSpPr>
            <p:spPr bwMode="auto">
              <a:xfrm>
                <a:off x="2753" y="10257"/>
                <a:ext cx="828" cy="8"/>
              </a:xfrm>
              <a:prstGeom prst="rect">
                <a:avLst/>
              </a:prstGeom>
              <a:solidFill>
                <a:srgbClr val="969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3" name="Rectangle 151"/>
              <p:cNvSpPr>
                <a:spLocks noChangeArrowheads="1"/>
              </p:cNvSpPr>
              <p:nvPr/>
            </p:nvSpPr>
            <p:spPr bwMode="auto">
              <a:xfrm>
                <a:off x="2753" y="10250"/>
                <a:ext cx="828" cy="11"/>
              </a:xfrm>
              <a:prstGeom prst="rect">
                <a:avLst/>
              </a:prstGeom>
              <a:solidFill>
                <a:srgbClr val="9594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4" name="Rectangle 152"/>
              <p:cNvSpPr>
                <a:spLocks noChangeArrowheads="1"/>
              </p:cNvSpPr>
              <p:nvPr/>
            </p:nvSpPr>
            <p:spPr bwMode="auto">
              <a:xfrm>
                <a:off x="2753" y="10247"/>
                <a:ext cx="828" cy="10"/>
              </a:xfrm>
              <a:prstGeom prst="rect">
                <a:avLst/>
              </a:prstGeom>
              <a:solidFill>
                <a:srgbClr val="9594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5" name="Freeform 153"/>
              <p:cNvSpPr>
                <a:spLocks/>
              </p:cNvSpPr>
              <p:nvPr/>
            </p:nvSpPr>
            <p:spPr bwMode="auto">
              <a:xfrm>
                <a:off x="2750" y="10243"/>
                <a:ext cx="831" cy="7"/>
              </a:xfrm>
              <a:custGeom>
                <a:avLst/>
                <a:gdLst>
                  <a:gd name="T0" fmla="*/ 831 w 831"/>
                  <a:gd name="T1" fmla="*/ 7 h 7"/>
                  <a:gd name="T2" fmla="*/ 3 w 831"/>
                  <a:gd name="T3" fmla="*/ 7 h 7"/>
                  <a:gd name="T4" fmla="*/ 0 w 831"/>
                  <a:gd name="T5" fmla="*/ 0 h 7"/>
                  <a:gd name="T6" fmla="*/ 831 w 831"/>
                  <a:gd name="T7" fmla="*/ 0 h 7"/>
                  <a:gd name="T8" fmla="*/ 831 w 83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1"/>
                  <a:gd name="T16" fmla="*/ 0 h 7"/>
                  <a:gd name="T17" fmla="*/ 831 w 83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1" h="7">
                    <a:moveTo>
                      <a:pt x="831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831" y="0"/>
                    </a:lnTo>
                    <a:lnTo>
                      <a:pt x="831" y="7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6" name="Freeform 154"/>
              <p:cNvSpPr>
                <a:spLocks/>
              </p:cNvSpPr>
              <p:nvPr/>
            </p:nvSpPr>
            <p:spPr bwMode="auto">
              <a:xfrm>
                <a:off x="2750" y="10236"/>
                <a:ext cx="831" cy="11"/>
              </a:xfrm>
              <a:custGeom>
                <a:avLst/>
                <a:gdLst>
                  <a:gd name="T0" fmla="*/ 831 w 831"/>
                  <a:gd name="T1" fmla="*/ 11 h 11"/>
                  <a:gd name="T2" fmla="*/ 3 w 831"/>
                  <a:gd name="T3" fmla="*/ 11 h 11"/>
                  <a:gd name="T4" fmla="*/ 0 w 831"/>
                  <a:gd name="T5" fmla="*/ 0 h 11"/>
                  <a:gd name="T6" fmla="*/ 831 w 831"/>
                  <a:gd name="T7" fmla="*/ 0 h 11"/>
                  <a:gd name="T8" fmla="*/ 831 w 83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1"/>
                  <a:gd name="T16" fmla="*/ 0 h 11"/>
                  <a:gd name="T17" fmla="*/ 831 w 83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1" h="11">
                    <a:moveTo>
                      <a:pt x="831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831" y="0"/>
                    </a:lnTo>
                    <a:lnTo>
                      <a:pt x="831" y="11"/>
                    </a:lnTo>
                    <a:close/>
                  </a:path>
                </a:pathLst>
              </a:custGeom>
              <a:solidFill>
                <a:srgbClr val="9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7" name="Rectangle 155"/>
              <p:cNvSpPr>
                <a:spLocks noChangeArrowheads="1"/>
              </p:cNvSpPr>
              <p:nvPr/>
            </p:nvSpPr>
            <p:spPr bwMode="auto">
              <a:xfrm>
                <a:off x="2750" y="10232"/>
                <a:ext cx="831" cy="11"/>
              </a:xfrm>
              <a:prstGeom prst="rect">
                <a:avLst/>
              </a:prstGeom>
              <a:solidFill>
                <a:srgbClr val="9493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8" name="Rectangle 156"/>
              <p:cNvSpPr>
                <a:spLocks noChangeArrowheads="1"/>
              </p:cNvSpPr>
              <p:nvPr/>
            </p:nvSpPr>
            <p:spPr bwMode="auto">
              <a:xfrm>
                <a:off x="2750" y="10228"/>
                <a:ext cx="831" cy="8"/>
              </a:xfrm>
              <a:prstGeom prst="rect">
                <a:avLst/>
              </a:prstGeom>
              <a:solidFill>
                <a:srgbClr val="9492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9" name="Rectangle 157"/>
              <p:cNvSpPr>
                <a:spLocks noChangeArrowheads="1"/>
              </p:cNvSpPr>
              <p:nvPr/>
            </p:nvSpPr>
            <p:spPr bwMode="auto">
              <a:xfrm>
                <a:off x="2750" y="10221"/>
                <a:ext cx="831" cy="11"/>
              </a:xfrm>
              <a:prstGeom prst="rect">
                <a:avLst/>
              </a:prstGeom>
              <a:solidFill>
                <a:srgbClr val="9492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0" name="Rectangle 158"/>
              <p:cNvSpPr>
                <a:spLocks noChangeArrowheads="1"/>
              </p:cNvSpPr>
              <p:nvPr/>
            </p:nvSpPr>
            <p:spPr bwMode="auto">
              <a:xfrm>
                <a:off x="2750" y="10218"/>
                <a:ext cx="831" cy="10"/>
              </a:xfrm>
              <a:prstGeom prst="rect">
                <a:avLst/>
              </a:prstGeom>
              <a:solidFill>
                <a:srgbClr val="9492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1" name="Rectangle 159"/>
              <p:cNvSpPr>
                <a:spLocks noChangeArrowheads="1"/>
              </p:cNvSpPr>
              <p:nvPr/>
            </p:nvSpPr>
            <p:spPr bwMode="auto">
              <a:xfrm>
                <a:off x="2750" y="10214"/>
                <a:ext cx="831" cy="7"/>
              </a:xfrm>
              <a:prstGeom prst="rect">
                <a:avLst/>
              </a:prstGeom>
              <a:solidFill>
                <a:srgbClr val="9392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2" name="Rectangle 160"/>
              <p:cNvSpPr>
                <a:spLocks noChangeArrowheads="1"/>
              </p:cNvSpPr>
              <p:nvPr/>
            </p:nvSpPr>
            <p:spPr bwMode="auto">
              <a:xfrm>
                <a:off x="2750" y="10207"/>
                <a:ext cx="831" cy="11"/>
              </a:xfrm>
              <a:prstGeom prst="rect">
                <a:avLst/>
              </a:prstGeom>
              <a:solidFill>
                <a:srgbClr val="9392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3" name="Freeform 161"/>
              <p:cNvSpPr>
                <a:spLocks/>
              </p:cNvSpPr>
              <p:nvPr/>
            </p:nvSpPr>
            <p:spPr bwMode="auto">
              <a:xfrm>
                <a:off x="2746" y="10203"/>
                <a:ext cx="835" cy="11"/>
              </a:xfrm>
              <a:custGeom>
                <a:avLst/>
                <a:gdLst>
                  <a:gd name="T0" fmla="*/ 835 w 835"/>
                  <a:gd name="T1" fmla="*/ 11 h 11"/>
                  <a:gd name="T2" fmla="*/ 4 w 835"/>
                  <a:gd name="T3" fmla="*/ 11 h 11"/>
                  <a:gd name="T4" fmla="*/ 0 w 835"/>
                  <a:gd name="T5" fmla="*/ 4 h 11"/>
                  <a:gd name="T6" fmla="*/ 0 w 835"/>
                  <a:gd name="T7" fmla="*/ 0 h 11"/>
                  <a:gd name="T8" fmla="*/ 835 w 835"/>
                  <a:gd name="T9" fmla="*/ 0 h 11"/>
                  <a:gd name="T10" fmla="*/ 835 w 83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5"/>
                  <a:gd name="T19" fmla="*/ 0 h 11"/>
                  <a:gd name="T20" fmla="*/ 835 w 83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5" h="11">
                    <a:moveTo>
                      <a:pt x="835" y="11"/>
                    </a:moveTo>
                    <a:lnTo>
                      <a:pt x="4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35" y="0"/>
                    </a:lnTo>
                    <a:lnTo>
                      <a:pt x="835" y="11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4" name="Freeform 162"/>
              <p:cNvSpPr>
                <a:spLocks/>
              </p:cNvSpPr>
              <p:nvPr/>
            </p:nvSpPr>
            <p:spPr bwMode="auto">
              <a:xfrm>
                <a:off x="2746" y="10200"/>
                <a:ext cx="835" cy="7"/>
              </a:xfrm>
              <a:custGeom>
                <a:avLst/>
                <a:gdLst>
                  <a:gd name="T0" fmla="*/ 835 w 835"/>
                  <a:gd name="T1" fmla="*/ 7 h 7"/>
                  <a:gd name="T2" fmla="*/ 4 w 835"/>
                  <a:gd name="T3" fmla="*/ 7 h 7"/>
                  <a:gd name="T4" fmla="*/ 0 w 835"/>
                  <a:gd name="T5" fmla="*/ 7 h 7"/>
                  <a:gd name="T6" fmla="*/ 0 w 835"/>
                  <a:gd name="T7" fmla="*/ 0 h 7"/>
                  <a:gd name="T8" fmla="*/ 835 w 835"/>
                  <a:gd name="T9" fmla="*/ 0 h 7"/>
                  <a:gd name="T10" fmla="*/ 835 w 83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5"/>
                  <a:gd name="T19" fmla="*/ 0 h 7"/>
                  <a:gd name="T20" fmla="*/ 835 w 83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5" h="7">
                    <a:moveTo>
                      <a:pt x="835" y="7"/>
                    </a:move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35" y="0"/>
                    </a:lnTo>
                    <a:lnTo>
                      <a:pt x="835" y="7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5" name="Rectangle 163"/>
              <p:cNvSpPr>
                <a:spLocks noChangeArrowheads="1"/>
              </p:cNvSpPr>
              <p:nvPr/>
            </p:nvSpPr>
            <p:spPr bwMode="auto">
              <a:xfrm>
                <a:off x="2746" y="10192"/>
                <a:ext cx="835" cy="11"/>
              </a:xfrm>
              <a:prstGeom prst="rect">
                <a:avLst/>
              </a:prstGeom>
              <a:solidFill>
                <a:srgbClr val="919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6" name="Rectangle 164"/>
              <p:cNvSpPr>
                <a:spLocks noChangeArrowheads="1"/>
              </p:cNvSpPr>
              <p:nvPr/>
            </p:nvSpPr>
            <p:spPr bwMode="auto">
              <a:xfrm>
                <a:off x="2746" y="10189"/>
                <a:ext cx="835" cy="11"/>
              </a:xfrm>
              <a:prstGeom prst="rect">
                <a:avLst/>
              </a:prstGeom>
              <a:solidFill>
                <a:srgbClr val="919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7" name="Rectangle 165"/>
              <p:cNvSpPr>
                <a:spLocks noChangeArrowheads="1"/>
              </p:cNvSpPr>
              <p:nvPr/>
            </p:nvSpPr>
            <p:spPr bwMode="auto">
              <a:xfrm>
                <a:off x="2746" y="10185"/>
                <a:ext cx="835" cy="7"/>
              </a:xfrm>
              <a:prstGeom prst="rect">
                <a:avLst/>
              </a:prstGeom>
              <a:solidFill>
                <a:srgbClr val="919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8" name="Rectangle 166"/>
              <p:cNvSpPr>
                <a:spLocks noChangeArrowheads="1"/>
              </p:cNvSpPr>
              <p:nvPr/>
            </p:nvSpPr>
            <p:spPr bwMode="auto">
              <a:xfrm>
                <a:off x="2746" y="10178"/>
                <a:ext cx="835" cy="11"/>
              </a:xfrm>
              <a:prstGeom prst="rect">
                <a:avLst/>
              </a:prstGeom>
              <a:solidFill>
                <a:srgbClr val="9190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9" name="Rectangle 167"/>
              <p:cNvSpPr>
                <a:spLocks noChangeArrowheads="1"/>
              </p:cNvSpPr>
              <p:nvPr/>
            </p:nvSpPr>
            <p:spPr bwMode="auto">
              <a:xfrm>
                <a:off x="2746" y="10174"/>
                <a:ext cx="835" cy="11"/>
              </a:xfrm>
              <a:prstGeom prst="rect">
                <a:avLst/>
              </a:prstGeom>
              <a:solidFill>
                <a:srgbClr val="9190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0" name="Rectangle 168"/>
              <p:cNvSpPr>
                <a:spLocks noChangeArrowheads="1"/>
              </p:cNvSpPr>
              <p:nvPr/>
            </p:nvSpPr>
            <p:spPr bwMode="auto">
              <a:xfrm>
                <a:off x="2746" y="10171"/>
                <a:ext cx="835" cy="7"/>
              </a:xfrm>
              <a:prstGeom prst="rect">
                <a:avLst/>
              </a:prstGeom>
              <a:solidFill>
                <a:srgbClr val="908F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1" name="Freeform 169"/>
              <p:cNvSpPr>
                <a:spLocks/>
              </p:cNvSpPr>
              <p:nvPr/>
            </p:nvSpPr>
            <p:spPr bwMode="auto">
              <a:xfrm>
                <a:off x="2746" y="10163"/>
                <a:ext cx="838" cy="11"/>
              </a:xfrm>
              <a:custGeom>
                <a:avLst/>
                <a:gdLst>
                  <a:gd name="T0" fmla="*/ 835 w 838"/>
                  <a:gd name="T1" fmla="*/ 11 h 11"/>
                  <a:gd name="T2" fmla="*/ 0 w 838"/>
                  <a:gd name="T3" fmla="*/ 11 h 11"/>
                  <a:gd name="T4" fmla="*/ 0 w 838"/>
                  <a:gd name="T5" fmla="*/ 0 h 11"/>
                  <a:gd name="T6" fmla="*/ 838 w 838"/>
                  <a:gd name="T7" fmla="*/ 0 h 11"/>
                  <a:gd name="T8" fmla="*/ 835 w 83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8"/>
                  <a:gd name="T16" fmla="*/ 0 h 11"/>
                  <a:gd name="T17" fmla="*/ 838 w 83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8" h="11">
                    <a:moveTo>
                      <a:pt x="83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38" y="0"/>
                    </a:lnTo>
                    <a:lnTo>
                      <a:pt x="835" y="11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2" name="Freeform 170"/>
              <p:cNvSpPr>
                <a:spLocks/>
              </p:cNvSpPr>
              <p:nvPr/>
            </p:nvSpPr>
            <p:spPr bwMode="auto">
              <a:xfrm>
                <a:off x="2746" y="10160"/>
                <a:ext cx="838" cy="11"/>
              </a:xfrm>
              <a:custGeom>
                <a:avLst/>
                <a:gdLst>
                  <a:gd name="T0" fmla="*/ 835 w 838"/>
                  <a:gd name="T1" fmla="*/ 11 h 11"/>
                  <a:gd name="T2" fmla="*/ 0 w 838"/>
                  <a:gd name="T3" fmla="*/ 11 h 11"/>
                  <a:gd name="T4" fmla="*/ 0 w 838"/>
                  <a:gd name="T5" fmla="*/ 0 h 11"/>
                  <a:gd name="T6" fmla="*/ 838 w 838"/>
                  <a:gd name="T7" fmla="*/ 0 h 11"/>
                  <a:gd name="T8" fmla="*/ 835 w 83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8"/>
                  <a:gd name="T16" fmla="*/ 0 h 11"/>
                  <a:gd name="T17" fmla="*/ 838 w 83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8" h="11">
                    <a:moveTo>
                      <a:pt x="83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38" y="0"/>
                    </a:lnTo>
                    <a:lnTo>
                      <a:pt x="835" y="11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3" name="Rectangle 171"/>
              <p:cNvSpPr>
                <a:spLocks noChangeArrowheads="1"/>
              </p:cNvSpPr>
              <p:nvPr/>
            </p:nvSpPr>
            <p:spPr bwMode="auto">
              <a:xfrm>
                <a:off x="2746" y="10156"/>
                <a:ext cx="838" cy="7"/>
              </a:xfrm>
              <a:prstGeom prst="rect">
                <a:avLst/>
              </a:prstGeom>
              <a:solidFill>
                <a:srgbClr val="8F8E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4" name="Rectangle 172"/>
              <p:cNvSpPr>
                <a:spLocks noChangeArrowheads="1"/>
              </p:cNvSpPr>
              <p:nvPr/>
            </p:nvSpPr>
            <p:spPr bwMode="auto">
              <a:xfrm>
                <a:off x="2746" y="10149"/>
                <a:ext cx="838" cy="11"/>
              </a:xfrm>
              <a:prstGeom prst="rect">
                <a:avLst/>
              </a:prstGeom>
              <a:solidFill>
                <a:srgbClr val="8F8E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5" name="Rectangle 173"/>
              <p:cNvSpPr>
                <a:spLocks noChangeArrowheads="1"/>
              </p:cNvSpPr>
              <p:nvPr/>
            </p:nvSpPr>
            <p:spPr bwMode="auto">
              <a:xfrm>
                <a:off x="2746" y="10145"/>
                <a:ext cx="838" cy="11"/>
              </a:xfrm>
              <a:prstGeom prst="rect">
                <a:avLst/>
              </a:prstGeom>
              <a:solidFill>
                <a:srgbClr val="8E8D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6" name="Freeform 174"/>
              <p:cNvSpPr>
                <a:spLocks/>
              </p:cNvSpPr>
              <p:nvPr/>
            </p:nvSpPr>
            <p:spPr bwMode="auto">
              <a:xfrm>
                <a:off x="2743" y="10142"/>
                <a:ext cx="841" cy="7"/>
              </a:xfrm>
              <a:custGeom>
                <a:avLst/>
                <a:gdLst>
                  <a:gd name="T0" fmla="*/ 841 w 841"/>
                  <a:gd name="T1" fmla="*/ 7 h 7"/>
                  <a:gd name="T2" fmla="*/ 3 w 841"/>
                  <a:gd name="T3" fmla="*/ 7 h 7"/>
                  <a:gd name="T4" fmla="*/ 0 w 841"/>
                  <a:gd name="T5" fmla="*/ 0 h 7"/>
                  <a:gd name="T6" fmla="*/ 841 w 841"/>
                  <a:gd name="T7" fmla="*/ 0 h 7"/>
                  <a:gd name="T8" fmla="*/ 841 w 84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1"/>
                  <a:gd name="T16" fmla="*/ 0 h 7"/>
                  <a:gd name="T17" fmla="*/ 841 w 84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1" h="7">
                    <a:moveTo>
                      <a:pt x="841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7"/>
                    </a:lnTo>
                    <a:close/>
                  </a:path>
                </a:pathLst>
              </a:custGeom>
              <a:solidFill>
                <a:srgbClr val="8E8D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7" name="Freeform 175"/>
              <p:cNvSpPr>
                <a:spLocks/>
              </p:cNvSpPr>
              <p:nvPr/>
            </p:nvSpPr>
            <p:spPr bwMode="auto">
              <a:xfrm>
                <a:off x="2743" y="10134"/>
                <a:ext cx="841" cy="11"/>
              </a:xfrm>
              <a:custGeom>
                <a:avLst/>
                <a:gdLst>
                  <a:gd name="T0" fmla="*/ 841 w 841"/>
                  <a:gd name="T1" fmla="*/ 11 h 11"/>
                  <a:gd name="T2" fmla="*/ 3 w 841"/>
                  <a:gd name="T3" fmla="*/ 11 h 11"/>
                  <a:gd name="T4" fmla="*/ 0 w 841"/>
                  <a:gd name="T5" fmla="*/ 0 h 11"/>
                  <a:gd name="T6" fmla="*/ 841 w 841"/>
                  <a:gd name="T7" fmla="*/ 0 h 11"/>
                  <a:gd name="T8" fmla="*/ 841 w 84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1"/>
                  <a:gd name="T16" fmla="*/ 0 h 11"/>
                  <a:gd name="T17" fmla="*/ 841 w 84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1" h="11">
                    <a:moveTo>
                      <a:pt x="841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11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8" name="Rectangle 176"/>
              <p:cNvSpPr>
                <a:spLocks noChangeArrowheads="1"/>
              </p:cNvSpPr>
              <p:nvPr/>
            </p:nvSpPr>
            <p:spPr bwMode="auto">
              <a:xfrm>
                <a:off x="2743" y="10131"/>
                <a:ext cx="841" cy="11"/>
              </a:xfrm>
              <a:prstGeom prst="rect">
                <a:avLst/>
              </a:prstGeom>
              <a:solidFill>
                <a:srgbClr val="8E8D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9" name="Freeform 177"/>
              <p:cNvSpPr>
                <a:spLocks/>
              </p:cNvSpPr>
              <p:nvPr/>
            </p:nvSpPr>
            <p:spPr bwMode="auto">
              <a:xfrm>
                <a:off x="2743" y="10127"/>
                <a:ext cx="841" cy="7"/>
              </a:xfrm>
              <a:custGeom>
                <a:avLst/>
                <a:gdLst>
                  <a:gd name="T0" fmla="*/ 841 w 841"/>
                  <a:gd name="T1" fmla="*/ 7 h 7"/>
                  <a:gd name="T2" fmla="*/ 0 w 841"/>
                  <a:gd name="T3" fmla="*/ 7 h 7"/>
                  <a:gd name="T4" fmla="*/ 0 w 841"/>
                  <a:gd name="T5" fmla="*/ 0 h 7"/>
                  <a:gd name="T6" fmla="*/ 0 w 841"/>
                  <a:gd name="T7" fmla="*/ 0 h 7"/>
                  <a:gd name="T8" fmla="*/ 841 w 841"/>
                  <a:gd name="T9" fmla="*/ 0 h 7"/>
                  <a:gd name="T10" fmla="*/ 841 w 84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1"/>
                  <a:gd name="T19" fmla="*/ 0 h 7"/>
                  <a:gd name="T20" fmla="*/ 841 w 84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1" h="7">
                    <a:moveTo>
                      <a:pt x="84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7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0" name="Freeform 178"/>
              <p:cNvSpPr>
                <a:spLocks/>
              </p:cNvSpPr>
              <p:nvPr/>
            </p:nvSpPr>
            <p:spPr bwMode="auto">
              <a:xfrm>
                <a:off x="2743" y="10120"/>
                <a:ext cx="841" cy="11"/>
              </a:xfrm>
              <a:custGeom>
                <a:avLst/>
                <a:gdLst>
                  <a:gd name="T0" fmla="*/ 841 w 841"/>
                  <a:gd name="T1" fmla="*/ 11 h 11"/>
                  <a:gd name="T2" fmla="*/ 0 w 841"/>
                  <a:gd name="T3" fmla="*/ 11 h 11"/>
                  <a:gd name="T4" fmla="*/ 0 w 841"/>
                  <a:gd name="T5" fmla="*/ 7 h 11"/>
                  <a:gd name="T6" fmla="*/ 0 w 841"/>
                  <a:gd name="T7" fmla="*/ 0 h 11"/>
                  <a:gd name="T8" fmla="*/ 841 w 841"/>
                  <a:gd name="T9" fmla="*/ 0 h 11"/>
                  <a:gd name="T10" fmla="*/ 841 w 841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1"/>
                  <a:gd name="T19" fmla="*/ 0 h 11"/>
                  <a:gd name="T20" fmla="*/ 841 w 84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1" h="11">
                    <a:moveTo>
                      <a:pt x="841" y="11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11"/>
                    </a:lnTo>
                    <a:close/>
                  </a:path>
                </a:pathLst>
              </a:custGeom>
              <a:solidFill>
                <a:srgbClr val="8D8C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1" name="Rectangle 179"/>
              <p:cNvSpPr>
                <a:spLocks noChangeArrowheads="1"/>
              </p:cNvSpPr>
              <p:nvPr/>
            </p:nvSpPr>
            <p:spPr bwMode="auto">
              <a:xfrm>
                <a:off x="2743" y="10116"/>
                <a:ext cx="841" cy="11"/>
              </a:xfrm>
              <a:prstGeom prst="rect">
                <a:avLst/>
              </a:prstGeom>
              <a:solidFill>
                <a:srgbClr val="8D8C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2" name="Rectangle 180"/>
              <p:cNvSpPr>
                <a:spLocks noChangeArrowheads="1"/>
              </p:cNvSpPr>
              <p:nvPr/>
            </p:nvSpPr>
            <p:spPr bwMode="auto">
              <a:xfrm>
                <a:off x="2743" y="10113"/>
                <a:ext cx="841" cy="7"/>
              </a:xfrm>
              <a:prstGeom prst="rect">
                <a:avLst/>
              </a:prstGeom>
              <a:solidFill>
                <a:srgbClr val="8C8B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3" name="Freeform 181"/>
              <p:cNvSpPr>
                <a:spLocks/>
              </p:cNvSpPr>
              <p:nvPr/>
            </p:nvSpPr>
            <p:spPr bwMode="auto">
              <a:xfrm>
                <a:off x="2743" y="10105"/>
                <a:ext cx="841" cy="11"/>
              </a:xfrm>
              <a:custGeom>
                <a:avLst/>
                <a:gdLst>
                  <a:gd name="T0" fmla="*/ 841 w 841"/>
                  <a:gd name="T1" fmla="*/ 11 h 11"/>
                  <a:gd name="T2" fmla="*/ 0 w 841"/>
                  <a:gd name="T3" fmla="*/ 11 h 11"/>
                  <a:gd name="T4" fmla="*/ 0 w 841"/>
                  <a:gd name="T5" fmla="*/ 0 h 11"/>
                  <a:gd name="T6" fmla="*/ 841 w 841"/>
                  <a:gd name="T7" fmla="*/ 0 h 11"/>
                  <a:gd name="T8" fmla="*/ 841 w 841"/>
                  <a:gd name="T9" fmla="*/ 4 h 11"/>
                  <a:gd name="T10" fmla="*/ 841 w 841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1"/>
                  <a:gd name="T19" fmla="*/ 0 h 11"/>
                  <a:gd name="T20" fmla="*/ 841 w 84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1" h="11">
                    <a:moveTo>
                      <a:pt x="841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4"/>
                    </a:lnTo>
                    <a:lnTo>
                      <a:pt x="841" y="11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4" name="Freeform 182"/>
              <p:cNvSpPr>
                <a:spLocks/>
              </p:cNvSpPr>
              <p:nvPr/>
            </p:nvSpPr>
            <p:spPr bwMode="auto">
              <a:xfrm>
                <a:off x="2743" y="10102"/>
                <a:ext cx="841" cy="11"/>
              </a:xfrm>
              <a:custGeom>
                <a:avLst/>
                <a:gdLst>
                  <a:gd name="T0" fmla="*/ 841 w 841"/>
                  <a:gd name="T1" fmla="*/ 11 h 11"/>
                  <a:gd name="T2" fmla="*/ 0 w 841"/>
                  <a:gd name="T3" fmla="*/ 11 h 11"/>
                  <a:gd name="T4" fmla="*/ 0 w 841"/>
                  <a:gd name="T5" fmla="*/ 0 h 11"/>
                  <a:gd name="T6" fmla="*/ 841 w 841"/>
                  <a:gd name="T7" fmla="*/ 0 h 11"/>
                  <a:gd name="T8" fmla="*/ 841 w 841"/>
                  <a:gd name="T9" fmla="*/ 7 h 11"/>
                  <a:gd name="T10" fmla="*/ 841 w 841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1"/>
                  <a:gd name="T19" fmla="*/ 0 h 11"/>
                  <a:gd name="T20" fmla="*/ 841 w 84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1" h="11">
                    <a:moveTo>
                      <a:pt x="841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41" y="0"/>
                    </a:lnTo>
                    <a:lnTo>
                      <a:pt x="841" y="7"/>
                    </a:lnTo>
                    <a:lnTo>
                      <a:pt x="841" y="11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5" name="Rectangle 183"/>
              <p:cNvSpPr>
                <a:spLocks noChangeArrowheads="1"/>
              </p:cNvSpPr>
              <p:nvPr/>
            </p:nvSpPr>
            <p:spPr bwMode="auto">
              <a:xfrm>
                <a:off x="2743" y="10098"/>
                <a:ext cx="841" cy="7"/>
              </a:xfrm>
              <a:prstGeom prst="rect">
                <a:avLst/>
              </a:prstGeom>
              <a:solidFill>
                <a:srgbClr val="8B8A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6" name="Rectangle 184"/>
              <p:cNvSpPr>
                <a:spLocks noChangeArrowheads="1"/>
              </p:cNvSpPr>
              <p:nvPr/>
            </p:nvSpPr>
            <p:spPr bwMode="auto">
              <a:xfrm>
                <a:off x="2743" y="10091"/>
                <a:ext cx="841" cy="11"/>
              </a:xfrm>
              <a:prstGeom prst="rect">
                <a:avLst/>
              </a:prstGeom>
              <a:solidFill>
                <a:srgbClr val="8B8A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7" name="Rectangle 185"/>
              <p:cNvSpPr>
                <a:spLocks noChangeArrowheads="1"/>
              </p:cNvSpPr>
              <p:nvPr/>
            </p:nvSpPr>
            <p:spPr bwMode="auto">
              <a:xfrm>
                <a:off x="2743" y="10087"/>
                <a:ext cx="841" cy="11"/>
              </a:xfrm>
              <a:prstGeom prst="rect">
                <a:avLst/>
              </a:prstGeom>
              <a:solidFill>
                <a:srgbClr val="8B89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8" name="Rectangle 186"/>
              <p:cNvSpPr>
                <a:spLocks noChangeArrowheads="1"/>
              </p:cNvSpPr>
              <p:nvPr/>
            </p:nvSpPr>
            <p:spPr bwMode="auto">
              <a:xfrm>
                <a:off x="2743" y="10084"/>
                <a:ext cx="841" cy="7"/>
              </a:xfrm>
              <a:prstGeom prst="rect">
                <a:avLst/>
              </a:prstGeom>
              <a:solidFill>
                <a:srgbClr val="8B89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59" name="Rectangle 187"/>
              <p:cNvSpPr>
                <a:spLocks noChangeArrowheads="1"/>
              </p:cNvSpPr>
              <p:nvPr/>
            </p:nvSpPr>
            <p:spPr bwMode="auto">
              <a:xfrm>
                <a:off x="2743" y="10076"/>
                <a:ext cx="841" cy="11"/>
              </a:xfrm>
              <a:prstGeom prst="rect">
                <a:avLst/>
              </a:prstGeom>
              <a:solidFill>
                <a:srgbClr val="8A89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0" name="Rectangle 188"/>
              <p:cNvSpPr>
                <a:spLocks noChangeArrowheads="1"/>
              </p:cNvSpPr>
              <p:nvPr/>
            </p:nvSpPr>
            <p:spPr bwMode="auto">
              <a:xfrm>
                <a:off x="2743" y="10073"/>
                <a:ext cx="841" cy="11"/>
              </a:xfrm>
              <a:prstGeom prst="rect">
                <a:avLst/>
              </a:prstGeom>
              <a:solidFill>
                <a:srgbClr val="8A89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1" name="Rectangle 189"/>
              <p:cNvSpPr>
                <a:spLocks noChangeArrowheads="1"/>
              </p:cNvSpPr>
              <p:nvPr/>
            </p:nvSpPr>
            <p:spPr bwMode="auto">
              <a:xfrm>
                <a:off x="2743" y="10069"/>
                <a:ext cx="841" cy="7"/>
              </a:xfrm>
              <a:prstGeom prst="rect">
                <a:avLst/>
              </a:prstGeom>
              <a:solidFill>
                <a:srgbClr val="8988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2" name="Rectangle 190"/>
              <p:cNvSpPr>
                <a:spLocks noChangeArrowheads="1"/>
              </p:cNvSpPr>
              <p:nvPr/>
            </p:nvSpPr>
            <p:spPr bwMode="auto">
              <a:xfrm>
                <a:off x="2743" y="10062"/>
                <a:ext cx="841" cy="11"/>
              </a:xfrm>
              <a:prstGeom prst="rect">
                <a:avLst/>
              </a:prstGeom>
              <a:solidFill>
                <a:srgbClr val="8988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3" name="Rectangle 191"/>
              <p:cNvSpPr>
                <a:spLocks noChangeArrowheads="1"/>
              </p:cNvSpPr>
              <p:nvPr/>
            </p:nvSpPr>
            <p:spPr bwMode="auto">
              <a:xfrm>
                <a:off x="2743" y="10058"/>
                <a:ext cx="841" cy="11"/>
              </a:xfrm>
              <a:prstGeom prst="rect">
                <a:avLst/>
              </a:prstGeom>
              <a:solidFill>
                <a:srgbClr val="8988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4" name="Rectangle 192"/>
              <p:cNvSpPr>
                <a:spLocks noChangeArrowheads="1"/>
              </p:cNvSpPr>
              <p:nvPr/>
            </p:nvSpPr>
            <p:spPr bwMode="auto">
              <a:xfrm>
                <a:off x="2743" y="10055"/>
                <a:ext cx="841" cy="7"/>
              </a:xfrm>
              <a:prstGeom prst="rect">
                <a:avLst/>
              </a:prstGeom>
              <a:solidFill>
                <a:srgbClr val="8887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5" name="Rectangle 193"/>
              <p:cNvSpPr>
                <a:spLocks noChangeArrowheads="1"/>
              </p:cNvSpPr>
              <p:nvPr/>
            </p:nvSpPr>
            <p:spPr bwMode="auto">
              <a:xfrm>
                <a:off x="2743" y="10048"/>
                <a:ext cx="841" cy="10"/>
              </a:xfrm>
              <a:prstGeom prst="rect">
                <a:avLst/>
              </a:prstGeom>
              <a:solidFill>
                <a:srgbClr val="8887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6" name="Rectangle 194"/>
              <p:cNvSpPr>
                <a:spLocks noChangeArrowheads="1"/>
              </p:cNvSpPr>
              <p:nvPr/>
            </p:nvSpPr>
            <p:spPr bwMode="auto">
              <a:xfrm>
                <a:off x="2743" y="10044"/>
                <a:ext cx="841" cy="11"/>
              </a:xfrm>
              <a:prstGeom prst="rect">
                <a:avLst/>
              </a:prstGeom>
              <a:solidFill>
                <a:srgbClr val="8887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7" name="Rectangle 195"/>
              <p:cNvSpPr>
                <a:spLocks noChangeArrowheads="1"/>
              </p:cNvSpPr>
              <p:nvPr/>
            </p:nvSpPr>
            <p:spPr bwMode="auto">
              <a:xfrm>
                <a:off x="2743" y="10040"/>
                <a:ext cx="841" cy="8"/>
              </a:xfrm>
              <a:prstGeom prst="rect">
                <a:avLst/>
              </a:prstGeom>
              <a:solidFill>
                <a:srgbClr val="8887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8" name="Rectangle 196"/>
              <p:cNvSpPr>
                <a:spLocks noChangeArrowheads="1"/>
              </p:cNvSpPr>
              <p:nvPr/>
            </p:nvSpPr>
            <p:spPr bwMode="auto">
              <a:xfrm>
                <a:off x="2743" y="10033"/>
                <a:ext cx="841" cy="11"/>
              </a:xfrm>
              <a:prstGeom prst="rect">
                <a:avLst/>
              </a:prstGeom>
              <a:solidFill>
                <a:srgbClr val="8887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9" name="Rectangle 197"/>
              <p:cNvSpPr>
                <a:spLocks noChangeArrowheads="1"/>
              </p:cNvSpPr>
              <p:nvPr/>
            </p:nvSpPr>
            <p:spPr bwMode="auto">
              <a:xfrm>
                <a:off x="2743" y="10029"/>
                <a:ext cx="841" cy="11"/>
              </a:xfrm>
              <a:prstGeom prst="rect">
                <a:avLst/>
              </a:prstGeom>
              <a:solidFill>
                <a:srgbClr val="8786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0" name="Rectangle 198"/>
              <p:cNvSpPr>
                <a:spLocks noChangeArrowheads="1"/>
              </p:cNvSpPr>
              <p:nvPr/>
            </p:nvSpPr>
            <p:spPr bwMode="auto">
              <a:xfrm>
                <a:off x="2743" y="10026"/>
                <a:ext cx="841" cy="7"/>
              </a:xfrm>
              <a:prstGeom prst="rect">
                <a:avLst/>
              </a:prstGeom>
              <a:solidFill>
                <a:srgbClr val="8786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1" name="Rectangle 199"/>
              <p:cNvSpPr>
                <a:spLocks noChangeArrowheads="1"/>
              </p:cNvSpPr>
              <p:nvPr/>
            </p:nvSpPr>
            <p:spPr bwMode="auto">
              <a:xfrm>
                <a:off x="2743" y="10019"/>
                <a:ext cx="841" cy="10"/>
              </a:xfrm>
              <a:prstGeom prst="rect">
                <a:avLst/>
              </a:prstGeom>
              <a:solidFill>
                <a:srgbClr val="8685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2" name="Rectangle 200"/>
              <p:cNvSpPr>
                <a:spLocks noChangeArrowheads="1"/>
              </p:cNvSpPr>
              <p:nvPr/>
            </p:nvSpPr>
            <p:spPr bwMode="auto">
              <a:xfrm>
                <a:off x="2743" y="10015"/>
                <a:ext cx="841" cy="11"/>
              </a:xfrm>
              <a:prstGeom prst="rect">
                <a:avLst/>
              </a:prstGeom>
              <a:solidFill>
                <a:srgbClr val="8685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3" name="Rectangle 201"/>
              <p:cNvSpPr>
                <a:spLocks noChangeArrowheads="1"/>
              </p:cNvSpPr>
              <p:nvPr/>
            </p:nvSpPr>
            <p:spPr bwMode="auto">
              <a:xfrm>
                <a:off x="2743" y="10011"/>
                <a:ext cx="841" cy="8"/>
              </a:xfrm>
              <a:prstGeom prst="rect">
                <a:avLst/>
              </a:prstGeom>
              <a:solidFill>
                <a:srgbClr val="8684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4" name="Rectangle 202"/>
              <p:cNvSpPr>
                <a:spLocks noChangeArrowheads="1"/>
              </p:cNvSpPr>
              <p:nvPr/>
            </p:nvSpPr>
            <p:spPr bwMode="auto">
              <a:xfrm>
                <a:off x="2743" y="10004"/>
                <a:ext cx="841" cy="11"/>
              </a:xfrm>
              <a:prstGeom prst="rect">
                <a:avLst/>
              </a:prstGeom>
              <a:solidFill>
                <a:srgbClr val="8684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5" name="Rectangle 203"/>
              <p:cNvSpPr>
                <a:spLocks noChangeArrowheads="1"/>
              </p:cNvSpPr>
              <p:nvPr/>
            </p:nvSpPr>
            <p:spPr bwMode="auto">
              <a:xfrm>
                <a:off x="2743" y="10000"/>
                <a:ext cx="841" cy="11"/>
              </a:xfrm>
              <a:prstGeom prst="rect">
                <a:avLst/>
              </a:prstGeom>
              <a:solidFill>
                <a:srgbClr val="8684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6" name="Rectangle 204"/>
              <p:cNvSpPr>
                <a:spLocks noChangeArrowheads="1"/>
              </p:cNvSpPr>
              <p:nvPr/>
            </p:nvSpPr>
            <p:spPr bwMode="auto">
              <a:xfrm>
                <a:off x="2743" y="9997"/>
                <a:ext cx="841" cy="7"/>
              </a:xfrm>
              <a:prstGeom prst="rect">
                <a:avLst/>
              </a:prstGeom>
              <a:solidFill>
                <a:srgbClr val="8584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7" name="Rectangle 205"/>
              <p:cNvSpPr>
                <a:spLocks noChangeArrowheads="1"/>
              </p:cNvSpPr>
              <p:nvPr/>
            </p:nvSpPr>
            <p:spPr bwMode="auto">
              <a:xfrm>
                <a:off x="2743" y="9990"/>
                <a:ext cx="841" cy="10"/>
              </a:xfrm>
              <a:prstGeom prst="rect">
                <a:avLst/>
              </a:prstGeom>
              <a:solidFill>
                <a:srgbClr val="8584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8" name="Rectangle 206"/>
              <p:cNvSpPr>
                <a:spLocks noChangeArrowheads="1"/>
              </p:cNvSpPr>
              <p:nvPr/>
            </p:nvSpPr>
            <p:spPr bwMode="auto">
              <a:xfrm>
                <a:off x="2743" y="9986"/>
                <a:ext cx="841" cy="11"/>
              </a:xfrm>
              <a:prstGeom prst="rect">
                <a:avLst/>
              </a:prstGeom>
              <a:solidFill>
                <a:srgbClr val="8584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9" name="Rectangle 207"/>
              <p:cNvSpPr>
                <a:spLocks noChangeArrowheads="1"/>
              </p:cNvSpPr>
              <p:nvPr/>
            </p:nvSpPr>
            <p:spPr bwMode="auto">
              <a:xfrm>
                <a:off x="2743" y="9982"/>
                <a:ext cx="841" cy="8"/>
              </a:xfrm>
              <a:prstGeom prst="rect">
                <a:avLst/>
              </a:prstGeom>
              <a:solidFill>
                <a:srgbClr val="8483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0" name="Rectangle 208"/>
              <p:cNvSpPr>
                <a:spLocks noChangeArrowheads="1"/>
              </p:cNvSpPr>
              <p:nvPr/>
            </p:nvSpPr>
            <p:spPr bwMode="auto">
              <a:xfrm>
                <a:off x="2743" y="9975"/>
                <a:ext cx="841" cy="11"/>
              </a:xfrm>
              <a:prstGeom prst="rect">
                <a:avLst/>
              </a:prstGeom>
              <a:solidFill>
                <a:srgbClr val="8483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1" name="Rectangle 209"/>
              <p:cNvSpPr>
                <a:spLocks noChangeArrowheads="1"/>
              </p:cNvSpPr>
              <p:nvPr/>
            </p:nvSpPr>
            <p:spPr bwMode="auto">
              <a:xfrm>
                <a:off x="2743" y="9972"/>
                <a:ext cx="841" cy="10"/>
              </a:xfrm>
              <a:prstGeom prst="rect">
                <a:avLst/>
              </a:prstGeom>
              <a:solidFill>
                <a:srgbClr val="8482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2" name="Rectangle 210"/>
              <p:cNvSpPr>
                <a:spLocks noChangeArrowheads="1"/>
              </p:cNvSpPr>
              <p:nvPr/>
            </p:nvSpPr>
            <p:spPr bwMode="auto">
              <a:xfrm>
                <a:off x="2743" y="9968"/>
                <a:ext cx="841" cy="7"/>
              </a:xfrm>
              <a:prstGeom prst="rect">
                <a:avLst/>
              </a:prstGeom>
              <a:solidFill>
                <a:srgbClr val="8482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3" name="Rectangle 211"/>
              <p:cNvSpPr>
                <a:spLocks noChangeArrowheads="1"/>
              </p:cNvSpPr>
              <p:nvPr/>
            </p:nvSpPr>
            <p:spPr bwMode="auto">
              <a:xfrm>
                <a:off x="2743" y="9961"/>
                <a:ext cx="841" cy="11"/>
              </a:xfrm>
              <a:prstGeom prst="rect">
                <a:avLst/>
              </a:prstGeom>
              <a:solidFill>
                <a:srgbClr val="8382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4" name="Rectangle 212"/>
              <p:cNvSpPr>
                <a:spLocks noChangeArrowheads="1"/>
              </p:cNvSpPr>
              <p:nvPr/>
            </p:nvSpPr>
            <p:spPr bwMode="auto">
              <a:xfrm>
                <a:off x="2743" y="9957"/>
                <a:ext cx="841" cy="11"/>
              </a:xfrm>
              <a:prstGeom prst="rect">
                <a:avLst/>
              </a:prstGeom>
              <a:solidFill>
                <a:srgbClr val="8382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5" name="Rectangle 213"/>
              <p:cNvSpPr>
                <a:spLocks noChangeArrowheads="1"/>
              </p:cNvSpPr>
              <p:nvPr/>
            </p:nvSpPr>
            <p:spPr bwMode="auto">
              <a:xfrm>
                <a:off x="2743" y="9953"/>
                <a:ext cx="841" cy="8"/>
              </a:xfrm>
              <a:prstGeom prst="rect">
                <a:avLst/>
              </a:prstGeom>
              <a:solidFill>
                <a:srgbClr val="8281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6" name="Rectangle 214"/>
              <p:cNvSpPr>
                <a:spLocks noChangeArrowheads="1"/>
              </p:cNvSpPr>
              <p:nvPr/>
            </p:nvSpPr>
            <p:spPr bwMode="auto">
              <a:xfrm>
                <a:off x="2743" y="9946"/>
                <a:ext cx="841" cy="11"/>
              </a:xfrm>
              <a:prstGeom prst="rect">
                <a:avLst/>
              </a:prstGeom>
              <a:solidFill>
                <a:srgbClr val="8281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7" name="Rectangle 215"/>
              <p:cNvSpPr>
                <a:spLocks noChangeArrowheads="1"/>
              </p:cNvSpPr>
              <p:nvPr/>
            </p:nvSpPr>
            <p:spPr bwMode="auto">
              <a:xfrm>
                <a:off x="2743" y="9943"/>
                <a:ext cx="841" cy="10"/>
              </a:xfrm>
              <a:prstGeom prst="rect">
                <a:avLst/>
              </a:prstGeom>
              <a:solidFill>
                <a:srgbClr val="8281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8" name="Rectangle 216"/>
              <p:cNvSpPr>
                <a:spLocks noChangeArrowheads="1"/>
              </p:cNvSpPr>
              <p:nvPr/>
            </p:nvSpPr>
            <p:spPr bwMode="auto">
              <a:xfrm>
                <a:off x="2743" y="9939"/>
                <a:ext cx="841" cy="7"/>
              </a:xfrm>
              <a:prstGeom prst="rect">
                <a:avLst/>
              </a:prstGeom>
              <a:solidFill>
                <a:srgbClr val="82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89" name="Rectangle 217"/>
              <p:cNvSpPr>
                <a:spLocks noChangeArrowheads="1"/>
              </p:cNvSpPr>
              <p:nvPr/>
            </p:nvSpPr>
            <p:spPr bwMode="auto">
              <a:xfrm>
                <a:off x="2743" y="9932"/>
                <a:ext cx="841" cy="11"/>
              </a:xfrm>
              <a:prstGeom prst="rect">
                <a:avLst/>
              </a:prstGeom>
              <a:solidFill>
                <a:srgbClr val="82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0" name="Rectangle 218"/>
              <p:cNvSpPr>
                <a:spLocks noChangeArrowheads="1"/>
              </p:cNvSpPr>
              <p:nvPr/>
            </p:nvSpPr>
            <p:spPr bwMode="auto">
              <a:xfrm>
                <a:off x="2743" y="9928"/>
                <a:ext cx="841" cy="11"/>
              </a:xfrm>
              <a:prstGeom prst="rect">
                <a:avLst/>
              </a:prstGeom>
              <a:solidFill>
                <a:srgbClr val="8180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1" name="Rectangle 219"/>
              <p:cNvSpPr>
                <a:spLocks noChangeArrowheads="1"/>
              </p:cNvSpPr>
              <p:nvPr/>
            </p:nvSpPr>
            <p:spPr bwMode="auto">
              <a:xfrm>
                <a:off x="2743" y="9925"/>
                <a:ext cx="841" cy="7"/>
              </a:xfrm>
              <a:prstGeom prst="rect">
                <a:avLst/>
              </a:prstGeom>
              <a:solidFill>
                <a:srgbClr val="8180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2" name="Rectangle 220"/>
              <p:cNvSpPr>
                <a:spLocks noChangeArrowheads="1"/>
              </p:cNvSpPr>
              <p:nvPr/>
            </p:nvSpPr>
            <p:spPr bwMode="auto">
              <a:xfrm>
                <a:off x="2743" y="9917"/>
                <a:ext cx="841" cy="11"/>
              </a:xfrm>
              <a:prstGeom prst="rect">
                <a:avLst/>
              </a:prstGeom>
              <a:solidFill>
                <a:srgbClr val="8180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" name="Rectangle 221"/>
              <p:cNvSpPr>
                <a:spLocks noChangeArrowheads="1"/>
              </p:cNvSpPr>
              <p:nvPr/>
            </p:nvSpPr>
            <p:spPr bwMode="auto">
              <a:xfrm>
                <a:off x="2743" y="9914"/>
                <a:ext cx="841" cy="11"/>
              </a:xfrm>
              <a:prstGeom prst="rect">
                <a:avLst/>
              </a:prstGeom>
              <a:solidFill>
                <a:srgbClr val="807F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" name="Rectangle 222"/>
              <p:cNvSpPr>
                <a:spLocks noChangeArrowheads="1"/>
              </p:cNvSpPr>
              <p:nvPr/>
            </p:nvSpPr>
            <p:spPr bwMode="auto">
              <a:xfrm>
                <a:off x="2743" y="9910"/>
                <a:ext cx="841" cy="7"/>
              </a:xfrm>
              <a:prstGeom prst="rect">
                <a:avLst/>
              </a:prstGeom>
              <a:solidFill>
                <a:srgbClr val="807F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" name="Rectangle 223"/>
              <p:cNvSpPr>
                <a:spLocks noChangeArrowheads="1"/>
              </p:cNvSpPr>
              <p:nvPr/>
            </p:nvSpPr>
            <p:spPr bwMode="auto">
              <a:xfrm>
                <a:off x="2743" y="9903"/>
                <a:ext cx="841" cy="11"/>
              </a:xfrm>
              <a:prstGeom prst="rect">
                <a:avLst/>
              </a:prstGeom>
              <a:solidFill>
                <a:srgbClr val="7F7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" name="Rectangle 224"/>
              <p:cNvSpPr>
                <a:spLocks noChangeArrowheads="1"/>
              </p:cNvSpPr>
              <p:nvPr/>
            </p:nvSpPr>
            <p:spPr bwMode="auto">
              <a:xfrm>
                <a:off x="2743" y="9899"/>
                <a:ext cx="841" cy="11"/>
              </a:xfrm>
              <a:prstGeom prst="rect">
                <a:avLst/>
              </a:prstGeom>
              <a:solidFill>
                <a:srgbClr val="7F7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4" name="Group 225"/>
            <p:cNvGrpSpPr>
              <a:grpSpLocks/>
            </p:cNvGrpSpPr>
            <p:nvPr/>
          </p:nvGrpSpPr>
          <p:grpSpPr bwMode="auto">
            <a:xfrm>
              <a:off x="2743" y="8721"/>
              <a:ext cx="841" cy="2250"/>
              <a:chOff x="2743" y="8721"/>
              <a:chExt cx="841" cy="2250"/>
            </a:xfrm>
          </p:grpSpPr>
          <p:sp>
            <p:nvSpPr>
              <p:cNvPr id="7797" name="Rectangle 226"/>
              <p:cNvSpPr>
                <a:spLocks noChangeArrowheads="1"/>
              </p:cNvSpPr>
              <p:nvPr/>
            </p:nvSpPr>
            <p:spPr bwMode="auto">
              <a:xfrm>
                <a:off x="2743" y="10002"/>
                <a:ext cx="841" cy="7"/>
              </a:xfrm>
              <a:prstGeom prst="rect">
                <a:avLst/>
              </a:prstGeom>
              <a:solidFill>
                <a:srgbClr val="7F7D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8" name="Rectangle 227"/>
              <p:cNvSpPr>
                <a:spLocks noChangeArrowheads="1"/>
              </p:cNvSpPr>
              <p:nvPr/>
            </p:nvSpPr>
            <p:spPr bwMode="auto">
              <a:xfrm>
                <a:off x="2743" y="9994"/>
                <a:ext cx="841" cy="11"/>
              </a:xfrm>
              <a:prstGeom prst="rect">
                <a:avLst/>
              </a:prstGeom>
              <a:solidFill>
                <a:srgbClr val="7F7D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9" name="Rectangle 228"/>
              <p:cNvSpPr>
                <a:spLocks noChangeArrowheads="1"/>
              </p:cNvSpPr>
              <p:nvPr/>
            </p:nvSpPr>
            <p:spPr bwMode="auto">
              <a:xfrm>
                <a:off x="2743" y="9991"/>
                <a:ext cx="841" cy="11"/>
              </a:xfrm>
              <a:prstGeom prst="rect">
                <a:avLst/>
              </a:prstGeom>
              <a:solidFill>
                <a:srgbClr val="7F7D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0" name="Rectangle 229"/>
              <p:cNvSpPr>
                <a:spLocks noChangeArrowheads="1"/>
              </p:cNvSpPr>
              <p:nvPr/>
            </p:nvSpPr>
            <p:spPr bwMode="auto">
              <a:xfrm>
                <a:off x="2743" y="9987"/>
                <a:ext cx="841" cy="7"/>
              </a:xfrm>
              <a:prstGeom prst="rect">
                <a:avLst/>
              </a:prstGeom>
              <a:solidFill>
                <a:srgbClr val="7E7D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1" name="Rectangle 230"/>
              <p:cNvSpPr>
                <a:spLocks noChangeArrowheads="1"/>
              </p:cNvSpPr>
              <p:nvPr/>
            </p:nvSpPr>
            <p:spPr bwMode="auto">
              <a:xfrm>
                <a:off x="2743" y="9980"/>
                <a:ext cx="841" cy="11"/>
              </a:xfrm>
              <a:prstGeom prst="rect">
                <a:avLst/>
              </a:prstGeom>
              <a:solidFill>
                <a:srgbClr val="7E7D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2" name="Rectangle 231"/>
              <p:cNvSpPr>
                <a:spLocks noChangeArrowheads="1"/>
              </p:cNvSpPr>
              <p:nvPr/>
            </p:nvSpPr>
            <p:spPr bwMode="auto">
              <a:xfrm>
                <a:off x="2743" y="9976"/>
                <a:ext cx="841" cy="11"/>
              </a:xfrm>
              <a:prstGeom prst="rect">
                <a:avLst/>
              </a:prstGeom>
              <a:solidFill>
                <a:srgbClr val="7D7C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3" name="Rectangle 232"/>
              <p:cNvSpPr>
                <a:spLocks noChangeArrowheads="1"/>
              </p:cNvSpPr>
              <p:nvPr/>
            </p:nvSpPr>
            <p:spPr bwMode="auto">
              <a:xfrm>
                <a:off x="2743" y="9973"/>
                <a:ext cx="841" cy="7"/>
              </a:xfrm>
              <a:prstGeom prst="rect">
                <a:avLst/>
              </a:prstGeom>
              <a:solidFill>
                <a:srgbClr val="7D7C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4" name="Rectangle 233"/>
              <p:cNvSpPr>
                <a:spLocks noChangeArrowheads="1"/>
              </p:cNvSpPr>
              <p:nvPr/>
            </p:nvSpPr>
            <p:spPr bwMode="auto">
              <a:xfrm>
                <a:off x="2743" y="9965"/>
                <a:ext cx="841" cy="11"/>
              </a:xfrm>
              <a:prstGeom prst="rect">
                <a:avLst/>
              </a:prstGeom>
              <a:solidFill>
                <a:srgbClr val="7D7C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5" name="Rectangle 234"/>
              <p:cNvSpPr>
                <a:spLocks noChangeArrowheads="1"/>
              </p:cNvSpPr>
              <p:nvPr/>
            </p:nvSpPr>
            <p:spPr bwMode="auto">
              <a:xfrm>
                <a:off x="2743" y="9962"/>
                <a:ext cx="841" cy="11"/>
              </a:xfrm>
              <a:prstGeom prst="rect">
                <a:avLst/>
              </a:prstGeom>
              <a:solidFill>
                <a:srgbClr val="7D7B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6" name="Rectangle 235"/>
              <p:cNvSpPr>
                <a:spLocks noChangeArrowheads="1"/>
              </p:cNvSpPr>
              <p:nvPr/>
            </p:nvSpPr>
            <p:spPr bwMode="auto">
              <a:xfrm>
                <a:off x="2743" y="9958"/>
                <a:ext cx="841" cy="7"/>
              </a:xfrm>
              <a:prstGeom prst="rect">
                <a:avLst/>
              </a:prstGeom>
              <a:solidFill>
                <a:srgbClr val="7D7B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7" name="Rectangle 236"/>
              <p:cNvSpPr>
                <a:spLocks noChangeArrowheads="1"/>
              </p:cNvSpPr>
              <p:nvPr/>
            </p:nvSpPr>
            <p:spPr bwMode="auto">
              <a:xfrm>
                <a:off x="2743" y="9951"/>
                <a:ext cx="841" cy="11"/>
              </a:xfrm>
              <a:prstGeom prst="rect">
                <a:avLst/>
              </a:prstGeom>
              <a:solidFill>
                <a:srgbClr val="7C7B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8" name="Rectangle 237"/>
              <p:cNvSpPr>
                <a:spLocks noChangeArrowheads="1"/>
              </p:cNvSpPr>
              <p:nvPr/>
            </p:nvSpPr>
            <p:spPr bwMode="auto">
              <a:xfrm>
                <a:off x="2743" y="9947"/>
                <a:ext cx="841" cy="11"/>
              </a:xfrm>
              <a:prstGeom prst="rect">
                <a:avLst/>
              </a:prstGeom>
              <a:solidFill>
                <a:srgbClr val="7C7B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9" name="Rectangle 238"/>
              <p:cNvSpPr>
                <a:spLocks noChangeArrowheads="1"/>
              </p:cNvSpPr>
              <p:nvPr/>
            </p:nvSpPr>
            <p:spPr bwMode="auto">
              <a:xfrm>
                <a:off x="2743" y="9944"/>
                <a:ext cx="841" cy="7"/>
              </a:xfrm>
              <a:prstGeom prst="rect">
                <a:avLst/>
              </a:prstGeom>
              <a:solidFill>
                <a:srgbClr val="7B7A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0" name="Rectangle 239"/>
              <p:cNvSpPr>
                <a:spLocks noChangeArrowheads="1"/>
              </p:cNvSpPr>
              <p:nvPr/>
            </p:nvSpPr>
            <p:spPr bwMode="auto">
              <a:xfrm>
                <a:off x="2743" y="9936"/>
                <a:ext cx="841" cy="11"/>
              </a:xfrm>
              <a:prstGeom prst="rect">
                <a:avLst/>
              </a:prstGeom>
              <a:solidFill>
                <a:srgbClr val="7B7A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1" name="Rectangle 240"/>
              <p:cNvSpPr>
                <a:spLocks noChangeArrowheads="1"/>
              </p:cNvSpPr>
              <p:nvPr/>
            </p:nvSpPr>
            <p:spPr bwMode="auto">
              <a:xfrm>
                <a:off x="2743" y="9933"/>
                <a:ext cx="841" cy="11"/>
              </a:xfrm>
              <a:prstGeom prst="rect">
                <a:avLst/>
              </a:prstGeom>
              <a:solidFill>
                <a:srgbClr val="7B7A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2" name="Rectangle 241"/>
              <p:cNvSpPr>
                <a:spLocks noChangeArrowheads="1"/>
              </p:cNvSpPr>
              <p:nvPr/>
            </p:nvSpPr>
            <p:spPr bwMode="auto">
              <a:xfrm>
                <a:off x="2743" y="9926"/>
                <a:ext cx="841" cy="10"/>
              </a:xfrm>
              <a:prstGeom prst="rect">
                <a:avLst/>
              </a:prstGeom>
              <a:solidFill>
                <a:srgbClr val="7B79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3" name="Rectangle 242"/>
              <p:cNvSpPr>
                <a:spLocks noChangeArrowheads="1"/>
              </p:cNvSpPr>
              <p:nvPr/>
            </p:nvSpPr>
            <p:spPr bwMode="auto">
              <a:xfrm>
                <a:off x="2743" y="9922"/>
                <a:ext cx="841" cy="11"/>
              </a:xfrm>
              <a:prstGeom prst="rect">
                <a:avLst/>
              </a:prstGeom>
              <a:solidFill>
                <a:srgbClr val="7B79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4" name="Rectangle 243"/>
              <p:cNvSpPr>
                <a:spLocks noChangeArrowheads="1"/>
              </p:cNvSpPr>
              <p:nvPr/>
            </p:nvSpPr>
            <p:spPr bwMode="auto">
              <a:xfrm>
                <a:off x="2743" y="9918"/>
                <a:ext cx="841" cy="8"/>
              </a:xfrm>
              <a:prstGeom prst="rect">
                <a:avLst/>
              </a:prstGeom>
              <a:solidFill>
                <a:srgbClr val="7A7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5" name="Rectangle 244"/>
              <p:cNvSpPr>
                <a:spLocks noChangeArrowheads="1"/>
              </p:cNvSpPr>
              <p:nvPr/>
            </p:nvSpPr>
            <p:spPr bwMode="auto">
              <a:xfrm>
                <a:off x="2743" y="9911"/>
                <a:ext cx="841" cy="11"/>
              </a:xfrm>
              <a:prstGeom prst="rect">
                <a:avLst/>
              </a:prstGeom>
              <a:solidFill>
                <a:srgbClr val="7A7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6" name="Rectangle 245"/>
              <p:cNvSpPr>
                <a:spLocks noChangeArrowheads="1"/>
              </p:cNvSpPr>
              <p:nvPr/>
            </p:nvSpPr>
            <p:spPr bwMode="auto">
              <a:xfrm>
                <a:off x="2743" y="9907"/>
                <a:ext cx="841" cy="11"/>
              </a:xfrm>
              <a:prstGeom prst="rect">
                <a:avLst/>
              </a:prstGeom>
              <a:solidFill>
                <a:srgbClr val="7A7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7" name="Rectangle 246"/>
              <p:cNvSpPr>
                <a:spLocks noChangeArrowheads="1"/>
              </p:cNvSpPr>
              <p:nvPr/>
            </p:nvSpPr>
            <p:spPr bwMode="auto">
              <a:xfrm>
                <a:off x="2743" y="9904"/>
                <a:ext cx="841" cy="7"/>
              </a:xfrm>
              <a:prstGeom prst="rect">
                <a:avLst/>
              </a:prstGeom>
              <a:solidFill>
                <a:srgbClr val="7978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8" name="Rectangle 247"/>
              <p:cNvSpPr>
                <a:spLocks noChangeArrowheads="1"/>
              </p:cNvSpPr>
              <p:nvPr/>
            </p:nvSpPr>
            <p:spPr bwMode="auto">
              <a:xfrm>
                <a:off x="2743" y="9897"/>
                <a:ext cx="841" cy="10"/>
              </a:xfrm>
              <a:prstGeom prst="rect">
                <a:avLst/>
              </a:prstGeom>
              <a:solidFill>
                <a:srgbClr val="7978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9" name="Rectangle 248"/>
              <p:cNvSpPr>
                <a:spLocks noChangeArrowheads="1"/>
              </p:cNvSpPr>
              <p:nvPr/>
            </p:nvSpPr>
            <p:spPr bwMode="auto">
              <a:xfrm>
                <a:off x="2743" y="9893"/>
                <a:ext cx="841" cy="11"/>
              </a:xfrm>
              <a:prstGeom prst="rect">
                <a:avLst/>
              </a:prstGeom>
              <a:solidFill>
                <a:srgbClr val="797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0" name="Rectangle 249"/>
              <p:cNvSpPr>
                <a:spLocks noChangeArrowheads="1"/>
              </p:cNvSpPr>
              <p:nvPr/>
            </p:nvSpPr>
            <p:spPr bwMode="auto">
              <a:xfrm>
                <a:off x="2743" y="9889"/>
                <a:ext cx="841" cy="8"/>
              </a:xfrm>
              <a:prstGeom prst="rect">
                <a:avLst/>
              </a:prstGeom>
              <a:solidFill>
                <a:srgbClr val="7977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1" name="Rectangle 250"/>
              <p:cNvSpPr>
                <a:spLocks noChangeArrowheads="1"/>
              </p:cNvSpPr>
              <p:nvPr/>
            </p:nvSpPr>
            <p:spPr bwMode="auto">
              <a:xfrm>
                <a:off x="2743" y="9882"/>
                <a:ext cx="841" cy="11"/>
              </a:xfrm>
              <a:prstGeom prst="rect">
                <a:avLst/>
              </a:prstGeom>
              <a:solidFill>
                <a:srgbClr val="787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2" name="Rectangle 251"/>
              <p:cNvSpPr>
                <a:spLocks noChangeArrowheads="1"/>
              </p:cNvSpPr>
              <p:nvPr/>
            </p:nvSpPr>
            <p:spPr bwMode="auto">
              <a:xfrm>
                <a:off x="2743" y="9879"/>
                <a:ext cx="841" cy="10"/>
              </a:xfrm>
              <a:prstGeom prst="rect">
                <a:avLst/>
              </a:prstGeom>
              <a:solidFill>
                <a:srgbClr val="787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3" name="Rectangle 252"/>
              <p:cNvSpPr>
                <a:spLocks noChangeArrowheads="1"/>
              </p:cNvSpPr>
              <p:nvPr/>
            </p:nvSpPr>
            <p:spPr bwMode="auto">
              <a:xfrm>
                <a:off x="2743" y="9875"/>
                <a:ext cx="841" cy="7"/>
              </a:xfrm>
              <a:prstGeom prst="rect">
                <a:avLst/>
              </a:prstGeom>
              <a:solidFill>
                <a:srgbClr val="7876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4" name="Rectangle 253"/>
              <p:cNvSpPr>
                <a:spLocks noChangeArrowheads="1"/>
              </p:cNvSpPr>
              <p:nvPr/>
            </p:nvSpPr>
            <p:spPr bwMode="auto">
              <a:xfrm>
                <a:off x="2743" y="9868"/>
                <a:ext cx="841" cy="11"/>
              </a:xfrm>
              <a:prstGeom prst="rect">
                <a:avLst/>
              </a:prstGeom>
              <a:solidFill>
                <a:srgbClr val="7776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5" name="Rectangle 254"/>
              <p:cNvSpPr>
                <a:spLocks noChangeArrowheads="1"/>
              </p:cNvSpPr>
              <p:nvPr/>
            </p:nvSpPr>
            <p:spPr bwMode="auto">
              <a:xfrm>
                <a:off x="2743" y="9864"/>
                <a:ext cx="841" cy="11"/>
              </a:xfrm>
              <a:prstGeom prst="rect">
                <a:avLst/>
              </a:prstGeom>
              <a:solidFill>
                <a:srgbClr val="7776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6" name="Rectangle 255"/>
              <p:cNvSpPr>
                <a:spLocks noChangeArrowheads="1"/>
              </p:cNvSpPr>
              <p:nvPr/>
            </p:nvSpPr>
            <p:spPr bwMode="auto">
              <a:xfrm>
                <a:off x="2743" y="9860"/>
                <a:ext cx="841" cy="8"/>
              </a:xfrm>
              <a:prstGeom prst="rect">
                <a:avLst/>
              </a:prstGeom>
              <a:solidFill>
                <a:srgbClr val="7775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7" name="Rectangle 256"/>
              <p:cNvSpPr>
                <a:spLocks noChangeArrowheads="1"/>
              </p:cNvSpPr>
              <p:nvPr/>
            </p:nvSpPr>
            <p:spPr bwMode="auto">
              <a:xfrm>
                <a:off x="2743" y="9853"/>
                <a:ext cx="841" cy="11"/>
              </a:xfrm>
              <a:prstGeom prst="rect">
                <a:avLst/>
              </a:prstGeom>
              <a:solidFill>
                <a:srgbClr val="7775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8" name="Rectangle 257"/>
              <p:cNvSpPr>
                <a:spLocks noChangeArrowheads="1"/>
              </p:cNvSpPr>
              <p:nvPr/>
            </p:nvSpPr>
            <p:spPr bwMode="auto">
              <a:xfrm>
                <a:off x="2743" y="9850"/>
                <a:ext cx="841" cy="10"/>
              </a:xfrm>
              <a:prstGeom prst="rect">
                <a:avLst/>
              </a:prstGeom>
              <a:solidFill>
                <a:srgbClr val="7775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9" name="Rectangle 258"/>
              <p:cNvSpPr>
                <a:spLocks noChangeArrowheads="1"/>
              </p:cNvSpPr>
              <p:nvPr/>
            </p:nvSpPr>
            <p:spPr bwMode="auto">
              <a:xfrm>
                <a:off x="2743" y="9846"/>
                <a:ext cx="841" cy="7"/>
              </a:xfrm>
              <a:prstGeom prst="rect">
                <a:avLst/>
              </a:prstGeom>
              <a:solidFill>
                <a:srgbClr val="7674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0" name="Rectangle 259"/>
              <p:cNvSpPr>
                <a:spLocks noChangeArrowheads="1"/>
              </p:cNvSpPr>
              <p:nvPr/>
            </p:nvSpPr>
            <p:spPr bwMode="auto">
              <a:xfrm>
                <a:off x="2743" y="9839"/>
                <a:ext cx="841" cy="11"/>
              </a:xfrm>
              <a:prstGeom prst="rect">
                <a:avLst/>
              </a:prstGeom>
              <a:solidFill>
                <a:srgbClr val="7674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1" name="Rectangle 260"/>
              <p:cNvSpPr>
                <a:spLocks noChangeArrowheads="1"/>
              </p:cNvSpPr>
              <p:nvPr/>
            </p:nvSpPr>
            <p:spPr bwMode="auto">
              <a:xfrm>
                <a:off x="2743" y="9835"/>
                <a:ext cx="841" cy="11"/>
              </a:xfrm>
              <a:prstGeom prst="rect">
                <a:avLst/>
              </a:prstGeom>
              <a:solidFill>
                <a:srgbClr val="7574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2" name="Rectangle 261"/>
              <p:cNvSpPr>
                <a:spLocks noChangeArrowheads="1"/>
              </p:cNvSpPr>
              <p:nvPr/>
            </p:nvSpPr>
            <p:spPr bwMode="auto">
              <a:xfrm>
                <a:off x="2743" y="9831"/>
                <a:ext cx="841" cy="8"/>
              </a:xfrm>
              <a:prstGeom prst="rect">
                <a:avLst/>
              </a:prstGeom>
              <a:solidFill>
                <a:srgbClr val="7574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3" name="Rectangle 262"/>
              <p:cNvSpPr>
                <a:spLocks noChangeArrowheads="1"/>
              </p:cNvSpPr>
              <p:nvPr/>
            </p:nvSpPr>
            <p:spPr bwMode="auto">
              <a:xfrm>
                <a:off x="2743" y="9824"/>
                <a:ext cx="841" cy="11"/>
              </a:xfrm>
              <a:prstGeom prst="rect">
                <a:avLst/>
              </a:prstGeom>
              <a:solidFill>
                <a:srgbClr val="7573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4" name="Rectangle 263"/>
              <p:cNvSpPr>
                <a:spLocks noChangeArrowheads="1"/>
              </p:cNvSpPr>
              <p:nvPr/>
            </p:nvSpPr>
            <p:spPr bwMode="auto">
              <a:xfrm>
                <a:off x="2743" y="9821"/>
                <a:ext cx="841" cy="10"/>
              </a:xfrm>
              <a:prstGeom prst="rect">
                <a:avLst/>
              </a:prstGeom>
              <a:solidFill>
                <a:srgbClr val="7573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5" name="Rectangle 264"/>
              <p:cNvSpPr>
                <a:spLocks noChangeArrowheads="1"/>
              </p:cNvSpPr>
              <p:nvPr/>
            </p:nvSpPr>
            <p:spPr bwMode="auto">
              <a:xfrm>
                <a:off x="2743" y="9817"/>
                <a:ext cx="841" cy="7"/>
              </a:xfrm>
              <a:prstGeom prst="rect">
                <a:avLst/>
              </a:prstGeom>
              <a:solidFill>
                <a:srgbClr val="7573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6" name="Rectangle 265"/>
              <p:cNvSpPr>
                <a:spLocks noChangeArrowheads="1"/>
              </p:cNvSpPr>
              <p:nvPr/>
            </p:nvSpPr>
            <p:spPr bwMode="auto">
              <a:xfrm>
                <a:off x="2743" y="9810"/>
                <a:ext cx="841" cy="11"/>
              </a:xfrm>
              <a:prstGeom prst="rect">
                <a:avLst/>
              </a:prstGeom>
              <a:solidFill>
                <a:srgbClr val="7472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7" name="Rectangle 266"/>
              <p:cNvSpPr>
                <a:spLocks noChangeArrowheads="1"/>
              </p:cNvSpPr>
              <p:nvPr/>
            </p:nvSpPr>
            <p:spPr bwMode="auto">
              <a:xfrm>
                <a:off x="2743" y="9806"/>
                <a:ext cx="841" cy="11"/>
              </a:xfrm>
              <a:prstGeom prst="rect">
                <a:avLst/>
              </a:prstGeom>
              <a:solidFill>
                <a:srgbClr val="7472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8" name="Rectangle 267"/>
              <p:cNvSpPr>
                <a:spLocks noChangeArrowheads="1"/>
              </p:cNvSpPr>
              <p:nvPr/>
            </p:nvSpPr>
            <p:spPr bwMode="auto">
              <a:xfrm>
                <a:off x="2743" y="9803"/>
                <a:ext cx="841" cy="7"/>
              </a:xfrm>
              <a:prstGeom prst="rect">
                <a:avLst/>
              </a:prstGeom>
              <a:solidFill>
                <a:srgbClr val="7371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9" name="Rectangle 268"/>
              <p:cNvSpPr>
                <a:spLocks noChangeArrowheads="1"/>
              </p:cNvSpPr>
              <p:nvPr/>
            </p:nvSpPr>
            <p:spPr bwMode="auto">
              <a:xfrm>
                <a:off x="2743" y="9795"/>
                <a:ext cx="841" cy="11"/>
              </a:xfrm>
              <a:prstGeom prst="rect">
                <a:avLst/>
              </a:prstGeom>
              <a:solidFill>
                <a:srgbClr val="7371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0" name="Freeform 269"/>
              <p:cNvSpPr>
                <a:spLocks/>
              </p:cNvSpPr>
              <p:nvPr/>
            </p:nvSpPr>
            <p:spPr bwMode="auto">
              <a:xfrm>
                <a:off x="2743" y="9792"/>
                <a:ext cx="841" cy="11"/>
              </a:xfrm>
              <a:custGeom>
                <a:avLst/>
                <a:gdLst>
                  <a:gd name="T0" fmla="*/ 841 w 841"/>
                  <a:gd name="T1" fmla="*/ 11 h 11"/>
                  <a:gd name="T2" fmla="*/ 0 w 841"/>
                  <a:gd name="T3" fmla="*/ 11 h 11"/>
                  <a:gd name="T4" fmla="*/ 0 w 841"/>
                  <a:gd name="T5" fmla="*/ 3 h 11"/>
                  <a:gd name="T6" fmla="*/ 0 w 841"/>
                  <a:gd name="T7" fmla="*/ 0 h 11"/>
                  <a:gd name="T8" fmla="*/ 834 w 841"/>
                  <a:gd name="T9" fmla="*/ 0 h 11"/>
                  <a:gd name="T10" fmla="*/ 841 w 841"/>
                  <a:gd name="T11" fmla="*/ 3 h 11"/>
                  <a:gd name="T12" fmla="*/ 841 w 841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1"/>
                  <a:gd name="T22" fmla="*/ 0 h 11"/>
                  <a:gd name="T23" fmla="*/ 841 w 84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1" h="11">
                    <a:moveTo>
                      <a:pt x="841" y="11"/>
                    </a:moveTo>
                    <a:lnTo>
                      <a:pt x="0" y="1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834" y="0"/>
                    </a:lnTo>
                    <a:lnTo>
                      <a:pt x="841" y="3"/>
                    </a:lnTo>
                    <a:lnTo>
                      <a:pt x="841" y="11"/>
                    </a:lnTo>
                    <a:close/>
                  </a:path>
                </a:pathLst>
              </a:custGeom>
              <a:solidFill>
                <a:srgbClr val="73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1" name="Freeform 270"/>
              <p:cNvSpPr>
                <a:spLocks/>
              </p:cNvSpPr>
              <p:nvPr/>
            </p:nvSpPr>
            <p:spPr bwMode="auto">
              <a:xfrm>
                <a:off x="2743" y="9788"/>
                <a:ext cx="841" cy="7"/>
              </a:xfrm>
              <a:custGeom>
                <a:avLst/>
                <a:gdLst>
                  <a:gd name="T0" fmla="*/ 841 w 841"/>
                  <a:gd name="T1" fmla="*/ 7 h 7"/>
                  <a:gd name="T2" fmla="*/ 0 w 841"/>
                  <a:gd name="T3" fmla="*/ 7 h 7"/>
                  <a:gd name="T4" fmla="*/ 0 w 841"/>
                  <a:gd name="T5" fmla="*/ 7 h 7"/>
                  <a:gd name="T6" fmla="*/ 7 w 841"/>
                  <a:gd name="T7" fmla="*/ 0 h 7"/>
                  <a:gd name="T8" fmla="*/ 823 w 841"/>
                  <a:gd name="T9" fmla="*/ 0 h 7"/>
                  <a:gd name="T10" fmla="*/ 841 w 841"/>
                  <a:gd name="T11" fmla="*/ 7 h 7"/>
                  <a:gd name="T12" fmla="*/ 841 w 841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1"/>
                  <a:gd name="T22" fmla="*/ 0 h 7"/>
                  <a:gd name="T23" fmla="*/ 841 w 84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1" h="7">
                    <a:moveTo>
                      <a:pt x="841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823" y="0"/>
                    </a:lnTo>
                    <a:lnTo>
                      <a:pt x="841" y="7"/>
                    </a:lnTo>
                    <a:close/>
                  </a:path>
                </a:pathLst>
              </a:custGeom>
              <a:solidFill>
                <a:srgbClr val="72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2" name="Freeform 271"/>
              <p:cNvSpPr>
                <a:spLocks/>
              </p:cNvSpPr>
              <p:nvPr/>
            </p:nvSpPr>
            <p:spPr bwMode="auto">
              <a:xfrm>
                <a:off x="2743" y="9781"/>
                <a:ext cx="834" cy="11"/>
              </a:xfrm>
              <a:custGeom>
                <a:avLst/>
                <a:gdLst>
                  <a:gd name="T0" fmla="*/ 834 w 834"/>
                  <a:gd name="T1" fmla="*/ 11 h 11"/>
                  <a:gd name="T2" fmla="*/ 0 w 834"/>
                  <a:gd name="T3" fmla="*/ 11 h 11"/>
                  <a:gd name="T4" fmla="*/ 10 w 834"/>
                  <a:gd name="T5" fmla="*/ 3 h 11"/>
                  <a:gd name="T6" fmla="*/ 21 w 834"/>
                  <a:gd name="T7" fmla="*/ 0 h 11"/>
                  <a:gd name="T8" fmla="*/ 805 w 834"/>
                  <a:gd name="T9" fmla="*/ 0 h 11"/>
                  <a:gd name="T10" fmla="*/ 816 w 834"/>
                  <a:gd name="T11" fmla="*/ 3 h 11"/>
                  <a:gd name="T12" fmla="*/ 834 w 834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4"/>
                  <a:gd name="T22" fmla="*/ 0 h 11"/>
                  <a:gd name="T23" fmla="*/ 834 w 834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4" h="11">
                    <a:moveTo>
                      <a:pt x="834" y="11"/>
                    </a:moveTo>
                    <a:lnTo>
                      <a:pt x="0" y="11"/>
                    </a:lnTo>
                    <a:lnTo>
                      <a:pt x="10" y="3"/>
                    </a:lnTo>
                    <a:lnTo>
                      <a:pt x="21" y="0"/>
                    </a:lnTo>
                    <a:lnTo>
                      <a:pt x="805" y="0"/>
                    </a:lnTo>
                    <a:lnTo>
                      <a:pt x="816" y="3"/>
                    </a:lnTo>
                    <a:lnTo>
                      <a:pt x="834" y="11"/>
                    </a:lnTo>
                    <a:close/>
                  </a:path>
                </a:pathLst>
              </a:custGeom>
              <a:solidFill>
                <a:srgbClr val="72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3" name="Freeform 272"/>
              <p:cNvSpPr>
                <a:spLocks/>
              </p:cNvSpPr>
              <p:nvPr/>
            </p:nvSpPr>
            <p:spPr bwMode="auto">
              <a:xfrm>
                <a:off x="2750" y="9777"/>
                <a:ext cx="816" cy="11"/>
              </a:xfrm>
              <a:custGeom>
                <a:avLst/>
                <a:gdLst>
                  <a:gd name="T0" fmla="*/ 816 w 816"/>
                  <a:gd name="T1" fmla="*/ 11 h 11"/>
                  <a:gd name="T2" fmla="*/ 0 w 816"/>
                  <a:gd name="T3" fmla="*/ 11 h 11"/>
                  <a:gd name="T4" fmla="*/ 3 w 816"/>
                  <a:gd name="T5" fmla="*/ 7 h 11"/>
                  <a:gd name="T6" fmla="*/ 43 w 816"/>
                  <a:gd name="T7" fmla="*/ 0 h 11"/>
                  <a:gd name="T8" fmla="*/ 770 w 816"/>
                  <a:gd name="T9" fmla="*/ 0 h 11"/>
                  <a:gd name="T10" fmla="*/ 809 w 816"/>
                  <a:gd name="T11" fmla="*/ 7 h 11"/>
                  <a:gd name="T12" fmla="*/ 816 w 816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6"/>
                  <a:gd name="T22" fmla="*/ 0 h 11"/>
                  <a:gd name="T23" fmla="*/ 816 w 81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6" h="11">
                    <a:moveTo>
                      <a:pt x="816" y="11"/>
                    </a:moveTo>
                    <a:lnTo>
                      <a:pt x="0" y="11"/>
                    </a:lnTo>
                    <a:lnTo>
                      <a:pt x="3" y="7"/>
                    </a:lnTo>
                    <a:lnTo>
                      <a:pt x="43" y="0"/>
                    </a:lnTo>
                    <a:lnTo>
                      <a:pt x="770" y="0"/>
                    </a:lnTo>
                    <a:lnTo>
                      <a:pt x="809" y="7"/>
                    </a:lnTo>
                    <a:lnTo>
                      <a:pt x="816" y="11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4" name="Freeform 273"/>
              <p:cNvSpPr>
                <a:spLocks/>
              </p:cNvSpPr>
              <p:nvPr/>
            </p:nvSpPr>
            <p:spPr bwMode="auto">
              <a:xfrm>
                <a:off x="2764" y="9774"/>
                <a:ext cx="784" cy="7"/>
              </a:xfrm>
              <a:custGeom>
                <a:avLst/>
                <a:gdLst>
                  <a:gd name="T0" fmla="*/ 784 w 784"/>
                  <a:gd name="T1" fmla="*/ 7 h 7"/>
                  <a:gd name="T2" fmla="*/ 0 w 784"/>
                  <a:gd name="T3" fmla="*/ 7 h 7"/>
                  <a:gd name="T4" fmla="*/ 58 w 784"/>
                  <a:gd name="T5" fmla="*/ 0 h 7"/>
                  <a:gd name="T6" fmla="*/ 727 w 784"/>
                  <a:gd name="T7" fmla="*/ 0 h 7"/>
                  <a:gd name="T8" fmla="*/ 784 w 78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4"/>
                  <a:gd name="T16" fmla="*/ 0 h 7"/>
                  <a:gd name="T17" fmla="*/ 784 w 78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4" h="7">
                    <a:moveTo>
                      <a:pt x="784" y="7"/>
                    </a:moveTo>
                    <a:lnTo>
                      <a:pt x="0" y="7"/>
                    </a:lnTo>
                    <a:lnTo>
                      <a:pt x="58" y="0"/>
                    </a:lnTo>
                    <a:lnTo>
                      <a:pt x="727" y="0"/>
                    </a:lnTo>
                    <a:lnTo>
                      <a:pt x="784" y="7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5" name="Freeform 274"/>
              <p:cNvSpPr>
                <a:spLocks/>
              </p:cNvSpPr>
              <p:nvPr/>
            </p:nvSpPr>
            <p:spPr bwMode="auto">
              <a:xfrm>
                <a:off x="2793" y="9766"/>
                <a:ext cx="727" cy="11"/>
              </a:xfrm>
              <a:custGeom>
                <a:avLst/>
                <a:gdLst>
                  <a:gd name="T0" fmla="*/ 727 w 727"/>
                  <a:gd name="T1" fmla="*/ 11 h 11"/>
                  <a:gd name="T2" fmla="*/ 0 w 727"/>
                  <a:gd name="T3" fmla="*/ 11 h 11"/>
                  <a:gd name="T4" fmla="*/ 58 w 727"/>
                  <a:gd name="T5" fmla="*/ 0 h 11"/>
                  <a:gd name="T6" fmla="*/ 669 w 727"/>
                  <a:gd name="T7" fmla="*/ 0 h 11"/>
                  <a:gd name="T8" fmla="*/ 727 w 727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7"/>
                  <a:gd name="T16" fmla="*/ 0 h 11"/>
                  <a:gd name="T17" fmla="*/ 727 w 7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7" h="11">
                    <a:moveTo>
                      <a:pt x="727" y="11"/>
                    </a:moveTo>
                    <a:lnTo>
                      <a:pt x="0" y="11"/>
                    </a:lnTo>
                    <a:lnTo>
                      <a:pt x="58" y="0"/>
                    </a:lnTo>
                    <a:lnTo>
                      <a:pt x="669" y="0"/>
                    </a:lnTo>
                    <a:lnTo>
                      <a:pt x="727" y="11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6" name="Freeform 275"/>
              <p:cNvSpPr>
                <a:spLocks/>
              </p:cNvSpPr>
              <p:nvPr/>
            </p:nvSpPr>
            <p:spPr bwMode="auto">
              <a:xfrm>
                <a:off x="2822" y="9763"/>
                <a:ext cx="669" cy="11"/>
              </a:xfrm>
              <a:custGeom>
                <a:avLst/>
                <a:gdLst>
                  <a:gd name="T0" fmla="*/ 669 w 669"/>
                  <a:gd name="T1" fmla="*/ 11 h 11"/>
                  <a:gd name="T2" fmla="*/ 0 w 669"/>
                  <a:gd name="T3" fmla="*/ 11 h 11"/>
                  <a:gd name="T4" fmla="*/ 57 w 669"/>
                  <a:gd name="T5" fmla="*/ 0 h 11"/>
                  <a:gd name="T6" fmla="*/ 611 w 669"/>
                  <a:gd name="T7" fmla="*/ 0 h 11"/>
                  <a:gd name="T8" fmla="*/ 669 w 66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9"/>
                  <a:gd name="T16" fmla="*/ 0 h 11"/>
                  <a:gd name="T17" fmla="*/ 669 w 66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9" h="11">
                    <a:moveTo>
                      <a:pt x="669" y="11"/>
                    </a:moveTo>
                    <a:lnTo>
                      <a:pt x="0" y="11"/>
                    </a:lnTo>
                    <a:lnTo>
                      <a:pt x="57" y="0"/>
                    </a:lnTo>
                    <a:lnTo>
                      <a:pt x="611" y="0"/>
                    </a:lnTo>
                    <a:lnTo>
                      <a:pt x="669" y="11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7" name="Freeform 276"/>
              <p:cNvSpPr>
                <a:spLocks/>
              </p:cNvSpPr>
              <p:nvPr/>
            </p:nvSpPr>
            <p:spPr bwMode="auto">
              <a:xfrm>
                <a:off x="2851" y="9759"/>
                <a:ext cx="611" cy="7"/>
              </a:xfrm>
              <a:custGeom>
                <a:avLst/>
                <a:gdLst>
                  <a:gd name="T0" fmla="*/ 611 w 611"/>
                  <a:gd name="T1" fmla="*/ 7 h 7"/>
                  <a:gd name="T2" fmla="*/ 0 w 611"/>
                  <a:gd name="T3" fmla="*/ 7 h 7"/>
                  <a:gd name="T4" fmla="*/ 39 w 611"/>
                  <a:gd name="T5" fmla="*/ 4 h 7"/>
                  <a:gd name="T6" fmla="*/ 57 w 611"/>
                  <a:gd name="T7" fmla="*/ 0 h 7"/>
                  <a:gd name="T8" fmla="*/ 554 w 611"/>
                  <a:gd name="T9" fmla="*/ 0 h 7"/>
                  <a:gd name="T10" fmla="*/ 611 w 61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1"/>
                  <a:gd name="T19" fmla="*/ 0 h 7"/>
                  <a:gd name="T20" fmla="*/ 611 w 61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1" h="7">
                    <a:moveTo>
                      <a:pt x="611" y="7"/>
                    </a:moveTo>
                    <a:lnTo>
                      <a:pt x="0" y="7"/>
                    </a:lnTo>
                    <a:lnTo>
                      <a:pt x="39" y="4"/>
                    </a:lnTo>
                    <a:lnTo>
                      <a:pt x="57" y="0"/>
                    </a:lnTo>
                    <a:lnTo>
                      <a:pt x="554" y="0"/>
                    </a:lnTo>
                    <a:lnTo>
                      <a:pt x="611" y="7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8" name="Freeform 277"/>
              <p:cNvSpPr>
                <a:spLocks/>
              </p:cNvSpPr>
              <p:nvPr/>
            </p:nvSpPr>
            <p:spPr bwMode="auto">
              <a:xfrm>
                <a:off x="2879" y="9752"/>
                <a:ext cx="554" cy="11"/>
              </a:xfrm>
              <a:custGeom>
                <a:avLst/>
                <a:gdLst>
                  <a:gd name="T0" fmla="*/ 554 w 554"/>
                  <a:gd name="T1" fmla="*/ 11 h 11"/>
                  <a:gd name="T2" fmla="*/ 0 w 554"/>
                  <a:gd name="T3" fmla="*/ 11 h 11"/>
                  <a:gd name="T4" fmla="*/ 11 w 554"/>
                  <a:gd name="T5" fmla="*/ 11 h 11"/>
                  <a:gd name="T6" fmla="*/ 61 w 554"/>
                  <a:gd name="T7" fmla="*/ 0 h 11"/>
                  <a:gd name="T8" fmla="*/ 490 w 554"/>
                  <a:gd name="T9" fmla="*/ 0 h 11"/>
                  <a:gd name="T10" fmla="*/ 522 w 554"/>
                  <a:gd name="T11" fmla="*/ 7 h 11"/>
                  <a:gd name="T12" fmla="*/ 554 w 554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11"/>
                  <a:gd name="T23" fmla="*/ 554 w 554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11">
                    <a:moveTo>
                      <a:pt x="554" y="11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61" y="0"/>
                    </a:lnTo>
                    <a:lnTo>
                      <a:pt x="490" y="0"/>
                    </a:lnTo>
                    <a:lnTo>
                      <a:pt x="522" y="7"/>
                    </a:lnTo>
                    <a:lnTo>
                      <a:pt x="554" y="11"/>
                    </a:lnTo>
                    <a:close/>
                  </a:path>
                </a:pathLst>
              </a:custGeom>
              <a:solidFill>
                <a:srgbClr val="70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9" name="Freeform 278"/>
              <p:cNvSpPr>
                <a:spLocks/>
              </p:cNvSpPr>
              <p:nvPr/>
            </p:nvSpPr>
            <p:spPr bwMode="auto">
              <a:xfrm>
                <a:off x="2908" y="9748"/>
                <a:ext cx="497" cy="11"/>
              </a:xfrm>
              <a:custGeom>
                <a:avLst/>
                <a:gdLst>
                  <a:gd name="T0" fmla="*/ 497 w 497"/>
                  <a:gd name="T1" fmla="*/ 11 h 11"/>
                  <a:gd name="T2" fmla="*/ 0 w 497"/>
                  <a:gd name="T3" fmla="*/ 11 h 11"/>
                  <a:gd name="T4" fmla="*/ 65 w 497"/>
                  <a:gd name="T5" fmla="*/ 0 h 11"/>
                  <a:gd name="T6" fmla="*/ 428 w 497"/>
                  <a:gd name="T7" fmla="*/ 0 h 11"/>
                  <a:gd name="T8" fmla="*/ 493 w 497"/>
                  <a:gd name="T9" fmla="*/ 11 h 11"/>
                  <a:gd name="T10" fmla="*/ 497 w 49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7"/>
                  <a:gd name="T19" fmla="*/ 0 h 11"/>
                  <a:gd name="T20" fmla="*/ 497 w 49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7" h="11">
                    <a:moveTo>
                      <a:pt x="497" y="11"/>
                    </a:moveTo>
                    <a:lnTo>
                      <a:pt x="0" y="11"/>
                    </a:lnTo>
                    <a:lnTo>
                      <a:pt x="65" y="0"/>
                    </a:lnTo>
                    <a:lnTo>
                      <a:pt x="428" y="0"/>
                    </a:lnTo>
                    <a:lnTo>
                      <a:pt x="493" y="11"/>
                    </a:lnTo>
                    <a:lnTo>
                      <a:pt x="497" y="11"/>
                    </a:lnTo>
                    <a:close/>
                  </a:path>
                </a:pathLst>
              </a:custGeom>
              <a:solidFill>
                <a:srgbClr val="70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0" name="Freeform 279"/>
              <p:cNvSpPr>
                <a:spLocks/>
              </p:cNvSpPr>
              <p:nvPr/>
            </p:nvSpPr>
            <p:spPr bwMode="auto">
              <a:xfrm>
                <a:off x="2940" y="9745"/>
                <a:ext cx="429" cy="7"/>
              </a:xfrm>
              <a:custGeom>
                <a:avLst/>
                <a:gdLst>
                  <a:gd name="T0" fmla="*/ 429 w 429"/>
                  <a:gd name="T1" fmla="*/ 7 h 7"/>
                  <a:gd name="T2" fmla="*/ 0 w 429"/>
                  <a:gd name="T3" fmla="*/ 7 h 7"/>
                  <a:gd name="T4" fmla="*/ 65 w 429"/>
                  <a:gd name="T5" fmla="*/ 0 h 7"/>
                  <a:gd name="T6" fmla="*/ 360 w 429"/>
                  <a:gd name="T7" fmla="*/ 0 h 7"/>
                  <a:gd name="T8" fmla="*/ 429 w 42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9"/>
                  <a:gd name="T16" fmla="*/ 0 h 7"/>
                  <a:gd name="T17" fmla="*/ 429 w 42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9" h="7">
                    <a:moveTo>
                      <a:pt x="429" y="7"/>
                    </a:moveTo>
                    <a:lnTo>
                      <a:pt x="0" y="7"/>
                    </a:lnTo>
                    <a:lnTo>
                      <a:pt x="65" y="0"/>
                    </a:lnTo>
                    <a:lnTo>
                      <a:pt x="360" y="0"/>
                    </a:lnTo>
                    <a:lnTo>
                      <a:pt x="429" y="7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1" name="Freeform 280"/>
              <p:cNvSpPr>
                <a:spLocks/>
              </p:cNvSpPr>
              <p:nvPr/>
            </p:nvSpPr>
            <p:spPr bwMode="auto">
              <a:xfrm>
                <a:off x="2973" y="9737"/>
                <a:ext cx="363" cy="11"/>
              </a:xfrm>
              <a:custGeom>
                <a:avLst/>
                <a:gdLst>
                  <a:gd name="T0" fmla="*/ 363 w 363"/>
                  <a:gd name="T1" fmla="*/ 11 h 11"/>
                  <a:gd name="T2" fmla="*/ 0 w 363"/>
                  <a:gd name="T3" fmla="*/ 11 h 11"/>
                  <a:gd name="T4" fmla="*/ 54 w 363"/>
                  <a:gd name="T5" fmla="*/ 4 h 11"/>
                  <a:gd name="T6" fmla="*/ 79 w 363"/>
                  <a:gd name="T7" fmla="*/ 0 h 11"/>
                  <a:gd name="T8" fmla="*/ 295 w 363"/>
                  <a:gd name="T9" fmla="*/ 0 h 11"/>
                  <a:gd name="T10" fmla="*/ 306 w 363"/>
                  <a:gd name="T11" fmla="*/ 4 h 11"/>
                  <a:gd name="T12" fmla="*/ 363 w 363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1"/>
                  <a:gd name="T23" fmla="*/ 363 w 363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1">
                    <a:moveTo>
                      <a:pt x="363" y="11"/>
                    </a:moveTo>
                    <a:lnTo>
                      <a:pt x="0" y="11"/>
                    </a:lnTo>
                    <a:lnTo>
                      <a:pt x="54" y="4"/>
                    </a:lnTo>
                    <a:lnTo>
                      <a:pt x="79" y="0"/>
                    </a:lnTo>
                    <a:lnTo>
                      <a:pt x="295" y="0"/>
                    </a:lnTo>
                    <a:lnTo>
                      <a:pt x="306" y="4"/>
                    </a:lnTo>
                    <a:lnTo>
                      <a:pt x="363" y="11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2" name="Freeform 281"/>
              <p:cNvSpPr>
                <a:spLocks/>
              </p:cNvSpPr>
              <p:nvPr/>
            </p:nvSpPr>
            <p:spPr bwMode="auto">
              <a:xfrm>
                <a:off x="3005" y="9734"/>
                <a:ext cx="295" cy="11"/>
              </a:xfrm>
              <a:custGeom>
                <a:avLst/>
                <a:gdLst>
                  <a:gd name="T0" fmla="*/ 295 w 295"/>
                  <a:gd name="T1" fmla="*/ 11 h 11"/>
                  <a:gd name="T2" fmla="*/ 0 w 295"/>
                  <a:gd name="T3" fmla="*/ 11 h 11"/>
                  <a:gd name="T4" fmla="*/ 22 w 295"/>
                  <a:gd name="T5" fmla="*/ 7 h 11"/>
                  <a:gd name="T6" fmla="*/ 90 w 295"/>
                  <a:gd name="T7" fmla="*/ 3 h 11"/>
                  <a:gd name="T8" fmla="*/ 230 w 295"/>
                  <a:gd name="T9" fmla="*/ 0 h 11"/>
                  <a:gd name="T10" fmla="*/ 274 w 295"/>
                  <a:gd name="T11" fmla="*/ 7 h 11"/>
                  <a:gd name="T12" fmla="*/ 295 w 295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5"/>
                  <a:gd name="T22" fmla="*/ 0 h 11"/>
                  <a:gd name="T23" fmla="*/ 295 w 295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5" h="11">
                    <a:moveTo>
                      <a:pt x="295" y="11"/>
                    </a:moveTo>
                    <a:lnTo>
                      <a:pt x="0" y="11"/>
                    </a:lnTo>
                    <a:lnTo>
                      <a:pt x="22" y="7"/>
                    </a:lnTo>
                    <a:lnTo>
                      <a:pt x="90" y="3"/>
                    </a:lnTo>
                    <a:lnTo>
                      <a:pt x="230" y="0"/>
                    </a:lnTo>
                    <a:lnTo>
                      <a:pt x="274" y="7"/>
                    </a:lnTo>
                    <a:lnTo>
                      <a:pt x="295" y="11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3" name="Freeform 282"/>
              <p:cNvSpPr>
                <a:spLocks/>
              </p:cNvSpPr>
              <p:nvPr/>
            </p:nvSpPr>
            <p:spPr bwMode="auto">
              <a:xfrm>
                <a:off x="3052" y="9734"/>
                <a:ext cx="216" cy="3"/>
              </a:xfrm>
              <a:custGeom>
                <a:avLst/>
                <a:gdLst>
                  <a:gd name="T0" fmla="*/ 216 w 216"/>
                  <a:gd name="T1" fmla="*/ 3 h 3"/>
                  <a:gd name="T2" fmla="*/ 0 w 216"/>
                  <a:gd name="T3" fmla="*/ 3 h 3"/>
                  <a:gd name="T4" fmla="*/ 43 w 216"/>
                  <a:gd name="T5" fmla="*/ 3 h 3"/>
                  <a:gd name="T6" fmla="*/ 183 w 216"/>
                  <a:gd name="T7" fmla="*/ 0 h 3"/>
                  <a:gd name="T8" fmla="*/ 216 w 21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3"/>
                  <a:gd name="T17" fmla="*/ 216 w 2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3">
                    <a:moveTo>
                      <a:pt x="216" y="3"/>
                    </a:moveTo>
                    <a:lnTo>
                      <a:pt x="0" y="3"/>
                    </a:lnTo>
                    <a:lnTo>
                      <a:pt x="43" y="3"/>
                    </a:lnTo>
                    <a:lnTo>
                      <a:pt x="183" y="0"/>
                    </a:lnTo>
                    <a:lnTo>
                      <a:pt x="216" y="3"/>
                    </a:lnTo>
                    <a:close/>
                  </a:path>
                </a:pathLst>
              </a:custGeom>
              <a:solidFill>
                <a:srgbClr val="6E6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4" name="Freeform 283"/>
              <p:cNvSpPr>
                <a:spLocks/>
              </p:cNvSpPr>
              <p:nvPr/>
            </p:nvSpPr>
            <p:spPr bwMode="auto">
              <a:xfrm>
                <a:off x="2743" y="9734"/>
                <a:ext cx="841" cy="1237"/>
              </a:xfrm>
              <a:custGeom>
                <a:avLst/>
                <a:gdLst>
                  <a:gd name="T0" fmla="*/ 352 w 841"/>
                  <a:gd name="T1" fmla="*/ 3 h 1237"/>
                  <a:gd name="T2" fmla="*/ 284 w 841"/>
                  <a:gd name="T3" fmla="*/ 7 h 1237"/>
                  <a:gd name="T4" fmla="*/ 147 w 841"/>
                  <a:gd name="T5" fmla="*/ 29 h 1237"/>
                  <a:gd name="T6" fmla="*/ 10 w 841"/>
                  <a:gd name="T7" fmla="*/ 50 h 1237"/>
                  <a:gd name="T8" fmla="*/ 0 w 841"/>
                  <a:gd name="T9" fmla="*/ 61 h 1237"/>
                  <a:gd name="T10" fmla="*/ 0 w 841"/>
                  <a:gd name="T11" fmla="*/ 499 h 1237"/>
                  <a:gd name="T12" fmla="*/ 3 w 841"/>
                  <a:gd name="T13" fmla="*/ 579 h 1237"/>
                  <a:gd name="T14" fmla="*/ 21 w 841"/>
                  <a:gd name="T15" fmla="*/ 745 h 1237"/>
                  <a:gd name="T16" fmla="*/ 39 w 841"/>
                  <a:gd name="T17" fmla="*/ 825 h 1237"/>
                  <a:gd name="T18" fmla="*/ 57 w 841"/>
                  <a:gd name="T19" fmla="*/ 890 h 1237"/>
                  <a:gd name="T20" fmla="*/ 90 w 841"/>
                  <a:gd name="T21" fmla="*/ 970 h 1237"/>
                  <a:gd name="T22" fmla="*/ 147 w 841"/>
                  <a:gd name="T23" fmla="*/ 1053 h 1237"/>
                  <a:gd name="T24" fmla="*/ 219 w 841"/>
                  <a:gd name="T25" fmla="*/ 1125 h 1237"/>
                  <a:gd name="T26" fmla="*/ 320 w 841"/>
                  <a:gd name="T27" fmla="*/ 1201 h 1237"/>
                  <a:gd name="T28" fmla="*/ 421 w 841"/>
                  <a:gd name="T29" fmla="*/ 1237 h 1237"/>
                  <a:gd name="T30" fmla="*/ 507 w 841"/>
                  <a:gd name="T31" fmla="*/ 1205 h 1237"/>
                  <a:gd name="T32" fmla="*/ 579 w 841"/>
                  <a:gd name="T33" fmla="*/ 1158 h 1237"/>
                  <a:gd name="T34" fmla="*/ 654 w 841"/>
                  <a:gd name="T35" fmla="*/ 1093 h 1237"/>
                  <a:gd name="T36" fmla="*/ 723 w 841"/>
                  <a:gd name="T37" fmla="*/ 1013 h 1237"/>
                  <a:gd name="T38" fmla="*/ 777 w 841"/>
                  <a:gd name="T39" fmla="*/ 912 h 1237"/>
                  <a:gd name="T40" fmla="*/ 816 w 841"/>
                  <a:gd name="T41" fmla="*/ 799 h 1237"/>
                  <a:gd name="T42" fmla="*/ 838 w 841"/>
                  <a:gd name="T43" fmla="*/ 651 h 1237"/>
                  <a:gd name="T44" fmla="*/ 841 w 841"/>
                  <a:gd name="T45" fmla="*/ 481 h 1237"/>
                  <a:gd name="T46" fmla="*/ 841 w 841"/>
                  <a:gd name="T47" fmla="*/ 61 h 1237"/>
                  <a:gd name="T48" fmla="*/ 816 w 841"/>
                  <a:gd name="T49" fmla="*/ 50 h 1237"/>
                  <a:gd name="T50" fmla="*/ 658 w 841"/>
                  <a:gd name="T51" fmla="*/ 25 h 1237"/>
                  <a:gd name="T52" fmla="*/ 536 w 841"/>
                  <a:gd name="T53" fmla="*/ 7 h 1237"/>
                  <a:gd name="T54" fmla="*/ 492 w 841"/>
                  <a:gd name="T55" fmla="*/ 0 h 1237"/>
                  <a:gd name="T56" fmla="*/ 352 w 841"/>
                  <a:gd name="T57" fmla="*/ 3 h 1237"/>
                  <a:gd name="T58" fmla="*/ 352 w 841"/>
                  <a:gd name="T59" fmla="*/ 3 h 12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41"/>
                  <a:gd name="T91" fmla="*/ 0 h 1237"/>
                  <a:gd name="T92" fmla="*/ 841 w 841"/>
                  <a:gd name="T93" fmla="*/ 1237 h 123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41" h="1237">
                    <a:moveTo>
                      <a:pt x="352" y="3"/>
                    </a:moveTo>
                    <a:lnTo>
                      <a:pt x="284" y="7"/>
                    </a:lnTo>
                    <a:lnTo>
                      <a:pt x="147" y="29"/>
                    </a:lnTo>
                    <a:lnTo>
                      <a:pt x="10" y="50"/>
                    </a:lnTo>
                    <a:lnTo>
                      <a:pt x="0" y="61"/>
                    </a:lnTo>
                    <a:lnTo>
                      <a:pt x="0" y="499"/>
                    </a:lnTo>
                    <a:lnTo>
                      <a:pt x="3" y="579"/>
                    </a:lnTo>
                    <a:lnTo>
                      <a:pt x="21" y="745"/>
                    </a:lnTo>
                    <a:lnTo>
                      <a:pt x="39" y="825"/>
                    </a:lnTo>
                    <a:lnTo>
                      <a:pt x="57" y="890"/>
                    </a:lnTo>
                    <a:lnTo>
                      <a:pt x="90" y="970"/>
                    </a:lnTo>
                    <a:lnTo>
                      <a:pt x="147" y="1053"/>
                    </a:lnTo>
                    <a:lnTo>
                      <a:pt x="219" y="1125"/>
                    </a:lnTo>
                    <a:lnTo>
                      <a:pt x="320" y="1201"/>
                    </a:lnTo>
                    <a:lnTo>
                      <a:pt x="421" y="1237"/>
                    </a:lnTo>
                    <a:lnTo>
                      <a:pt x="507" y="1205"/>
                    </a:lnTo>
                    <a:lnTo>
                      <a:pt x="579" y="1158"/>
                    </a:lnTo>
                    <a:lnTo>
                      <a:pt x="654" y="1093"/>
                    </a:lnTo>
                    <a:lnTo>
                      <a:pt x="723" y="1013"/>
                    </a:lnTo>
                    <a:lnTo>
                      <a:pt x="777" y="912"/>
                    </a:lnTo>
                    <a:lnTo>
                      <a:pt x="816" y="799"/>
                    </a:lnTo>
                    <a:lnTo>
                      <a:pt x="838" y="651"/>
                    </a:lnTo>
                    <a:lnTo>
                      <a:pt x="841" y="481"/>
                    </a:lnTo>
                    <a:lnTo>
                      <a:pt x="841" y="61"/>
                    </a:lnTo>
                    <a:lnTo>
                      <a:pt x="816" y="50"/>
                    </a:lnTo>
                    <a:lnTo>
                      <a:pt x="658" y="25"/>
                    </a:lnTo>
                    <a:lnTo>
                      <a:pt x="536" y="7"/>
                    </a:lnTo>
                    <a:lnTo>
                      <a:pt x="492" y="0"/>
                    </a:lnTo>
                    <a:lnTo>
                      <a:pt x="352" y="3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5" name="Rectangle 284"/>
              <p:cNvSpPr>
                <a:spLocks noChangeArrowheads="1"/>
              </p:cNvSpPr>
              <p:nvPr/>
            </p:nvSpPr>
            <p:spPr bwMode="auto">
              <a:xfrm>
                <a:off x="3095" y="9318"/>
                <a:ext cx="151" cy="3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6" name="Rectangle 285"/>
              <p:cNvSpPr>
                <a:spLocks noChangeArrowheads="1"/>
              </p:cNvSpPr>
              <p:nvPr/>
            </p:nvSpPr>
            <p:spPr bwMode="auto">
              <a:xfrm>
                <a:off x="3095" y="9314"/>
                <a:ext cx="151" cy="7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7" name="Rectangle 286"/>
              <p:cNvSpPr>
                <a:spLocks noChangeArrowheads="1"/>
              </p:cNvSpPr>
              <p:nvPr/>
            </p:nvSpPr>
            <p:spPr bwMode="auto">
              <a:xfrm>
                <a:off x="3095" y="9310"/>
                <a:ext cx="151" cy="8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8" name="Rectangle 287"/>
              <p:cNvSpPr>
                <a:spLocks noChangeArrowheads="1"/>
              </p:cNvSpPr>
              <p:nvPr/>
            </p:nvSpPr>
            <p:spPr bwMode="auto">
              <a:xfrm>
                <a:off x="3095" y="9303"/>
                <a:ext cx="151" cy="11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9" name="Rectangle 288"/>
              <p:cNvSpPr>
                <a:spLocks noChangeArrowheads="1"/>
              </p:cNvSpPr>
              <p:nvPr/>
            </p:nvSpPr>
            <p:spPr bwMode="auto">
              <a:xfrm>
                <a:off x="3095" y="9300"/>
                <a:ext cx="151" cy="10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0" name="Rectangle 289"/>
              <p:cNvSpPr>
                <a:spLocks noChangeArrowheads="1"/>
              </p:cNvSpPr>
              <p:nvPr/>
            </p:nvSpPr>
            <p:spPr bwMode="auto">
              <a:xfrm>
                <a:off x="3095" y="9296"/>
                <a:ext cx="151" cy="7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1" name="Rectangle 290"/>
              <p:cNvSpPr>
                <a:spLocks noChangeArrowheads="1"/>
              </p:cNvSpPr>
              <p:nvPr/>
            </p:nvSpPr>
            <p:spPr bwMode="auto">
              <a:xfrm>
                <a:off x="3095" y="9292"/>
                <a:ext cx="151" cy="8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2" name="Rectangle 291"/>
              <p:cNvSpPr>
                <a:spLocks noChangeArrowheads="1"/>
              </p:cNvSpPr>
              <p:nvPr/>
            </p:nvSpPr>
            <p:spPr bwMode="auto">
              <a:xfrm>
                <a:off x="3095" y="9289"/>
                <a:ext cx="151" cy="7"/>
              </a:xfrm>
              <a:prstGeom prst="rect">
                <a:avLst/>
              </a:prstGeom>
              <a:solidFill>
                <a:srgbClr val="F2AD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3" name="Rectangle 292"/>
              <p:cNvSpPr>
                <a:spLocks noChangeArrowheads="1"/>
              </p:cNvSpPr>
              <p:nvPr/>
            </p:nvSpPr>
            <p:spPr bwMode="auto">
              <a:xfrm>
                <a:off x="3095" y="9285"/>
                <a:ext cx="151" cy="7"/>
              </a:xfrm>
              <a:prstGeom prst="rect">
                <a:avLst/>
              </a:prstGeom>
              <a:solidFill>
                <a:srgbClr val="F2AD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4" name="Rectangle 293"/>
              <p:cNvSpPr>
                <a:spLocks noChangeArrowheads="1"/>
              </p:cNvSpPr>
              <p:nvPr/>
            </p:nvSpPr>
            <p:spPr bwMode="auto">
              <a:xfrm>
                <a:off x="3095" y="9278"/>
                <a:ext cx="151" cy="11"/>
              </a:xfrm>
              <a:prstGeom prst="rect">
                <a:avLst/>
              </a:prstGeom>
              <a:solidFill>
                <a:srgbClr val="F2AD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5" name="Rectangle 294"/>
              <p:cNvSpPr>
                <a:spLocks noChangeArrowheads="1"/>
              </p:cNvSpPr>
              <p:nvPr/>
            </p:nvSpPr>
            <p:spPr bwMode="auto">
              <a:xfrm>
                <a:off x="3095" y="9274"/>
                <a:ext cx="151" cy="11"/>
              </a:xfrm>
              <a:prstGeom prst="rect">
                <a:avLst/>
              </a:prstGeom>
              <a:solidFill>
                <a:srgbClr val="F2AD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6" name="Rectangle 295"/>
              <p:cNvSpPr>
                <a:spLocks noChangeArrowheads="1"/>
              </p:cNvSpPr>
              <p:nvPr/>
            </p:nvSpPr>
            <p:spPr bwMode="auto">
              <a:xfrm>
                <a:off x="3095" y="9271"/>
                <a:ext cx="151" cy="7"/>
              </a:xfrm>
              <a:prstGeom prst="rect">
                <a:avLst/>
              </a:prstGeom>
              <a:solidFill>
                <a:srgbClr val="F2AD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7" name="Rectangle 296"/>
              <p:cNvSpPr>
                <a:spLocks noChangeArrowheads="1"/>
              </p:cNvSpPr>
              <p:nvPr/>
            </p:nvSpPr>
            <p:spPr bwMode="auto">
              <a:xfrm>
                <a:off x="3095" y="9267"/>
                <a:ext cx="151" cy="7"/>
              </a:xfrm>
              <a:prstGeom prst="rect">
                <a:avLst/>
              </a:prstGeom>
              <a:solidFill>
                <a:srgbClr val="F2AD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8" name="Rectangle 297"/>
              <p:cNvSpPr>
                <a:spLocks noChangeArrowheads="1"/>
              </p:cNvSpPr>
              <p:nvPr/>
            </p:nvSpPr>
            <p:spPr bwMode="auto">
              <a:xfrm>
                <a:off x="3095" y="9263"/>
                <a:ext cx="151" cy="8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9" name="Rectangle 298"/>
              <p:cNvSpPr>
                <a:spLocks noChangeArrowheads="1"/>
              </p:cNvSpPr>
              <p:nvPr/>
            </p:nvSpPr>
            <p:spPr bwMode="auto">
              <a:xfrm>
                <a:off x="3095" y="9260"/>
                <a:ext cx="151" cy="7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0" name="Rectangle 299"/>
              <p:cNvSpPr>
                <a:spLocks noChangeArrowheads="1"/>
              </p:cNvSpPr>
              <p:nvPr/>
            </p:nvSpPr>
            <p:spPr bwMode="auto">
              <a:xfrm>
                <a:off x="3095" y="9253"/>
                <a:ext cx="151" cy="10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1" name="Rectangle 300"/>
              <p:cNvSpPr>
                <a:spLocks noChangeArrowheads="1"/>
              </p:cNvSpPr>
              <p:nvPr/>
            </p:nvSpPr>
            <p:spPr bwMode="auto">
              <a:xfrm>
                <a:off x="3095" y="9249"/>
                <a:ext cx="151" cy="11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2" name="Rectangle 301"/>
              <p:cNvSpPr>
                <a:spLocks noChangeArrowheads="1"/>
              </p:cNvSpPr>
              <p:nvPr/>
            </p:nvSpPr>
            <p:spPr bwMode="auto">
              <a:xfrm>
                <a:off x="3095" y="9245"/>
                <a:ext cx="151" cy="8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3" name="Rectangle 302"/>
              <p:cNvSpPr>
                <a:spLocks noChangeArrowheads="1"/>
              </p:cNvSpPr>
              <p:nvPr/>
            </p:nvSpPr>
            <p:spPr bwMode="auto">
              <a:xfrm>
                <a:off x="3095" y="9242"/>
                <a:ext cx="151" cy="7"/>
              </a:xfrm>
              <a:prstGeom prst="rect">
                <a:avLst/>
              </a:prstGeom>
              <a:solidFill>
                <a:srgbClr val="F2AE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4" name="Rectangle 303"/>
              <p:cNvSpPr>
                <a:spLocks noChangeArrowheads="1"/>
              </p:cNvSpPr>
              <p:nvPr/>
            </p:nvSpPr>
            <p:spPr bwMode="auto">
              <a:xfrm>
                <a:off x="3095" y="9238"/>
                <a:ext cx="151" cy="7"/>
              </a:xfrm>
              <a:prstGeom prst="rect">
                <a:avLst/>
              </a:prstGeom>
              <a:solidFill>
                <a:srgbClr val="F2AE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5" name="Rectangle 304"/>
              <p:cNvSpPr>
                <a:spLocks noChangeArrowheads="1"/>
              </p:cNvSpPr>
              <p:nvPr/>
            </p:nvSpPr>
            <p:spPr bwMode="auto">
              <a:xfrm>
                <a:off x="3095" y="9234"/>
                <a:ext cx="151" cy="8"/>
              </a:xfrm>
              <a:prstGeom prst="rect">
                <a:avLst/>
              </a:prstGeom>
              <a:solidFill>
                <a:srgbClr val="F2AE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6" name="Rectangle 305"/>
              <p:cNvSpPr>
                <a:spLocks noChangeArrowheads="1"/>
              </p:cNvSpPr>
              <p:nvPr/>
            </p:nvSpPr>
            <p:spPr bwMode="auto">
              <a:xfrm>
                <a:off x="3095" y="9227"/>
                <a:ext cx="151" cy="11"/>
              </a:xfrm>
              <a:prstGeom prst="rect">
                <a:avLst/>
              </a:prstGeom>
              <a:solidFill>
                <a:srgbClr val="F2AE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7" name="Rectangle 306"/>
              <p:cNvSpPr>
                <a:spLocks noChangeArrowheads="1"/>
              </p:cNvSpPr>
              <p:nvPr/>
            </p:nvSpPr>
            <p:spPr bwMode="auto">
              <a:xfrm>
                <a:off x="3095" y="9224"/>
                <a:ext cx="151" cy="10"/>
              </a:xfrm>
              <a:prstGeom prst="rect">
                <a:avLst/>
              </a:prstGeom>
              <a:solidFill>
                <a:srgbClr val="F2AE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8" name="Rectangle 307"/>
              <p:cNvSpPr>
                <a:spLocks noChangeArrowheads="1"/>
              </p:cNvSpPr>
              <p:nvPr/>
            </p:nvSpPr>
            <p:spPr bwMode="auto">
              <a:xfrm>
                <a:off x="3095" y="9220"/>
                <a:ext cx="151" cy="7"/>
              </a:xfrm>
              <a:prstGeom prst="rect">
                <a:avLst/>
              </a:prstGeom>
              <a:solidFill>
                <a:srgbClr val="F2AE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9" name="Rectangle 308"/>
              <p:cNvSpPr>
                <a:spLocks noChangeArrowheads="1"/>
              </p:cNvSpPr>
              <p:nvPr/>
            </p:nvSpPr>
            <p:spPr bwMode="auto">
              <a:xfrm>
                <a:off x="3095" y="9216"/>
                <a:ext cx="151" cy="8"/>
              </a:xfrm>
              <a:prstGeom prst="rect">
                <a:avLst/>
              </a:prstGeom>
              <a:solidFill>
                <a:srgbClr val="F2AE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0" name="Rectangle 309"/>
              <p:cNvSpPr>
                <a:spLocks noChangeArrowheads="1"/>
              </p:cNvSpPr>
              <p:nvPr/>
            </p:nvSpPr>
            <p:spPr bwMode="auto">
              <a:xfrm>
                <a:off x="3095" y="9213"/>
                <a:ext cx="151" cy="7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1" name="Rectangle 310"/>
              <p:cNvSpPr>
                <a:spLocks noChangeArrowheads="1"/>
              </p:cNvSpPr>
              <p:nvPr/>
            </p:nvSpPr>
            <p:spPr bwMode="auto">
              <a:xfrm>
                <a:off x="3095" y="9206"/>
                <a:ext cx="151" cy="10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2" name="Rectangle 311"/>
              <p:cNvSpPr>
                <a:spLocks noChangeArrowheads="1"/>
              </p:cNvSpPr>
              <p:nvPr/>
            </p:nvSpPr>
            <p:spPr bwMode="auto">
              <a:xfrm>
                <a:off x="3095" y="9202"/>
                <a:ext cx="151" cy="11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3" name="Rectangle 312"/>
              <p:cNvSpPr>
                <a:spLocks noChangeArrowheads="1"/>
              </p:cNvSpPr>
              <p:nvPr/>
            </p:nvSpPr>
            <p:spPr bwMode="auto">
              <a:xfrm>
                <a:off x="3095" y="9198"/>
                <a:ext cx="151" cy="8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4" name="Rectangle 313"/>
              <p:cNvSpPr>
                <a:spLocks noChangeArrowheads="1"/>
              </p:cNvSpPr>
              <p:nvPr/>
            </p:nvSpPr>
            <p:spPr bwMode="auto">
              <a:xfrm>
                <a:off x="3095" y="9195"/>
                <a:ext cx="151" cy="7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5" name="Rectangle 314"/>
              <p:cNvSpPr>
                <a:spLocks noChangeArrowheads="1"/>
              </p:cNvSpPr>
              <p:nvPr/>
            </p:nvSpPr>
            <p:spPr bwMode="auto">
              <a:xfrm>
                <a:off x="3095" y="9191"/>
                <a:ext cx="151" cy="7"/>
              </a:xfrm>
              <a:prstGeom prst="rect">
                <a:avLst/>
              </a:prstGeom>
              <a:solidFill>
                <a:srgbClr val="F2B0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6" name="Rectangle 315"/>
              <p:cNvSpPr>
                <a:spLocks noChangeArrowheads="1"/>
              </p:cNvSpPr>
              <p:nvPr/>
            </p:nvSpPr>
            <p:spPr bwMode="auto">
              <a:xfrm>
                <a:off x="3095" y="9187"/>
                <a:ext cx="151" cy="8"/>
              </a:xfrm>
              <a:prstGeom prst="rect">
                <a:avLst/>
              </a:prstGeom>
              <a:solidFill>
                <a:srgbClr val="F2B0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7" name="Rectangle 316"/>
              <p:cNvSpPr>
                <a:spLocks noChangeArrowheads="1"/>
              </p:cNvSpPr>
              <p:nvPr/>
            </p:nvSpPr>
            <p:spPr bwMode="auto">
              <a:xfrm>
                <a:off x="3095" y="9180"/>
                <a:ext cx="151" cy="11"/>
              </a:xfrm>
              <a:prstGeom prst="rect">
                <a:avLst/>
              </a:prstGeom>
              <a:solidFill>
                <a:srgbClr val="F2B0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8" name="Rectangle 317"/>
              <p:cNvSpPr>
                <a:spLocks noChangeArrowheads="1"/>
              </p:cNvSpPr>
              <p:nvPr/>
            </p:nvSpPr>
            <p:spPr bwMode="auto">
              <a:xfrm>
                <a:off x="3095" y="9177"/>
                <a:ext cx="151" cy="10"/>
              </a:xfrm>
              <a:prstGeom prst="rect">
                <a:avLst/>
              </a:prstGeom>
              <a:solidFill>
                <a:srgbClr val="F2B0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9" name="Rectangle 318"/>
              <p:cNvSpPr>
                <a:spLocks noChangeArrowheads="1"/>
              </p:cNvSpPr>
              <p:nvPr/>
            </p:nvSpPr>
            <p:spPr bwMode="auto">
              <a:xfrm>
                <a:off x="3095" y="9173"/>
                <a:ext cx="151" cy="7"/>
              </a:xfrm>
              <a:prstGeom prst="rect">
                <a:avLst/>
              </a:prstGeom>
              <a:solidFill>
                <a:srgbClr val="F2B0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0" name="Rectangle 319"/>
              <p:cNvSpPr>
                <a:spLocks noChangeArrowheads="1"/>
              </p:cNvSpPr>
              <p:nvPr/>
            </p:nvSpPr>
            <p:spPr bwMode="auto">
              <a:xfrm>
                <a:off x="3095" y="9169"/>
                <a:ext cx="151" cy="8"/>
              </a:xfrm>
              <a:prstGeom prst="rect">
                <a:avLst/>
              </a:prstGeom>
              <a:solidFill>
                <a:srgbClr val="F2B0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1" name="Rectangle 320"/>
              <p:cNvSpPr>
                <a:spLocks noChangeArrowheads="1"/>
              </p:cNvSpPr>
              <p:nvPr/>
            </p:nvSpPr>
            <p:spPr bwMode="auto">
              <a:xfrm>
                <a:off x="3095" y="9166"/>
                <a:ext cx="151" cy="7"/>
              </a:xfrm>
              <a:prstGeom prst="rect">
                <a:avLst/>
              </a:prstGeom>
              <a:solidFill>
                <a:srgbClr val="F3B1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2" name="Rectangle 321"/>
              <p:cNvSpPr>
                <a:spLocks noChangeArrowheads="1"/>
              </p:cNvSpPr>
              <p:nvPr/>
            </p:nvSpPr>
            <p:spPr bwMode="auto">
              <a:xfrm>
                <a:off x="3095" y="9162"/>
                <a:ext cx="151" cy="7"/>
              </a:xfrm>
              <a:prstGeom prst="rect">
                <a:avLst/>
              </a:prstGeom>
              <a:solidFill>
                <a:srgbClr val="F3B1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3" name="Rectangle 322"/>
              <p:cNvSpPr>
                <a:spLocks noChangeArrowheads="1"/>
              </p:cNvSpPr>
              <p:nvPr/>
            </p:nvSpPr>
            <p:spPr bwMode="auto">
              <a:xfrm>
                <a:off x="3095" y="9155"/>
                <a:ext cx="151" cy="11"/>
              </a:xfrm>
              <a:prstGeom prst="rect">
                <a:avLst/>
              </a:prstGeom>
              <a:solidFill>
                <a:srgbClr val="F3B1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4" name="Rectangle 323"/>
              <p:cNvSpPr>
                <a:spLocks noChangeArrowheads="1"/>
              </p:cNvSpPr>
              <p:nvPr/>
            </p:nvSpPr>
            <p:spPr bwMode="auto">
              <a:xfrm>
                <a:off x="3095" y="9151"/>
                <a:ext cx="151" cy="11"/>
              </a:xfrm>
              <a:prstGeom prst="rect">
                <a:avLst/>
              </a:prstGeom>
              <a:solidFill>
                <a:srgbClr val="F3B1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5" name="Rectangle 324"/>
              <p:cNvSpPr>
                <a:spLocks noChangeArrowheads="1"/>
              </p:cNvSpPr>
              <p:nvPr/>
            </p:nvSpPr>
            <p:spPr bwMode="auto">
              <a:xfrm>
                <a:off x="3095" y="9148"/>
                <a:ext cx="151" cy="7"/>
              </a:xfrm>
              <a:prstGeom prst="rect">
                <a:avLst/>
              </a:prstGeom>
              <a:solidFill>
                <a:srgbClr val="F3B1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6" name="Rectangle 325"/>
              <p:cNvSpPr>
                <a:spLocks noChangeArrowheads="1"/>
              </p:cNvSpPr>
              <p:nvPr/>
            </p:nvSpPr>
            <p:spPr bwMode="auto">
              <a:xfrm>
                <a:off x="3095" y="9144"/>
                <a:ext cx="151" cy="7"/>
              </a:xfrm>
              <a:prstGeom prst="rect">
                <a:avLst/>
              </a:prstGeom>
              <a:solidFill>
                <a:srgbClr val="F3B2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7" name="Rectangle 326"/>
              <p:cNvSpPr>
                <a:spLocks noChangeArrowheads="1"/>
              </p:cNvSpPr>
              <p:nvPr/>
            </p:nvSpPr>
            <p:spPr bwMode="auto">
              <a:xfrm>
                <a:off x="3095" y="9140"/>
                <a:ext cx="151" cy="8"/>
              </a:xfrm>
              <a:prstGeom prst="rect">
                <a:avLst/>
              </a:prstGeom>
              <a:solidFill>
                <a:srgbClr val="F3B2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8" name="Rectangle 327"/>
              <p:cNvSpPr>
                <a:spLocks noChangeArrowheads="1"/>
              </p:cNvSpPr>
              <p:nvPr/>
            </p:nvSpPr>
            <p:spPr bwMode="auto">
              <a:xfrm>
                <a:off x="3095" y="9137"/>
                <a:ext cx="151" cy="7"/>
              </a:xfrm>
              <a:prstGeom prst="rect">
                <a:avLst/>
              </a:prstGeom>
              <a:solidFill>
                <a:srgbClr val="F3B2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9" name="Rectangle 328"/>
              <p:cNvSpPr>
                <a:spLocks noChangeArrowheads="1"/>
              </p:cNvSpPr>
              <p:nvPr/>
            </p:nvSpPr>
            <p:spPr bwMode="auto">
              <a:xfrm>
                <a:off x="3095" y="9130"/>
                <a:ext cx="151" cy="10"/>
              </a:xfrm>
              <a:prstGeom prst="rect">
                <a:avLst/>
              </a:prstGeom>
              <a:solidFill>
                <a:srgbClr val="F3B2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0" name="Rectangle 329"/>
              <p:cNvSpPr>
                <a:spLocks noChangeArrowheads="1"/>
              </p:cNvSpPr>
              <p:nvPr/>
            </p:nvSpPr>
            <p:spPr bwMode="auto">
              <a:xfrm>
                <a:off x="3095" y="9126"/>
                <a:ext cx="151" cy="11"/>
              </a:xfrm>
              <a:prstGeom prst="rect">
                <a:avLst/>
              </a:prstGeom>
              <a:solidFill>
                <a:srgbClr val="F3B2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1" name="Rectangle 330"/>
              <p:cNvSpPr>
                <a:spLocks noChangeArrowheads="1"/>
              </p:cNvSpPr>
              <p:nvPr/>
            </p:nvSpPr>
            <p:spPr bwMode="auto">
              <a:xfrm>
                <a:off x="3095" y="9122"/>
                <a:ext cx="151" cy="8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2" name="Rectangle 331"/>
              <p:cNvSpPr>
                <a:spLocks noChangeArrowheads="1"/>
              </p:cNvSpPr>
              <p:nvPr/>
            </p:nvSpPr>
            <p:spPr bwMode="auto">
              <a:xfrm>
                <a:off x="3095" y="9119"/>
                <a:ext cx="151" cy="7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3" name="Rectangle 332"/>
              <p:cNvSpPr>
                <a:spLocks noChangeArrowheads="1"/>
              </p:cNvSpPr>
              <p:nvPr/>
            </p:nvSpPr>
            <p:spPr bwMode="auto">
              <a:xfrm>
                <a:off x="3095" y="9115"/>
                <a:ext cx="151" cy="7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4" name="Rectangle 333"/>
              <p:cNvSpPr>
                <a:spLocks noChangeArrowheads="1"/>
              </p:cNvSpPr>
              <p:nvPr/>
            </p:nvSpPr>
            <p:spPr bwMode="auto">
              <a:xfrm>
                <a:off x="3095" y="9111"/>
                <a:ext cx="151" cy="8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5" name="Rectangle 334"/>
              <p:cNvSpPr>
                <a:spLocks noChangeArrowheads="1"/>
              </p:cNvSpPr>
              <p:nvPr/>
            </p:nvSpPr>
            <p:spPr bwMode="auto">
              <a:xfrm>
                <a:off x="3095" y="9104"/>
                <a:ext cx="151" cy="11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6" name="Rectangle 335"/>
              <p:cNvSpPr>
                <a:spLocks noChangeArrowheads="1"/>
              </p:cNvSpPr>
              <p:nvPr/>
            </p:nvSpPr>
            <p:spPr bwMode="auto">
              <a:xfrm>
                <a:off x="3095" y="9101"/>
                <a:ext cx="151" cy="10"/>
              </a:xfrm>
              <a:prstGeom prst="rect">
                <a:avLst/>
              </a:prstGeom>
              <a:solidFill>
                <a:srgbClr val="F3B2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7" name="Rectangle 336"/>
              <p:cNvSpPr>
                <a:spLocks noChangeArrowheads="1"/>
              </p:cNvSpPr>
              <p:nvPr/>
            </p:nvSpPr>
            <p:spPr bwMode="auto">
              <a:xfrm>
                <a:off x="3095" y="9097"/>
                <a:ext cx="151" cy="7"/>
              </a:xfrm>
              <a:prstGeom prst="rect">
                <a:avLst/>
              </a:prstGeom>
              <a:solidFill>
                <a:srgbClr val="F3B3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8" name="Rectangle 337"/>
              <p:cNvSpPr>
                <a:spLocks noChangeArrowheads="1"/>
              </p:cNvSpPr>
              <p:nvPr/>
            </p:nvSpPr>
            <p:spPr bwMode="auto">
              <a:xfrm>
                <a:off x="3095" y="9093"/>
                <a:ext cx="151" cy="8"/>
              </a:xfrm>
              <a:prstGeom prst="rect">
                <a:avLst/>
              </a:prstGeom>
              <a:solidFill>
                <a:srgbClr val="F3B3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09" name="Rectangle 338"/>
              <p:cNvSpPr>
                <a:spLocks noChangeArrowheads="1"/>
              </p:cNvSpPr>
              <p:nvPr/>
            </p:nvSpPr>
            <p:spPr bwMode="auto">
              <a:xfrm>
                <a:off x="3095" y="9090"/>
                <a:ext cx="151" cy="7"/>
              </a:xfrm>
              <a:prstGeom prst="rect">
                <a:avLst/>
              </a:prstGeom>
              <a:solidFill>
                <a:srgbClr val="F3B3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0" name="Rectangle 339"/>
              <p:cNvSpPr>
                <a:spLocks noChangeArrowheads="1"/>
              </p:cNvSpPr>
              <p:nvPr/>
            </p:nvSpPr>
            <p:spPr bwMode="auto">
              <a:xfrm>
                <a:off x="3095" y="9086"/>
                <a:ext cx="151" cy="7"/>
              </a:xfrm>
              <a:prstGeom prst="rect">
                <a:avLst/>
              </a:prstGeom>
              <a:solidFill>
                <a:srgbClr val="F3B3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1" name="Rectangle 340"/>
              <p:cNvSpPr>
                <a:spLocks noChangeArrowheads="1"/>
              </p:cNvSpPr>
              <p:nvPr/>
            </p:nvSpPr>
            <p:spPr bwMode="auto">
              <a:xfrm>
                <a:off x="3095" y="9079"/>
                <a:ext cx="151" cy="11"/>
              </a:xfrm>
              <a:prstGeom prst="rect">
                <a:avLst/>
              </a:prstGeom>
              <a:solidFill>
                <a:srgbClr val="F3B3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2" name="Rectangle 341"/>
              <p:cNvSpPr>
                <a:spLocks noChangeArrowheads="1"/>
              </p:cNvSpPr>
              <p:nvPr/>
            </p:nvSpPr>
            <p:spPr bwMode="auto">
              <a:xfrm>
                <a:off x="3095" y="9075"/>
                <a:ext cx="151" cy="11"/>
              </a:xfrm>
              <a:prstGeom prst="rect">
                <a:avLst/>
              </a:prstGeom>
              <a:solidFill>
                <a:srgbClr val="F3B3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3" name="Rectangle 342"/>
              <p:cNvSpPr>
                <a:spLocks noChangeArrowheads="1"/>
              </p:cNvSpPr>
              <p:nvPr/>
            </p:nvSpPr>
            <p:spPr bwMode="auto">
              <a:xfrm>
                <a:off x="3095" y="9072"/>
                <a:ext cx="151" cy="7"/>
              </a:xfrm>
              <a:prstGeom prst="rect">
                <a:avLst/>
              </a:prstGeom>
              <a:solidFill>
                <a:srgbClr val="F3B4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4" name="Rectangle 343"/>
              <p:cNvSpPr>
                <a:spLocks noChangeArrowheads="1"/>
              </p:cNvSpPr>
              <p:nvPr/>
            </p:nvSpPr>
            <p:spPr bwMode="auto">
              <a:xfrm>
                <a:off x="3095" y="9068"/>
                <a:ext cx="151" cy="7"/>
              </a:xfrm>
              <a:prstGeom prst="rect">
                <a:avLst/>
              </a:prstGeom>
              <a:solidFill>
                <a:srgbClr val="F3B4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5" name="Rectangle 344"/>
              <p:cNvSpPr>
                <a:spLocks noChangeArrowheads="1"/>
              </p:cNvSpPr>
              <p:nvPr/>
            </p:nvSpPr>
            <p:spPr bwMode="auto">
              <a:xfrm>
                <a:off x="3095" y="9064"/>
                <a:ext cx="151" cy="8"/>
              </a:xfrm>
              <a:prstGeom prst="rect">
                <a:avLst/>
              </a:prstGeom>
              <a:solidFill>
                <a:srgbClr val="F3B4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6" name="Rectangle 345"/>
              <p:cNvSpPr>
                <a:spLocks noChangeArrowheads="1"/>
              </p:cNvSpPr>
              <p:nvPr/>
            </p:nvSpPr>
            <p:spPr bwMode="auto">
              <a:xfrm>
                <a:off x="3095" y="9061"/>
                <a:ext cx="151" cy="7"/>
              </a:xfrm>
              <a:prstGeom prst="rect">
                <a:avLst/>
              </a:prstGeom>
              <a:solidFill>
                <a:srgbClr val="F3B4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7" name="Rectangle 346"/>
              <p:cNvSpPr>
                <a:spLocks noChangeArrowheads="1"/>
              </p:cNvSpPr>
              <p:nvPr/>
            </p:nvSpPr>
            <p:spPr bwMode="auto">
              <a:xfrm>
                <a:off x="3095" y="9054"/>
                <a:ext cx="151" cy="10"/>
              </a:xfrm>
              <a:prstGeom prst="rect">
                <a:avLst/>
              </a:prstGeom>
              <a:solidFill>
                <a:srgbClr val="F3B4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8" name="Rectangle 347"/>
              <p:cNvSpPr>
                <a:spLocks noChangeArrowheads="1"/>
              </p:cNvSpPr>
              <p:nvPr/>
            </p:nvSpPr>
            <p:spPr bwMode="auto">
              <a:xfrm>
                <a:off x="3095" y="9050"/>
                <a:ext cx="151" cy="11"/>
              </a:xfrm>
              <a:prstGeom prst="rect">
                <a:avLst/>
              </a:prstGeom>
              <a:solidFill>
                <a:srgbClr val="F3B5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19" name="Rectangle 348"/>
              <p:cNvSpPr>
                <a:spLocks noChangeArrowheads="1"/>
              </p:cNvSpPr>
              <p:nvPr/>
            </p:nvSpPr>
            <p:spPr bwMode="auto">
              <a:xfrm>
                <a:off x="3095" y="9046"/>
                <a:ext cx="151" cy="8"/>
              </a:xfrm>
              <a:prstGeom prst="rect">
                <a:avLst/>
              </a:prstGeom>
              <a:solidFill>
                <a:srgbClr val="F3B5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0" name="Rectangle 349"/>
              <p:cNvSpPr>
                <a:spLocks noChangeArrowheads="1"/>
              </p:cNvSpPr>
              <p:nvPr/>
            </p:nvSpPr>
            <p:spPr bwMode="auto">
              <a:xfrm>
                <a:off x="3095" y="9043"/>
                <a:ext cx="151" cy="7"/>
              </a:xfrm>
              <a:prstGeom prst="rect">
                <a:avLst/>
              </a:prstGeom>
              <a:solidFill>
                <a:srgbClr val="F3B5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1" name="Rectangle 350"/>
              <p:cNvSpPr>
                <a:spLocks noChangeArrowheads="1"/>
              </p:cNvSpPr>
              <p:nvPr/>
            </p:nvSpPr>
            <p:spPr bwMode="auto">
              <a:xfrm>
                <a:off x="3095" y="9039"/>
                <a:ext cx="151" cy="7"/>
              </a:xfrm>
              <a:prstGeom prst="rect">
                <a:avLst/>
              </a:prstGeom>
              <a:solidFill>
                <a:srgbClr val="F3B5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2" name="Rectangle 351"/>
              <p:cNvSpPr>
                <a:spLocks noChangeArrowheads="1"/>
              </p:cNvSpPr>
              <p:nvPr/>
            </p:nvSpPr>
            <p:spPr bwMode="auto">
              <a:xfrm>
                <a:off x="3095" y="9035"/>
                <a:ext cx="151" cy="8"/>
              </a:xfrm>
              <a:prstGeom prst="rect">
                <a:avLst/>
              </a:prstGeom>
              <a:solidFill>
                <a:srgbClr val="F3B5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3" name="Rectangle 352"/>
              <p:cNvSpPr>
                <a:spLocks noChangeArrowheads="1"/>
              </p:cNvSpPr>
              <p:nvPr/>
            </p:nvSpPr>
            <p:spPr bwMode="auto">
              <a:xfrm>
                <a:off x="3095" y="9028"/>
                <a:ext cx="151" cy="11"/>
              </a:xfrm>
              <a:prstGeom prst="rect">
                <a:avLst/>
              </a:prstGeom>
              <a:solidFill>
                <a:srgbClr val="F3B5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4" name="Rectangle 353"/>
              <p:cNvSpPr>
                <a:spLocks noChangeArrowheads="1"/>
              </p:cNvSpPr>
              <p:nvPr/>
            </p:nvSpPr>
            <p:spPr bwMode="auto">
              <a:xfrm>
                <a:off x="3095" y="9025"/>
                <a:ext cx="151" cy="10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5" name="Rectangle 354"/>
              <p:cNvSpPr>
                <a:spLocks noChangeArrowheads="1"/>
              </p:cNvSpPr>
              <p:nvPr/>
            </p:nvSpPr>
            <p:spPr bwMode="auto">
              <a:xfrm>
                <a:off x="3095" y="9021"/>
                <a:ext cx="151" cy="7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6" name="Rectangle 355"/>
              <p:cNvSpPr>
                <a:spLocks noChangeArrowheads="1"/>
              </p:cNvSpPr>
              <p:nvPr/>
            </p:nvSpPr>
            <p:spPr bwMode="auto">
              <a:xfrm>
                <a:off x="3095" y="9017"/>
                <a:ext cx="151" cy="8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7" name="Rectangle 356"/>
              <p:cNvSpPr>
                <a:spLocks noChangeArrowheads="1"/>
              </p:cNvSpPr>
              <p:nvPr/>
            </p:nvSpPr>
            <p:spPr bwMode="auto">
              <a:xfrm>
                <a:off x="3095" y="9014"/>
                <a:ext cx="151" cy="7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8" name="Rectangle 357"/>
              <p:cNvSpPr>
                <a:spLocks noChangeArrowheads="1"/>
              </p:cNvSpPr>
              <p:nvPr/>
            </p:nvSpPr>
            <p:spPr bwMode="auto">
              <a:xfrm>
                <a:off x="3095" y="9010"/>
                <a:ext cx="151" cy="7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9" name="Rectangle 358"/>
              <p:cNvSpPr>
                <a:spLocks noChangeArrowheads="1"/>
              </p:cNvSpPr>
              <p:nvPr/>
            </p:nvSpPr>
            <p:spPr bwMode="auto">
              <a:xfrm>
                <a:off x="3095" y="9003"/>
                <a:ext cx="151" cy="11"/>
              </a:xfrm>
              <a:prstGeom prst="rect">
                <a:avLst/>
              </a:prstGeom>
              <a:solidFill>
                <a:srgbClr val="F3B7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0" name="Rectangle 359"/>
              <p:cNvSpPr>
                <a:spLocks noChangeArrowheads="1"/>
              </p:cNvSpPr>
              <p:nvPr/>
            </p:nvSpPr>
            <p:spPr bwMode="auto">
              <a:xfrm>
                <a:off x="3095" y="8999"/>
                <a:ext cx="151" cy="11"/>
              </a:xfrm>
              <a:prstGeom prst="rect">
                <a:avLst/>
              </a:prstGeom>
              <a:solidFill>
                <a:srgbClr val="F3B7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1" name="Rectangle 360"/>
              <p:cNvSpPr>
                <a:spLocks noChangeArrowheads="1"/>
              </p:cNvSpPr>
              <p:nvPr/>
            </p:nvSpPr>
            <p:spPr bwMode="auto">
              <a:xfrm>
                <a:off x="3095" y="8996"/>
                <a:ext cx="151" cy="7"/>
              </a:xfrm>
              <a:prstGeom prst="rect">
                <a:avLst/>
              </a:prstGeom>
              <a:solidFill>
                <a:srgbClr val="F3B7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2" name="Rectangle 361"/>
              <p:cNvSpPr>
                <a:spLocks noChangeArrowheads="1"/>
              </p:cNvSpPr>
              <p:nvPr/>
            </p:nvSpPr>
            <p:spPr bwMode="auto">
              <a:xfrm>
                <a:off x="3095" y="8992"/>
                <a:ext cx="151" cy="7"/>
              </a:xfrm>
              <a:prstGeom prst="rect">
                <a:avLst/>
              </a:prstGeom>
              <a:solidFill>
                <a:srgbClr val="F3B7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3" name="Rectangle 362"/>
              <p:cNvSpPr>
                <a:spLocks noChangeArrowheads="1"/>
              </p:cNvSpPr>
              <p:nvPr/>
            </p:nvSpPr>
            <p:spPr bwMode="auto">
              <a:xfrm>
                <a:off x="3095" y="8988"/>
                <a:ext cx="151" cy="8"/>
              </a:xfrm>
              <a:prstGeom prst="rect">
                <a:avLst/>
              </a:prstGeom>
              <a:solidFill>
                <a:srgbClr val="F3B7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4" name="Rectangle 363"/>
              <p:cNvSpPr>
                <a:spLocks noChangeArrowheads="1"/>
              </p:cNvSpPr>
              <p:nvPr/>
            </p:nvSpPr>
            <p:spPr bwMode="auto">
              <a:xfrm>
                <a:off x="3095" y="8985"/>
                <a:ext cx="151" cy="7"/>
              </a:xfrm>
              <a:prstGeom prst="rect">
                <a:avLst/>
              </a:prstGeom>
              <a:solidFill>
                <a:srgbClr val="F3B7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5" name="Rectangle 364"/>
              <p:cNvSpPr>
                <a:spLocks noChangeArrowheads="1"/>
              </p:cNvSpPr>
              <p:nvPr/>
            </p:nvSpPr>
            <p:spPr bwMode="auto">
              <a:xfrm>
                <a:off x="3095" y="8978"/>
                <a:ext cx="151" cy="10"/>
              </a:xfrm>
              <a:prstGeom prst="rect">
                <a:avLst/>
              </a:prstGeom>
              <a:solidFill>
                <a:srgbClr val="F4B8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6" name="Rectangle 365"/>
              <p:cNvSpPr>
                <a:spLocks noChangeArrowheads="1"/>
              </p:cNvSpPr>
              <p:nvPr/>
            </p:nvSpPr>
            <p:spPr bwMode="auto">
              <a:xfrm>
                <a:off x="3095" y="8974"/>
                <a:ext cx="151" cy="11"/>
              </a:xfrm>
              <a:prstGeom prst="rect">
                <a:avLst/>
              </a:prstGeom>
              <a:solidFill>
                <a:srgbClr val="F4B8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7" name="Rectangle 366"/>
              <p:cNvSpPr>
                <a:spLocks noChangeArrowheads="1"/>
              </p:cNvSpPr>
              <p:nvPr/>
            </p:nvSpPr>
            <p:spPr bwMode="auto">
              <a:xfrm>
                <a:off x="3095" y="8970"/>
                <a:ext cx="151" cy="8"/>
              </a:xfrm>
              <a:prstGeom prst="rect">
                <a:avLst/>
              </a:prstGeom>
              <a:solidFill>
                <a:srgbClr val="F4B8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8" name="Rectangle 367"/>
              <p:cNvSpPr>
                <a:spLocks noChangeArrowheads="1"/>
              </p:cNvSpPr>
              <p:nvPr/>
            </p:nvSpPr>
            <p:spPr bwMode="auto">
              <a:xfrm>
                <a:off x="3095" y="8967"/>
                <a:ext cx="151" cy="7"/>
              </a:xfrm>
              <a:prstGeom prst="rect">
                <a:avLst/>
              </a:prstGeom>
              <a:solidFill>
                <a:srgbClr val="F4B8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39" name="Rectangle 368"/>
              <p:cNvSpPr>
                <a:spLocks noChangeArrowheads="1"/>
              </p:cNvSpPr>
              <p:nvPr/>
            </p:nvSpPr>
            <p:spPr bwMode="auto">
              <a:xfrm>
                <a:off x="3095" y="8963"/>
                <a:ext cx="151" cy="7"/>
              </a:xfrm>
              <a:prstGeom prst="rect">
                <a:avLst/>
              </a:prstGeom>
              <a:solidFill>
                <a:srgbClr val="F4B8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0" name="Rectangle 369"/>
              <p:cNvSpPr>
                <a:spLocks noChangeArrowheads="1"/>
              </p:cNvSpPr>
              <p:nvPr/>
            </p:nvSpPr>
            <p:spPr bwMode="auto">
              <a:xfrm>
                <a:off x="3095" y="8959"/>
                <a:ext cx="151" cy="8"/>
              </a:xfrm>
              <a:prstGeom prst="rect">
                <a:avLst/>
              </a:prstGeom>
              <a:solidFill>
                <a:srgbClr val="F4B9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1" name="Rectangle 370"/>
              <p:cNvSpPr>
                <a:spLocks noChangeArrowheads="1"/>
              </p:cNvSpPr>
              <p:nvPr/>
            </p:nvSpPr>
            <p:spPr bwMode="auto">
              <a:xfrm>
                <a:off x="3095" y="8952"/>
                <a:ext cx="151" cy="11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2" name="Rectangle 371"/>
              <p:cNvSpPr>
                <a:spLocks noChangeArrowheads="1"/>
              </p:cNvSpPr>
              <p:nvPr/>
            </p:nvSpPr>
            <p:spPr bwMode="auto">
              <a:xfrm>
                <a:off x="3095" y="8949"/>
                <a:ext cx="151" cy="10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3" name="Rectangle 372"/>
              <p:cNvSpPr>
                <a:spLocks noChangeArrowheads="1"/>
              </p:cNvSpPr>
              <p:nvPr/>
            </p:nvSpPr>
            <p:spPr bwMode="auto">
              <a:xfrm>
                <a:off x="3095" y="8945"/>
                <a:ext cx="151" cy="7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4" name="Rectangle 373"/>
              <p:cNvSpPr>
                <a:spLocks noChangeArrowheads="1"/>
              </p:cNvSpPr>
              <p:nvPr/>
            </p:nvSpPr>
            <p:spPr bwMode="auto">
              <a:xfrm>
                <a:off x="3095" y="8941"/>
                <a:ext cx="151" cy="8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5" name="Rectangle 374"/>
              <p:cNvSpPr>
                <a:spLocks noChangeArrowheads="1"/>
              </p:cNvSpPr>
              <p:nvPr/>
            </p:nvSpPr>
            <p:spPr bwMode="auto">
              <a:xfrm>
                <a:off x="3095" y="8938"/>
                <a:ext cx="151" cy="7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6" name="Rectangle 375"/>
              <p:cNvSpPr>
                <a:spLocks noChangeArrowheads="1"/>
              </p:cNvSpPr>
              <p:nvPr/>
            </p:nvSpPr>
            <p:spPr bwMode="auto">
              <a:xfrm>
                <a:off x="3095" y="8934"/>
                <a:ext cx="151" cy="7"/>
              </a:xfrm>
              <a:prstGeom prst="rect">
                <a:avLst/>
              </a:prstGeom>
              <a:solidFill>
                <a:srgbClr val="F4B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7" name="Rectangle 376"/>
              <p:cNvSpPr>
                <a:spLocks noChangeArrowheads="1"/>
              </p:cNvSpPr>
              <p:nvPr/>
            </p:nvSpPr>
            <p:spPr bwMode="auto">
              <a:xfrm>
                <a:off x="3095" y="8927"/>
                <a:ext cx="151" cy="11"/>
              </a:xfrm>
              <a:prstGeom prst="rect">
                <a:avLst/>
              </a:prstGeom>
              <a:solidFill>
                <a:srgbClr val="F4B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8" name="Rectangle 377"/>
              <p:cNvSpPr>
                <a:spLocks noChangeArrowheads="1"/>
              </p:cNvSpPr>
              <p:nvPr/>
            </p:nvSpPr>
            <p:spPr bwMode="auto">
              <a:xfrm>
                <a:off x="3095" y="8923"/>
                <a:ext cx="151" cy="11"/>
              </a:xfrm>
              <a:prstGeom prst="rect">
                <a:avLst/>
              </a:prstGeom>
              <a:solidFill>
                <a:srgbClr val="F4B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49" name="Rectangle 378"/>
              <p:cNvSpPr>
                <a:spLocks noChangeArrowheads="1"/>
              </p:cNvSpPr>
              <p:nvPr/>
            </p:nvSpPr>
            <p:spPr bwMode="auto">
              <a:xfrm>
                <a:off x="3095" y="8920"/>
                <a:ext cx="151" cy="7"/>
              </a:xfrm>
              <a:prstGeom prst="rect">
                <a:avLst/>
              </a:prstGeom>
              <a:solidFill>
                <a:srgbClr val="F4B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0" name="Rectangle 379"/>
              <p:cNvSpPr>
                <a:spLocks noChangeArrowheads="1"/>
              </p:cNvSpPr>
              <p:nvPr/>
            </p:nvSpPr>
            <p:spPr bwMode="auto">
              <a:xfrm>
                <a:off x="3095" y="8916"/>
                <a:ext cx="151" cy="7"/>
              </a:xfrm>
              <a:prstGeom prst="rect">
                <a:avLst/>
              </a:prstGeom>
              <a:solidFill>
                <a:srgbClr val="F4B9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1" name="Rectangle 380"/>
              <p:cNvSpPr>
                <a:spLocks noChangeArrowheads="1"/>
              </p:cNvSpPr>
              <p:nvPr/>
            </p:nvSpPr>
            <p:spPr bwMode="auto">
              <a:xfrm>
                <a:off x="3095" y="8912"/>
                <a:ext cx="151" cy="8"/>
              </a:xfrm>
              <a:prstGeom prst="rect">
                <a:avLst/>
              </a:prstGeom>
              <a:solidFill>
                <a:srgbClr val="F4BA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2" name="Rectangle 381"/>
              <p:cNvSpPr>
                <a:spLocks noChangeArrowheads="1"/>
              </p:cNvSpPr>
              <p:nvPr/>
            </p:nvSpPr>
            <p:spPr bwMode="auto">
              <a:xfrm>
                <a:off x="3095" y="8909"/>
                <a:ext cx="151" cy="7"/>
              </a:xfrm>
              <a:prstGeom prst="rect">
                <a:avLst/>
              </a:prstGeom>
              <a:solidFill>
                <a:srgbClr val="F4BA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3" name="Rectangle 382"/>
              <p:cNvSpPr>
                <a:spLocks noChangeArrowheads="1"/>
              </p:cNvSpPr>
              <p:nvPr/>
            </p:nvSpPr>
            <p:spPr bwMode="auto">
              <a:xfrm>
                <a:off x="3095" y="8902"/>
                <a:ext cx="151" cy="10"/>
              </a:xfrm>
              <a:prstGeom prst="rect">
                <a:avLst/>
              </a:prstGeom>
              <a:solidFill>
                <a:srgbClr val="F4BA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4" name="Rectangle 383"/>
              <p:cNvSpPr>
                <a:spLocks noChangeArrowheads="1"/>
              </p:cNvSpPr>
              <p:nvPr/>
            </p:nvSpPr>
            <p:spPr bwMode="auto">
              <a:xfrm>
                <a:off x="3095" y="8898"/>
                <a:ext cx="151" cy="11"/>
              </a:xfrm>
              <a:prstGeom prst="rect">
                <a:avLst/>
              </a:prstGeom>
              <a:solidFill>
                <a:srgbClr val="F4BA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5" name="Rectangle 384"/>
              <p:cNvSpPr>
                <a:spLocks noChangeArrowheads="1"/>
              </p:cNvSpPr>
              <p:nvPr/>
            </p:nvSpPr>
            <p:spPr bwMode="auto">
              <a:xfrm>
                <a:off x="3095" y="8894"/>
                <a:ext cx="151" cy="8"/>
              </a:xfrm>
              <a:prstGeom prst="rect">
                <a:avLst/>
              </a:prstGeom>
              <a:solidFill>
                <a:srgbClr val="F4BA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6" name="Rectangle 385"/>
              <p:cNvSpPr>
                <a:spLocks noChangeArrowheads="1"/>
              </p:cNvSpPr>
              <p:nvPr/>
            </p:nvSpPr>
            <p:spPr bwMode="auto">
              <a:xfrm>
                <a:off x="3095" y="8891"/>
                <a:ext cx="151" cy="7"/>
              </a:xfrm>
              <a:prstGeom prst="rect">
                <a:avLst/>
              </a:prstGeom>
              <a:solidFill>
                <a:srgbClr val="F4BA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7" name="Rectangle 386"/>
              <p:cNvSpPr>
                <a:spLocks noChangeArrowheads="1"/>
              </p:cNvSpPr>
              <p:nvPr/>
            </p:nvSpPr>
            <p:spPr bwMode="auto">
              <a:xfrm>
                <a:off x="3095" y="8887"/>
                <a:ext cx="151" cy="7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8" name="Rectangle 387"/>
              <p:cNvSpPr>
                <a:spLocks noChangeArrowheads="1"/>
              </p:cNvSpPr>
              <p:nvPr/>
            </p:nvSpPr>
            <p:spPr bwMode="auto">
              <a:xfrm>
                <a:off x="3095" y="8883"/>
                <a:ext cx="151" cy="8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9" name="Rectangle 388"/>
              <p:cNvSpPr>
                <a:spLocks noChangeArrowheads="1"/>
              </p:cNvSpPr>
              <p:nvPr/>
            </p:nvSpPr>
            <p:spPr bwMode="auto">
              <a:xfrm>
                <a:off x="3095" y="8876"/>
                <a:ext cx="151" cy="11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0" name="Rectangle 389"/>
              <p:cNvSpPr>
                <a:spLocks noChangeArrowheads="1"/>
              </p:cNvSpPr>
              <p:nvPr/>
            </p:nvSpPr>
            <p:spPr bwMode="auto">
              <a:xfrm>
                <a:off x="3095" y="8873"/>
                <a:ext cx="151" cy="10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1" name="Rectangle 390"/>
              <p:cNvSpPr>
                <a:spLocks noChangeArrowheads="1"/>
              </p:cNvSpPr>
              <p:nvPr/>
            </p:nvSpPr>
            <p:spPr bwMode="auto">
              <a:xfrm>
                <a:off x="3095" y="8869"/>
                <a:ext cx="151" cy="7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2" name="Rectangle 391"/>
              <p:cNvSpPr>
                <a:spLocks noChangeArrowheads="1"/>
              </p:cNvSpPr>
              <p:nvPr/>
            </p:nvSpPr>
            <p:spPr bwMode="auto">
              <a:xfrm>
                <a:off x="3095" y="8865"/>
                <a:ext cx="151" cy="8"/>
              </a:xfrm>
              <a:prstGeom prst="rect">
                <a:avLst/>
              </a:prstGeom>
              <a:solidFill>
                <a:srgbClr val="F4BC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3" name="Rectangle 392"/>
              <p:cNvSpPr>
                <a:spLocks noChangeArrowheads="1"/>
              </p:cNvSpPr>
              <p:nvPr/>
            </p:nvSpPr>
            <p:spPr bwMode="auto">
              <a:xfrm>
                <a:off x="3095" y="8862"/>
                <a:ext cx="151" cy="7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4" name="Rectangle 393"/>
              <p:cNvSpPr>
                <a:spLocks noChangeArrowheads="1"/>
              </p:cNvSpPr>
              <p:nvPr/>
            </p:nvSpPr>
            <p:spPr bwMode="auto">
              <a:xfrm>
                <a:off x="3095" y="8858"/>
                <a:ext cx="151" cy="7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5" name="Rectangle 394"/>
              <p:cNvSpPr>
                <a:spLocks noChangeArrowheads="1"/>
              </p:cNvSpPr>
              <p:nvPr/>
            </p:nvSpPr>
            <p:spPr bwMode="auto">
              <a:xfrm>
                <a:off x="3095" y="8851"/>
                <a:ext cx="151" cy="11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6" name="Rectangle 395"/>
              <p:cNvSpPr>
                <a:spLocks noChangeArrowheads="1"/>
              </p:cNvSpPr>
              <p:nvPr/>
            </p:nvSpPr>
            <p:spPr bwMode="auto">
              <a:xfrm>
                <a:off x="3095" y="8847"/>
                <a:ext cx="151" cy="11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7" name="Rectangle 396"/>
              <p:cNvSpPr>
                <a:spLocks noChangeArrowheads="1"/>
              </p:cNvSpPr>
              <p:nvPr/>
            </p:nvSpPr>
            <p:spPr bwMode="auto">
              <a:xfrm>
                <a:off x="3095" y="8844"/>
                <a:ext cx="151" cy="7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8" name="Rectangle 397"/>
              <p:cNvSpPr>
                <a:spLocks noChangeArrowheads="1"/>
              </p:cNvSpPr>
              <p:nvPr/>
            </p:nvSpPr>
            <p:spPr bwMode="auto">
              <a:xfrm>
                <a:off x="3095" y="8840"/>
                <a:ext cx="151" cy="7"/>
              </a:xfrm>
              <a:prstGeom prst="rect">
                <a:avLst/>
              </a:prstGeom>
              <a:solidFill>
                <a:srgbClr val="F4BD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9" name="Rectangle 398"/>
              <p:cNvSpPr>
                <a:spLocks noChangeArrowheads="1"/>
              </p:cNvSpPr>
              <p:nvPr/>
            </p:nvSpPr>
            <p:spPr bwMode="auto">
              <a:xfrm>
                <a:off x="3095" y="8836"/>
                <a:ext cx="151" cy="8"/>
              </a:xfrm>
              <a:prstGeom prst="rect">
                <a:avLst/>
              </a:prstGeom>
              <a:solidFill>
                <a:srgbClr val="F4BD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0" name="Rectangle 399"/>
              <p:cNvSpPr>
                <a:spLocks noChangeArrowheads="1"/>
              </p:cNvSpPr>
              <p:nvPr/>
            </p:nvSpPr>
            <p:spPr bwMode="auto">
              <a:xfrm>
                <a:off x="3095" y="8829"/>
                <a:ext cx="151" cy="11"/>
              </a:xfrm>
              <a:prstGeom prst="rect">
                <a:avLst/>
              </a:prstGeom>
              <a:solidFill>
                <a:srgbClr val="F4BD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1" name="Rectangle 400"/>
              <p:cNvSpPr>
                <a:spLocks noChangeArrowheads="1"/>
              </p:cNvSpPr>
              <p:nvPr/>
            </p:nvSpPr>
            <p:spPr bwMode="auto">
              <a:xfrm>
                <a:off x="3095" y="8826"/>
                <a:ext cx="151" cy="10"/>
              </a:xfrm>
              <a:prstGeom prst="rect">
                <a:avLst/>
              </a:prstGeom>
              <a:solidFill>
                <a:srgbClr val="F4BD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2" name="Rectangle 401"/>
              <p:cNvSpPr>
                <a:spLocks noChangeArrowheads="1"/>
              </p:cNvSpPr>
              <p:nvPr/>
            </p:nvSpPr>
            <p:spPr bwMode="auto">
              <a:xfrm>
                <a:off x="3095" y="8822"/>
                <a:ext cx="151" cy="7"/>
              </a:xfrm>
              <a:prstGeom prst="rect">
                <a:avLst/>
              </a:prstGeom>
              <a:solidFill>
                <a:srgbClr val="F4BD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3" name="Rectangle 402"/>
              <p:cNvSpPr>
                <a:spLocks noChangeArrowheads="1"/>
              </p:cNvSpPr>
              <p:nvPr/>
            </p:nvSpPr>
            <p:spPr bwMode="auto">
              <a:xfrm>
                <a:off x="3095" y="8818"/>
                <a:ext cx="151" cy="8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4" name="Rectangle 403"/>
              <p:cNvSpPr>
                <a:spLocks noChangeArrowheads="1"/>
              </p:cNvSpPr>
              <p:nvPr/>
            </p:nvSpPr>
            <p:spPr bwMode="auto">
              <a:xfrm>
                <a:off x="3095" y="8815"/>
                <a:ext cx="151" cy="7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5" name="Rectangle 404"/>
              <p:cNvSpPr>
                <a:spLocks noChangeArrowheads="1"/>
              </p:cNvSpPr>
              <p:nvPr/>
            </p:nvSpPr>
            <p:spPr bwMode="auto">
              <a:xfrm>
                <a:off x="3095" y="8811"/>
                <a:ext cx="151" cy="7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6" name="Rectangle 405"/>
              <p:cNvSpPr>
                <a:spLocks noChangeArrowheads="1"/>
              </p:cNvSpPr>
              <p:nvPr/>
            </p:nvSpPr>
            <p:spPr bwMode="auto">
              <a:xfrm>
                <a:off x="3095" y="8804"/>
                <a:ext cx="151" cy="11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7" name="Rectangle 406"/>
              <p:cNvSpPr>
                <a:spLocks noChangeArrowheads="1"/>
              </p:cNvSpPr>
              <p:nvPr/>
            </p:nvSpPr>
            <p:spPr bwMode="auto">
              <a:xfrm>
                <a:off x="3095" y="8800"/>
                <a:ext cx="151" cy="11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8" name="Rectangle 407"/>
              <p:cNvSpPr>
                <a:spLocks noChangeArrowheads="1"/>
              </p:cNvSpPr>
              <p:nvPr/>
            </p:nvSpPr>
            <p:spPr bwMode="auto">
              <a:xfrm>
                <a:off x="3095" y="8797"/>
                <a:ext cx="151" cy="7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9" name="Rectangle 408"/>
              <p:cNvSpPr>
                <a:spLocks noChangeArrowheads="1"/>
              </p:cNvSpPr>
              <p:nvPr/>
            </p:nvSpPr>
            <p:spPr bwMode="auto">
              <a:xfrm>
                <a:off x="3095" y="8793"/>
                <a:ext cx="151" cy="7"/>
              </a:xfrm>
              <a:prstGeom prst="rect">
                <a:avLst/>
              </a:prstGeom>
              <a:solidFill>
                <a:srgbClr val="F5BF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0" name="Rectangle 409"/>
              <p:cNvSpPr>
                <a:spLocks noChangeArrowheads="1"/>
              </p:cNvSpPr>
              <p:nvPr/>
            </p:nvSpPr>
            <p:spPr bwMode="auto">
              <a:xfrm>
                <a:off x="3095" y="8789"/>
                <a:ext cx="151" cy="8"/>
              </a:xfrm>
              <a:prstGeom prst="rect">
                <a:avLst/>
              </a:prstGeom>
              <a:solidFill>
                <a:srgbClr val="F5BF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1" name="Rectangle 410"/>
              <p:cNvSpPr>
                <a:spLocks noChangeArrowheads="1"/>
              </p:cNvSpPr>
              <p:nvPr/>
            </p:nvSpPr>
            <p:spPr bwMode="auto">
              <a:xfrm>
                <a:off x="3095" y="8786"/>
                <a:ext cx="151" cy="7"/>
              </a:xfrm>
              <a:prstGeom prst="rect">
                <a:avLst/>
              </a:prstGeom>
              <a:solidFill>
                <a:srgbClr val="F5BF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2" name="Rectangle 411"/>
              <p:cNvSpPr>
                <a:spLocks noChangeArrowheads="1"/>
              </p:cNvSpPr>
              <p:nvPr/>
            </p:nvSpPr>
            <p:spPr bwMode="auto">
              <a:xfrm>
                <a:off x="3095" y="8779"/>
                <a:ext cx="151" cy="10"/>
              </a:xfrm>
              <a:prstGeom prst="rect">
                <a:avLst/>
              </a:prstGeom>
              <a:solidFill>
                <a:srgbClr val="F5BF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3" name="Rectangle 412"/>
              <p:cNvSpPr>
                <a:spLocks noChangeArrowheads="1"/>
              </p:cNvSpPr>
              <p:nvPr/>
            </p:nvSpPr>
            <p:spPr bwMode="auto">
              <a:xfrm>
                <a:off x="3095" y="8775"/>
                <a:ext cx="151" cy="11"/>
              </a:xfrm>
              <a:prstGeom prst="rect">
                <a:avLst/>
              </a:prstGeom>
              <a:solidFill>
                <a:srgbClr val="F5BF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4" name="Rectangle 413"/>
              <p:cNvSpPr>
                <a:spLocks noChangeArrowheads="1"/>
              </p:cNvSpPr>
              <p:nvPr/>
            </p:nvSpPr>
            <p:spPr bwMode="auto">
              <a:xfrm>
                <a:off x="3095" y="8771"/>
                <a:ext cx="151" cy="8"/>
              </a:xfrm>
              <a:prstGeom prst="rect">
                <a:avLst/>
              </a:prstGeom>
              <a:solidFill>
                <a:srgbClr val="F5C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5" name="Rectangle 414"/>
              <p:cNvSpPr>
                <a:spLocks noChangeArrowheads="1"/>
              </p:cNvSpPr>
              <p:nvPr/>
            </p:nvSpPr>
            <p:spPr bwMode="auto">
              <a:xfrm>
                <a:off x="3095" y="8768"/>
                <a:ext cx="151" cy="7"/>
              </a:xfrm>
              <a:prstGeom prst="rect">
                <a:avLst/>
              </a:prstGeom>
              <a:solidFill>
                <a:srgbClr val="F5C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6" name="Rectangle 415"/>
              <p:cNvSpPr>
                <a:spLocks noChangeArrowheads="1"/>
              </p:cNvSpPr>
              <p:nvPr/>
            </p:nvSpPr>
            <p:spPr bwMode="auto">
              <a:xfrm>
                <a:off x="3095" y="8764"/>
                <a:ext cx="151" cy="7"/>
              </a:xfrm>
              <a:prstGeom prst="rect">
                <a:avLst/>
              </a:prstGeom>
              <a:solidFill>
                <a:srgbClr val="F5C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7" name="Rectangle 416"/>
              <p:cNvSpPr>
                <a:spLocks noChangeArrowheads="1"/>
              </p:cNvSpPr>
              <p:nvPr/>
            </p:nvSpPr>
            <p:spPr bwMode="auto">
              <a:xfrm>
                <a:off x="3095" y="8760"/>
                <a:ext cx="151" cy="8"/>
              </a:xfrm>
              <a:prstGeom prst="rect">
                <a:avLst/>
              </a:prstGeom>
              <a:solidFill>
                <a:srgbClr val="F5C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" name="Rectangle 417"/>
              <p:cNvSpPr>
                <a:spLocks noChangeArrowheads="1"/>
              </p:cNvSpPr>
              <p:nvPr/>
            </p:nvSpPr>
            <p:spPr bwMode="auto">
              <a:xfrm>
                <a:off x="3095" y="8753"/>
                <a:ext cx="151" cy="11"/>
              </a:xfrm>
              <a:prstGeom prst="rect">
                <a:avLst/>
              </a:prstGeom>
              <a:solidFill>
                <a:srgbClr val="F5C0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" name="Rectangle 418"/>
              <p:cNvSpPr>
                <a:spLocks noChangeArrowheads="1"/>
              </p:cNvSpPr>
              <p:nvPr/>
            </p:nvSpPr>
            <p:spPr bwMode="auto">
              <a:xfrm>
                <a:off x="3095" y="8750"/>
                <a:ext cx="151" cy="10"/>
              </a:xfrm>
              <a:prstGeom prst="rect">
                <a:avLst/>
              </a:prstGeom>
              <a:solidFill>
                <a:srgbClr val="F5C0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0" name="Rectangle 419"/>
              <p:cNvSpPr>
                <a:spLocks noChangeArrowheads="1"/>
              </p:cNvSpPr>
              <p:nvPr/>
            </p:nvSpPr>
            <p:spPr bwMode="auto">
              <a:xfrm>
                <a:off x="3095" y="8746"/>
                <a:ext cx="151" cy="7"/>
              </a:xfrm>
              <a:prstGeom prst="rect">
                <a:avLst/>
              </a:prstGeom>
              <a:solidFill>
                <a:srgbClr val="F5C1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1" name="Rectangle 420"/>
              <p:cNvSpPr>
                <a:spLocks noChangeArrowheads="1"/>
              </p:cNvSpPr>
              <p:nvPr/>
            </p:nvSpPr>
            <p:spPr bwMode="auto">
              <a:xfrm>
                <a:off x="3095" y="8742"/>
                <a:ext cx="151" cy="8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2" name="Rectangle 421"/>
              <p:cNvSpPr>
                <a:spLocks noChangeArrowheads="1"/>
              </p:cNvSpPr>
              <p:nvPr/>
            </p:nvSpPr>
            <p:spPr bwMode="auto">
              <a:xfrm>
                <a:off x="3095" y="8739"/>
                <a:ext cx="151" cy="7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3" name="Rectangle 422"/>
              <p:cNvSpPr>
                <a:spLocks noChangeArrowheads="1"/>
              </p:cNvSpPr>
              <p:nvPr/>
            </p:nvSpPr>
            <p:spPr bwMode="auto">
              <a:xfrm>
                <a:off x="3095" y="8735"/>
                <a:ext cx="151" cy="7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4" name="Rectangle 423"/>
              <p:cNvSpPr>
                <a:spLocks noChangeArrowheads="1"/>
              </p:cNvSpPr>
              <p:nvPr/>
            </p:nvSpPr>
            <p:spPr bwMode="auto">
              <a:xfrm>
                <a:off x="3095" y="8728"/>
                <a:ext cx="151" cy="11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5" name="Rectangle 424"/>
              <p:cNvSpPr>
                <a:spLocks noChangeArrowheads="1"/>
              </p:cNvSpPr>
              <p:nvPr/>
            </p:nvSpPr>
            <p:spPr bwMode="auto">
              <a:xfrm>
                <a:off x="3095" y="8724"/>
                <a:ext cx="151" cy="11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6" name="Rectangle 425"/>
              <p:cNvSpPr>
                <a:spLocks noChangeArrowheads="1"/>
              </p:cNvSpPr>
              <p:nvPr/>
            </p:nvSpPr>
            <p:spPr bwMode="auto">
              <a:xfrm>
                <a:off x="3095" y="8721"/>
                <a:ext cx="151" cy="7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5" name="Group 426"/>
            <p:cNvGrpSpPr>
              <a:grpSpLocks/>
            </p:cNvGrpSpPr>
            <p:nvPr/>
          </p:nvGrpSpPr>
          <p:grpSpPr bwMode="auto">
            <a:xfrm>
              <a:off x="2908" y="7609"/>
              <a:ext cx="529" cy="1606"/>
              <a:chOff x="2908" y="7609"/>
              <a:chExt cx="529" cy="1606"/>
            </a:xfrm>
          </p:grpSpPr>
          <p:sp>
            <p:nvSpPr>
              <p:cNvPr id="7597" name="Rectangle 427"/>
              <p:cNvSpPr>
                <a:spLocks noChangeArrowheads="1"/>
              </p:cNvSpPr>
              <p:nvPr/>
            </p:nvSpPr>
            <p:spPr bwMode="auto">
              <a:xfrm>
                <a:off x="3095" y="8611"/>
                <a:ext cx="151" cy="7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8" name="Rectangle 428"/>
              <p:cNvSpPr>
                <a:spLocks noChangeArrowheads="1"/>
              </p:cNvSpPr>
              <p:nvPr/>
            </p:nvSpPr>
            <p:spPr bwMode="auto">
              <a:xfrm>
                <a:off x="3095" y="8607"/>
                <a:ext cx="151" cy="8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9" name="Rectangle 429"/>
              <p:cNvSpPr>
                <a:spLocks noChangeArrowheads="1"/>
              </p:cNvSpPr>
              <p:nvPr/>
            </p:nvSpPr>
            <p:spPr bwMode="auto">
              <a:xfrm>
                <a:off x="3095" y="8604"/>
                <a:ext cx="151" cy="7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0" name="Rectangle 430"/>
              <p:cNvSpPr>
                <a:spLocks noChangeArrowheads="1"/>
              </p:cNvSpPr>
              <p:nvPr/>
            </p:nvSpPr>
            <p:spPr bwMode="auto">
              <a:xfrm>
                <a:off x="3095" y="8597"/>
                <a:ext cx="151" cy="10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1" name="Rectangle 431"/>
              <p:cNvSpPr>
                <a:spLocks noChangeArrowheads="1"/>
              </p:cNvSpPr>
              <p:nvPr/>
            </p:nvSpPr>
            <p:spPr bwMode="auto">
              <a:xfrm>
                <a:off x="3095" y="8593"/>
                <a:ext cx="151" cy="11"/>
              </a:xfrm>
              <a:prstGeom prst="rect">
                <a:avLst/>
              </a:prstGeom>
              <a:solidFill>
                <a:srgbClr val="F5C2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2" name="Rectangle 432"/>
              <p:cNvSpPr>
                <a:spLocks noChangeArrowheads="1"/>
              </p:cNvSpPr>
              <p:nvPr/>
            </p:nvSpPr>
            <p:spPr bwMode="auto">
              <a:xfrm>
                <a:off x="3095" y="8589"/>
                <a:ext cx="151" cy="8"/>
              </a:xfrm>
              <a:prstGeom prst="rect">
                <a:avLst/>
              </a:prstGeom>
              <a:solidFill>
                <a:srgbClr val="F5C3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3" name="Rectangle 433"/>
              <p:cNvSpPr>
                <a:spLocks noChangeArrowheads="1"/>
              </p:cNvSpPr>
              <p:nvPr/>
            </p:nvSpPr>
            <p:spPr bwMode="auto">
              <a:xfrm>
                <a:off x="3095" y="8586"/>
                <a:ext cx="151" cy="7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4" name="Rectangle 434"/>
              <p:cNvSpPr>
                <a:spLocks noChangeArrowheads="1"/>
              </p:cNvSpPr>
              <p:nvPr/>
            </p:nvSpPr>
            <p:spPr bwMode="auto">
              <a:xfrm>
                <a:off x="3095" y="8582"/>
                <a:ext cx="151" cy="7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5" name="Rectangle 435"/>
              <p:cNvSpPr>
                <a:spLocks noChangeArrowheads="1"/>
              </p:cNvSpPr>
              <p:nvPr/>
            </p:nvSpPr>
            <p:spPr bwMode="auto">
              <a:xfrm>
                <a:off x="3095" y="8578"/>
                <a:ext cx="151" cy="8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6" name="Rectangle 436"/>
              <p:cNvSpPr>
                <a:spLocks noChangeArrowheads="1"/>
              </p:cNvSpPr>
              <p:nvPr/>
            </p:nvSpPr>
            <p:spPr bwMode="auto">
              <a:xfrm>
                <a:off x="3095" y="8571"/>
                <a:ext cx="151" cy="11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7" name="Rectangle 437"/>
              <p:cNvSpPr>
                <a:spLocks noChangeArrowheads="1"/>
              </p:cNvSpPr>
              <p:nvPr/>
            </p:nvSpPr>
            <p:spPr bwMode="auto">
              <a:xfrm>
                <a:off x="3095" y="8568"/>
                <a:ext cx="151" cy="10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8" name="Rectangle 438"/>
              <p:cNvSpPr>
                <a:spLocks noChangeArrowheads="1"/>
              </p:cNvSpPr>
              <p:nvPr/>
            </p:nvSpPr>
            <p:spPr bwMode="auto">
              <a:xfrm>
                <a:off x="3095" y="8564"/>
                <a:ext cx="151" cy="7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9" name="Rectangle 439"/>
              <p:cNvSpPr>
                <a:spLocks noChangeArrowheads="1"/>
              </p:cNvSpPr>
              <p:nvPr/>
            </p:nvSpPr>
            <p:spPr bwMode="auto">
              <a:xfrm>
                <a:off x="3095" y="8560"/>
                <a:ext cx="151" cy="8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0" name="Rectangle 440"/>
              <p:cNvSpPr>
                <a:spLocks noChangeArrowheads="1"/>
              </p:cNvSpPr>
              <p:nvPr/>
            </p:nvSpPr>
            <p:spPr bwMode="auto">
              <a:xfrm>
                <a:off x="3095" y="8557"/>
                <a:ext cx="151" cy="7"/>
              </a:xfrm>
              <a:prstGeom prst="rect">
                <a:avLst/>
              </a:prstGeom>
              <a:solidFill>
                <a:srgbClr val="F5C3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1" name="Rectangle 441"/>
              <p:cNvSpPr>
                <a:spLocks noChangeArrowheads="1"/>
              </p:cNvSpPr>
              <p:nvPr/>
            </p:nvSpPr>
            <p:spPr bwMode="auto">
              <a:xfrm>
                <a:off x="3095" y="8553"/>
                <a:ext cx="151" cy="7"/>
              </a:xfrm>
              <a:prstGeom prst="rect">
                <a:avLst/>
              </a:prstGeom>
              <a:solidFill>
                <a:srgbClr val="F5C3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2" name="Rectangle 442"/>
              <p:cNvSpPr>
                <a:spLocks noChangeArrowheads="1"/>
              </p:cNvSpPr>
              <p:nvPr/>
            </p:nvSpPr>
            <p:spPr bwMode="auto">
              <a:xfrm>
                <a:off x="3095" y="8546"/>
                <a:ext cx="151" cy="11"/>
              </a:xfrm>
              <a:prstGeom prst="rect">
                <a:avLst/>
              </a:prstGeom>
              <a:solidFill>
                <a:srgbClr val="F5C3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3" name="Rectangle 443"/>
              <p:cNvSpPr>
                <a:spLocks noChangeArrowheads="1"/>
              </p:cNvSpPr>
              <p:nvPr/>
            </p:nvSpPr>
            <p:spPr bwMode="auto">
              <a:xfrm>
                <a:off x="3095" y="8542"/>
                <a:ext cx="151" cy="11"/>
              </a:xfrm>
              <a:prstGeom prst="rect">
                <a:avLst/>
              </a:prstGeom>
              <a:solidFill>
                <a:srgbClr val="F6C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4" name="Rectangle 444"/>
              <p:cNvSpPr>
                <a:spLocks noChangeArrowheads="1"/>
              </p:cNvSpPr>
              <p:nvPr/>
            </p:nvSpPr>
            <p:spPr bwMode="auto">
              <a:xfrm>
                <a:off x="3095" y="8539"/>
                <a:ext cx="151" cy="7"/>
              </a:xfrm>
              <a:prstGeom prst="rect">
                <a:avLst/>
              </a:prstGeom>
              <a:solidFill>
                <a:srgbClr val="F6C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5" name="Rectangle 445"/>
              <p:cNvSpPr>
                <a:spLocks noChangeArrowheads="1"/>
              </p:cNvSpPr>
              <p:nvPr/>
            </p:nvSpPr>
            <p:spPr bwMode="auto">
              <a:xfrm>
                <a:off x="3095" y="8535"/>
                <a:ext cx="151" cy="7"/>
              </a:xfrm>
              <a:prstGeom prst="rect">
                <a:avLst/>
              </a:prstGeom>
              <a:solidFill>
                <a:srgbClr val="F6C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6" name="Rectangle 446"/>
              <p:cNvSpPr>
                <a:spLocks noChangeArrowheads="1"/>
              </p:cNvSpPr>
              <p:nvPr/>
            </p:nvSpPr>
            <p:spPr bwMode="auto">
              <a:xfrm>
                <a:off x="3095" y="8531"/>
                <a:ext cx="151" cy="8"/>
              </a:xfrm>
              <a:prstGeom prst="rect">
                <a:avLst/>
              </a:prstGeom>
              <a:solidFill>
                <a:srgbClr val="F6C4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7" name="Rectangle 447"/>
              <p:cNvSpPr>
                <a:spLocks noChangeArrowheads="1"/>
              </p:cNvSpPr>
              <p:nvPr/>
            </p:nvSpPr>
            <p:spPr bwMode="auto">
              <a:xfrm>
                <a:off x="3095" y="8528"/>
                <a:ext cx="151" cy="7"/>
              </a:xfrm>
              <a:prstGeom prst="rect">
                <a:avLst/>
              </a:prstGeom>
              <a:solidFill>
                <a:srgbClr val="F6C4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8" name="Rectangle 448"/>
              <p:cNvSpPr>
                <a:spLocks noChangeArrowheads="1"/>
              </p:cNvSpPr>
              <p:nvPr/>
            </p:nvSpPr>
            <p:spPr bwMode="auto">
              <a:xfrm>
                <a:off x="3095" y="8521"/>
                <a:ext cx="151" cy="10"/>
              </a:xfrm>
              <a:prstGeom prst="rect">
                <a:avLst/>
              </a:prstGeom>
              <a:solidFill>
                <a:srgbClr val="F6C4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" name="Rectangle 449"/>
              <p:cNvSpPr>
                <a:spLocks noChangeArrowheads="1"/>
              </p:cNvSpPr>
              <p:nvPr/>
            </p:nvSpPr>
            <p:spPr bwMode="auto">
              <a:xfrm>
                <a:off x="3095" y="8517"/>
                <a:ext cx="151" cy="11"/>
              </a:xfrm>
              <a:prstGeom prst="rect">
                <a:avLst/>
              </a:prstGeom>
              <a:solidFill>
                <a:srgbClr val="F6C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" name="Rectangle 450"/>
              <p:cNvSpPr>
                <a:spLocks noChangeArrowheads="1"/>
              </p:cNvSpPr>
              <p:nvPr/>
            </p:nvSpPr>
            <p:spPr bwMode="auto">
              <a:xfrm>
                <a:off x="3095" y="8513"/>
                <a:ext cx="151" cy="8"/>
              </a:xfrm>
              <a:prstGeom prst="rect">
                <a:avLst/>
              </a:prstGeom>
              <a:solidFill>
                <a:srgbClr val="F6C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1" name="Rectangle 451"/>
              <p:cNvSpPr>
                <a:spLocks noChangeArrowheads="1"/>
              </p:cNvSpPr>
              <p:nvPr/>
            </p:nvSpPr>
            <p:spPr bwMode="auto">
              <a:xfrm>
                <a:off x="3095" y="8510"/>
                <a:ext cx="151" cy="7"/>
              </a:xfrm>
              <a:prstGeom prst="rect">
                <a:avLst/>
              </a:prstGeom>
              <a:solidFill>
                <a:srgbClr val="F6C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2" name="Rectangle 452"/>
              <p:cNvSpPr>
                <a:spLocks noChangeArrowheads="1"/>
              </p:cNvSpPr>
              <p:nvPr/>
            </p:nvSpPr>
            <p:spPr bwMode="auto">
              <a:xfrm>
                <a:off x="3095" y="8506"/>
                <a:ext cx="151" cy="7"/>
              </a:xfrm>
              <a:prstGeom prst="rect">
                <a:avLst/>
              </a:prstGeom>
              <a:solidFill>
                <a:srgbClr val="F6C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3" name="Rectangle 453"/>
              <p:cNvSpPr>
                <a:spLocks noChangeArrowheads="1"/>
              </p:cNvSpPr>
              <p:nvPr/>
            </p:nvSpPr>
            <p:spPr bwMode="auto">
              <a:xfrm>
                <a:off x="3095" y="8502"/>
                <a:ext cx="151" cy="8"/>
              </a:xfrm>
              <a:prstGeom prst="rect">
                <a:avLst/>
              </a:prstGeom>
              <a:solidFill>
                <a:srgbClr val="F6C5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4" name="Rectangle 454"/>
              <p:cNvSpPr>
                <a:spLocks noChangeArrowheads="1"/>
              </p:cNvSpPr>
              <p:nvPr/>
            </p:nvSpPr>
            <p:spPr bwMode="auto">
              <a:xfrm>
                <a:off x="3095" y="8495"/>
                <a:ext cx="151" cy="11"/>
              </a:xfrm>
              <a:prstGeom prst="rect">
                <a:avLst/>
              </a:prstGeom>
              <a:solidFill>
                <a:srgbClr val="F6C6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5" name="Rectangle 455"/>
              <p:cNvSpPr>
                <a:spLocks noChangeArrowheads="1"/>
              </p:cNvSpPr>
              <p:nvPr/>
            </p:nvSpPr>
            <p:spPr bwMode="auto">
              <a:xfrm>
                <a:off x="3095" y="8492"/>
                <a:ext cx="151" cy="10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6" name="Rectangle 456"/>
              <p:cNvSpPr>
                <a:spLocks noChangeArrowheads="1"/>
              </p:cNvSpPr>
              <p:nvPr/>
            </p:nvSpPr>
            <p:spPr bwMode="auto">
              <a:xfrm>
                <a:off x="3095" y="8488"/>
                <a:ext cx="151" cy="7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7" name="Rectangle 457"/>
              <p:cNvSpPr>
                <a:spLocks noChangeArrowheads="1"/>
              </p:cNvSpPr>
              <p:nvPr/>
            </p:nvSpPr>
            <p:spPr bwMode="auto">
              <a:xfrm>
                <a:off x="3095" y="8484"/>
                <a:ext cx="151" cy="8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8" name="Rectangle 458"/>
              <p:cNvSpPr>
                <a:spLocks noChangeArrowheads="1"/>
              </p:cNvSpPr>
              <p:nvPr/>
            </p:nvSpPr>
            <p:spPr bwMode="auto">
              <a:xfrm>
                <a:off x="3095" y="8481"/>
                <a:ext cx="151" cy="7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9" name="Rectangle 459"/>
              <p:cNvSpPr>
                <a:spLocks noChangeArrowheads="1"/>
              </p:cNvSpPr>
              <p:nvPr/>
            </p:nvSpPr>
            <p:spPr bwMode="auto">
              <a:xfrm>
                <a:off x="3095" y="8477"/>
                <a:ext cx="151" cy="7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0" name="Rectangle 460"/>
              <p:cNvSpPr>
                <a:spLocks noChangeArrowheads="1"/>
              </p:cNvSpPr>
              <p:nvPr/>
            </p:nvSpPr>
            <p:spPr bwMode="auto">
              <a:xfrm>
                <a:off x="3095" y="8470"/>
                <a:ext cx="151" cy="11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1" name="Rectangle 461"/>
              <p:cNvSpPr>
                <a:spLocks noChangeArrowheads="1"/>
              </p:cNvSpPr>
              <p:nvPr/>
            </p:nvSpPr>
            <p:spPr bwMode="auto">
              <a:xfrm>
                <a:off x="3095" y="8466"/>
                <a:ext cx="151" cy="11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2" name="Rectangle 462"/>
              <p:cNvSpPr>
                <a:spLocks noChangeArrowheads="1"/>
              </p:cNvSpPr>
              <p:nvPr/>
            </p:nvSpPr>
            <p:spPr bwMode="auto">
              <a:xfrm>
                <a:off x="3095" y="8463"/>
                <a:ext cx="151" cy="7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3" name="Rectangle 463"/>
              <p:cNvSpPr>
                <a:spLocks noChangeArrowheads="1"/>
              </p:cNvSpPr>
              <p:nvPr/>
            </p:nvSpPr>
            <p:spPr bwMode="auto">
              <a:xfrm>
                <a:off x="3095" y="8459"/>
                <a:ext cx="151" cy="7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4" name="Rectangle 464"/>
              <p:cNvSpPr>
                <a:spLocks noChangeArrowheads="1"/>
              </p:cNvSpPr>
              <p:nvPr/>
            </p:nvSpPr>
            <p:spPr bwMode="auto">
              <a:xfrm>
                <a:off x="3095" y="8455"/>
                <a:ext cx="151" cy="8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5" name="Rectangle 465"/>
              <p:cNvSpPr>
                <a:spLocks noChangeArrowheads="1"/>
              </p:cNvSpPr>
              <p:nvPr/>
            </p:nvSpPr>
            <p:spPr bwMode="auto">
              <a:xfrm>
                <a:off x="3095" y="8452"/>
                <a:ext cx="151" cy="7"/>
              </a:xfrm>
              <a:prstGeom prst="rect">
                <a:avLst/>
              </a:prstGeom>
              <a:solidFill>
                <a:srgbClr val="F6C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6" name="Rectangle 466"/>
              <p:cNvSpPr>
                <a:spLocks noChangeArrowheads="1"/>
              </p:cNvSpPr>
              <p:nvPr/>
            </p:nvSpPr>
            <p:spPr bwMode="auto">
              <a:xfrm>
                <a:off x="3095" y="8445"/>
                <a:ext cx="151" cy="10"/>
              </a:xfrm>
              <a:prstGeom prst="rect">
                <a:avLst/>
              </a:prstGeom>
              <a:solidFill>
                <a:srgbClr val="F6C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7" name="Rectangle 467"/>
              <p:cNvSpPr>
                <a:spLocks noChangeArrowheads="1"/>
              </p:cNvSpPr>
              <p:nvPr/>
            </p:nvSpPr>
            <p:spPr bwMode="auto">
              <a:xfrm>
                <a:off x="3095" y="8441"/>
                <a:ext cx="151" cy="11"/>
              </a:xfrm>
              <a:prstGeom prst="rect">
                <a:avLst/>
              </a:prstGeom>
              <a:solidFill>
                <a:srgbClr val="F6C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8" name="Rectangle 468"/>
              <p:cNvSpPr>
                <a:spLocks noChangeArrowheads="1"/>
              </p:cNvSpPr>
              <p:nvPr/>
            </p:nvSpPr>
            <p:spPr bwMode="auto">
              <a:xfrm>
                <a:off x="3095" y="8437"/>
                <a:ext cx="151" cy="8"/>
              </a:xfrm>
              <a:prstGeom prst="rect">
                <a:avLst/>
              </a:prstGeom>
              <a:solidFill>
                <a:srgbClr val="F6C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39" name="Rectangle 469"/>
              <p:cNvSpPr>
                <a:spLocks noChangeArrowheads="1"/>
              </p:cNvSpPr>
              <p:nvPr/>
            </p:nvSpPr>
            <p:spPr bwMode="auto">
              <a:xfrm>
                <a:off x="3095" y="8434"/>
                <a:ext cx="151" cy="7"/>
              </a:xfrm>
              <a:prstGeom prst="rect">
                <a:avLst/>
              </a:prstGeom>
              <a:solidFill>
                <a:srgbClr val="F6C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0" name="Rectangle 470"/>
              <p:cNvSpPr>
                <a:spLocks noChangeArrowheads="1"/>
              </p:cNvSpPr>
              <p:nvPr/>
            </p:nvSpPr>
            <p:spPr bwMode="auto">
              <a:xfrm>
                <a:off x="3095" y="8430"/>
                <a:ext cx="151" cy="7"/>
              </a:xfrm>
              <a:prstGeom prst="rect">
                <a:avLst/>
              </a:prstGeom>
              <a:solidFill>
                <a:srgbClr val="F6C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1" name="Rectangle 471"/>
              <p:cNvSpPr>
                <a:spLocks noChangeArrowheads="1"/>
              </p:cNvSpPr>
              <p:nvPr/>
            </p:nvSpPr>
            <p:spPr bwMode="auto">
              <a:xfrm>
                <a:off x="3095" y="8426"/>
                <a:ext cx="151" cy="8"/>
              </a:xfrm>
              <a:prstGeom prst="rect">
                <a:avLst/>
              </a:prstGeom>
              <a:solidFill>
                <a:srgbClr val="F6C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2" name="Rectangle 472"/>
              <p:cNvSpPr>
                <a:spLocks noChangeArrowheads="1"/>
              </p:cNvSpPr>
              <p:nvPr/>
            </p:nvSpPr>
            <p:spPr bwMode="auto">
              <a:xfrm>
                <a:off x="3095" y="8419"/>
                <a:ext cx="151" cy="11"/>
              </a:xfrm>
              <a:prstGeom prst="rect">
                <a:avLst/>
              </a:prstGeom>
              <a:solidFill>
                <a:srgbClr val="F6C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3" name="Rectangle 473"/>
              <p:cNvSpPr>
                <a:spLocks noChangeArrowheads="1"/>
              </p:cNvSpPr>
              <p:nvPr/>
            </p:nvSpPr>
            <p:spPr bwMode="auto">
              <a:xfrm>
                <a:off x="3095" y="8416"/>
                <a:ext cx="151" cy="10"/>
              </a:xfrm>
              <a:prstGeom prst="rect">
                <a:avLst/>
              </a:prstGeom>
              <a:solidFill>
                <a:srgbClr val="F6C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4" name="Rectangle 474"/>
              <p:cNvSpPr>
                <a:spLocks noChangeArrowheads="1"/>
              </p:cNvSpPr>
              <p:nvPr/>
            </p:nvSpPr>
            <p:spPr bwMode="auto">
              <a:xfrm>
                <a:off x="3095" y="8412"/>
                <a:ext cx="151" cy="7"/>
              </a:xfrm>
              <a:prstGeom prst="rect">
                <a:avLst/>
              </a:prstGeom>
              <a:solidFill>
                <a:srgbClr val="F6C9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5" name="Rectangle 475"/>
              <p:cNvSpPr>
                <a:spLocks noChangeArrowheads="1"/>
              </p:cNvSpPr>
              <p:nvPr/>
            </p:nvSpPr>
            <p:spPr bwMode="auto">
              <a:xfrm>
                <a:off x="3095" y="8408"/>
                <a:ext cx="151" cy="8"/>
              </a:xfrm>
              <a:prstGeom prst="rect">
                <a:avLst/>
              </a:prstGeom>
              <a:solidFill>
                <a:srgbClr val="F6C9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6" name="Rectangle 476"/>
              <p:cNvSpPr>
                <a:spLocks noChangeArrowheads="1"/>
              </p:cNvSpPr>
              <p:nvPr/>
            </p:nvSpPr>
            <p:spPr bwMode="auto">
              <a:xfrm>
                <a:off x="3095" y="8405"/>
                <a:ext cx="151" cy="7"/>
              </a:xfrm>
              <a:prstGeom prst="rect">
                <a:avLst/>
              </a:prstGeom>
              <a:solidFill>
                <a:srgbClr val="F7CA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7" name="Rectangle 477"/>
              <p:cNvSpPr>
                <a:spLocks noChangeArrowheads="1"/>
              </p:cNvSpPr>
              <p:nvPr/>
            </p:nvSpPr>
            <p:spPr bwMode="auto">
              <a:xfrm>
                <a:off x="3095" y="8401"/>
                <a:ext cx="151" cy="7"/>
              </a:xfrm>
              <a:prstGeom prst="rect">
                <a:avLst/>
              </a:prstGeom>
              <a:solidFill>
                <a:srgbClr val="F7CA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8" name="Rectangle 478"/>
              <p:cNvSpPr>
                <a:spLocks noChangeArrowheads="1"/>
              </p:cNvSpPr>
              <p:nvPr/>
            </p:nvSpPr>
            <p:spPr bwMode="auto">
              <a:xfrm>
                <a:off x="3095" y="8394"/>
                <a:ext cx="151" cy="11"/>
              </a:xfrm>
              <a:prstGeom prst="rect">
                <a:avLst/>
              </a:prstGeom>
              <a:solidFill>
                <a:srgbClr val="F7CA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49" name="Rectangle 479"/>
              <p:cNvSpPr>
                <a:spLocks noChangeArrowheads="1"/>
              </p:cNvSpPr>
              <p:nvPr/>
            </p:nvSpPr>
            <p:spPr bwMode="auto">
              <a:xfrm>
                <a:off x="3095" y="8390"/>
                <a:ext cx="151" cy="11"/>
              </a:xfrm>
              <a:prstGeom prst="rect">
                <a:avLst/>
              </a:prstGeom>
              <a:solidFill>
                <a:srgbClr val="F7CA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" name="Rectangle 480"/>
              <p:cNvSpPr>
                <a:spLocks noChangeArrowheads="1"/>
              </p:cNvSpPr>
              <p:nvPr/>
            </p:nvSpPr>
            <p:spPr bwMode="auto">
              <a:xfrm>
                <a:off x="3095" y="8387"/>
                <a:ext cx="151" cy="7"/>
              </a:xfrm>
              <a:prstGeom prst="rect">
                <a:avLst/>
              </a:prstGeom>
              <a:solidFill>
                <a:srgbClr val="F7C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" name="Rectangle 481"/>
              <p:cNvSpPr>
                <a:spLocks noChangeArrowheads="1"/>
              </p:cNvSpPr>
              <p:nvPr/>
            </p:nvSpPr>
            <p:spPr bwMode="auto">
              <a:xfrm>
                <a:off x="3095" y="8383"/>
                <a:ext cx="151" cy="7"/>
              </a:xfrm>
              <a:prstGeom prst="rect">
                <a:avLst/>
              </a:prstGeom>
              <a:solidFill>
                <a:srgbClr val="F7C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" name="Rectangle 482"/>
              <p:cNvSpPr>
                <a:spLocks noChangeArrowheads="1"/>
              </p:cNvSpPr>
              <p:nvPr/>
            </p:nvSpPr>
            <p:spPr bwMode="auto">
              <a:xfrm>
                <a:off x="3095" y="8379"/>
                <a:ext cx="151" cy="8"/>
              </a:xfrm>
              <a:prstGeom prst="rect">
                <a:avLst/>
              </a:prstGeom>
              <a:solidFill>
                <a:srgbClr val="F7CB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3" name="Rectangle 483"/>
              <p:cNvSpPr>
                <a:spLocks noChangeArrowheads="1"/>
              </p:cNvSpPr>
              <p:nvPr/>
            </p:nvSpPr>
            <p:spPr bwMode="auto">
              <a:xfrm>
                <a:off x="3095" y="8376"/>
                <a:ext cx="151" cy="7"/>
              </a:xfrm>
              <a:prstGeom prst="rect">
                <a:avLst/>
              </a:prstGeom>
              <a:solidFill>
                <a:srgbClr val="F7CB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4" name="Rectangle 484"/>
              <p:cNvSpPr>
                <a:spLocks noChangeArrowheads="1"/>
              </p:cNvSpPr>
              <p:nvPr/>
            </p:nvSpPr>
            <p:spPr bwMode="auto">
              <a:xfrm>
                <a:off x="3095" y="8369"/>
                <a:ext cx="151" cy="10"/>
              </a:xfrm>
              <a:prstGeom prst="rect">
                <a:avLst/>
              </a:prstGeom>
              <a:solidFill>
                <a:srgbClr val="F7C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5" name="Rectangle 485"/>
              <p:cNvSpPr>
                <a:spLocks noChangeArrowheads="1"/>
              </p:cNvSpPr>
              <p:nvPr/>
            </p:nvSpPr>
            <p:spPr bwMode="auto">
              <a:xfrm>
                <a:off x="3095" y="8365"/>
                <a:ext cx="151" cy="11"/>
              </a:xfrm>
              <a:prstGeom prst="rect">
                <a:avLst/>
              </a:prstGeom>
              <a:solidFill>
                <a:srgbClr val="F7C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6" name="Rectangle 486"/>
              <p:cNvSpPr>
                <a:spLocks noChangeArrowheads="1"/>
              </p:cNvSpPr>
              <p:nvPr/>
            </p:nvSpPr>
            <p:spPr bwMode="auto">
              <a:xfrm>
                <a:off x="3095" y="8361"/>
                <a:ext cx="151" cy="8"/>
              </a:xfrm>
              <a:prstGeom prst="rect">
                <a:avLst/>
              </a:prstGeom>
              <a:solidFill>
                <a:srgbClr val="F7C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7" name="Rectangle 487"/>
              <p:cNvSpPr>
                <a:spLocks noChangeArrowheads="1"/>
              </p:cNvSpPr>
              <p:nvPr/>
            </p:nvSpPr>
            <p:spPr bwMode="auto">
              <a:xfrm>
                <a:off x="3095" y="8358"/>
                <a:ext cx="151" cy="7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8" name="Rectangle 488"/>
              <p:cNvSpPr>
                <a:spLocks noChangeArrowheads="1"/>
              </p:cNvSpPr>
              <p:nvPr/>
            </p:nvSpPr>
            <p:spPr bwMode="auto">
              <a:xfrm>
                <a:off x="3095" y="8354"/>
                <a:ext cx="151" cy="7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9" name="Rectangle 489"/>
              <p:cNvSpPr>
                <a:spLocks noChangeArrowheads="1"/>
              </p:cNvSpPr>
              <p:nvPr/>
            </p:nvSpPr>
            <p:spPr bwMode="auto">
              <a:xfrm>
                <a:off x="3095" y="8350"/>
                <a:ext cx="151" cy="8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0" name="Rectangle 490"/>
              <p:cNvSpPr>
                <a:spLocks noChangeArrowheads="1"/>
              </p:cNvSpPr>
              <p:nvPr/>
            </p:nvSpPr>
            <p:spPr bwMode="auto">
              <a:xfrm>
                <a:off x="3095" y="8343"/>
                <a:ext cx="151" cy="11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1" name="Rectangle 491"/>
              <p:cNvSpPr>
                <a:spLocks noChangeArrowheads="1"/>
              </p:cNvSpPr>
              <p:nvPr/>
            </p:nvSpPr>
            <p:spPr bwMode="auto">
              <a:xfrm>
                <a:off x="3095" y="8340"/>
                <a:ext cx="151" cy="10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2" name="Rectangle 492"/>
              <p:cNvSpPr>
                <a:spLocks noChangeArrowheads="1"/>
              </p:cNvSpPr>
              <p:nvPr/>
            </p:nvSpPr>
            <p:spPr bwMode="auto">
              <a:xfrm>
                <a:off x="3095" y="8336"/>
                <a:ext cx="151" cy="7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" name="Rectangle 493"/>
              <p:cNvSpPr>
                <a:spLocks noChangeArrowheads="1"/>
              </p:cNvSpPr>
              <p:nvPr/>
            </p:nvSpPr>
            <p:spPr bwMode="auto">
              <a:xfrm>
                <a:off x="3095" y="8332"/>
                <a:ext cx="151" cy="8"/>
              </a:xfrm>
              <a:prstGeom prst="rect">
                <a:avLst/>
              </a:prstGeom>
              <a:solidFill>
                <a:srgbClr val="F7CD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" name="Rectangle 494"/>
              <p:cNvSpPr>
                <a:spLocks noChangeArrowheads="1"/>
              </p:cNvSpPr>
              <p:nvPr/>
            </p:nvSpPr>
            <p:spPr bwMode="auto">
              <a:xfrm>
                <a:off x="3095" y="8329"/>
                <a:ext cx="151" cy="7"/>
              </a:xfrm>
              <a:prstGeom prst="rect">
                <a:avLst/>
              </a:prstGeom>
              <a:solidFill>
                <a:srgbClr val="F7CD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5" name="Rectangle 495"/>
              <p:cNvSpPr>
                <a:spLocks noChangeArrowheads="1"/>
              </p:cNvSpPr>
              <p:nvPr/>
            </p:nvSpPr>
            <p:spPr bwMode="auto">
              <a:xfrm>
                <a:off x="3095" y="8322"/>
                <a:ext cx="151" cy="10"/>
              </a:xfrm>
              <a:prstGeom prst="rect">
                <a:avLst/>
              </a:prstGeom>
              <a:solidFill>
                <a:srgbClr val="F7CD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6" name="Rectangle 496"/>
              <p:cNvSpPr>
                <a:spLocks noChangeArrowheads="1"/>
              </p:cNvSpPr>
              <p:nvPr/>
            </p:nvSpPr>
            <p:spPr bwMode="auto">
              <a:xfrm>
                <a:off x="3095" y="8318"/>
                <a:ext cx="151" cy="11"/>
              </a:xfrm>
              <a:prstGeom prst="rect">
                <a:avLst/>
              </a:prstGeom>
              <a:solidFill>
                <a:srgbClr val="F7C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7" name="Rectangle 497"/>
              <p:cNvSpPr>
                <a:spLocks noChangeArrowheads="1"/>
              </p:cNvSpPr>
              <p:nvPr/>
            </p:nvSpPr>
            <p:spPr bwMode="auto">
              <a:xfrm>
                <a:off x="3095" y="8314"/>
                <a:ext cx="151" cy="8"/>
              </a:xfrm>
              <a:prstGeom prst="rect">
                <a:avLst/>
              </a:prstGeom>
              <a:solidFill>
                <a:srgbClr val="F7C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8" name="Rectangle 498"/>
              <p:cNvSpPr>
                <a:spLocks noChangeArrowheads="1"/>
              </p:cNvSpPr>
              <p:nvPr/>
            </p:nvSpPr>
            <p:spPr bwMode="auto">
              <a:xfrm>
                <a:off x="3095" y="8311"/>
                <a:ext cx="151" cy="7"/>
              </a:xfrm>
              <a:prstGeom prst="rect">
                <a:avLst/>
              </a:prstGeom>
              <a:solidFill>
                <a:srgbClr val="F7CE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9" name="Rectangle 499"/>
              <p:cNvSpPr>
                <a:spLocks noChangeArrowheads="1"/>
              </p:cNvSpPr>
              <p:nvPr/>
            </p:nvSpPr>
            <p:spPr bwMode="auto">
              <a:xfrm>
                <a:off x="3095" y="8307"/>
                <a:ext cx="151" cy="7"/>
              </a:xfrm>
              <a:prstGeom prst="rect">
                <a:avLst/>
              </a:prstGeom>
              <a:solidFill>
                <a:srgbClr val="F7C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0" name="Rectangle 500"/>
              <p:cNvSpPr>
                <a:spLocks noChangeArrowheads="1"/>
              </p:cNvSpPr>
              <p:nvPr/>
            </p:nvSpPr>
            <p:spPr bwMode="auto">
              <a:xfrm>
                <a:off x="3095" y="8303"/>
                <a:ext cx="151" cy="8"/>
              </a:xfrm>
              <a:prstGeom prst="rect">
                <a:avLst/>
              </a:prstGeom>
              <a:solidFill>
                <a:srgbClr val="F7C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1" name="Rectangle 501"/>
              <p:cNvSpPr>
                <a:spLocks noChangeArrowheads="1"/>
              </p:cNvSpPr>
              <p:nvPr/>
            </p:nvSpPr>
            <p:spPr bwMode="auto">
              <a:xfrm>
                <a:off x="3095" y="8296"/>
                <a:ext cx="151" cy="11"/>
              </a:xfrm>
              <a:prstGeom prst="rect">
                <a:avLst/>
              </a:prstGeom>
              <a:solidFill>
                <a:srgbClr val="F7C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2" name="Rectangle 502"/>
              <p:cNvSpPr>
                <a:spLocks noChangeArrowheads="1"/>
              </p:cNvSpPr>
              <p:nvPr/>
            </p:nvSpPr>
            <p:spPr bwMode="auto">
              <a:xfrm>
                <a:off x="3095" y="8293"/>
                <a:ext cx="151" cy="10"/>
              </a:xfrm>
              <a:prstGeom prst="rect">
                <a:avLst/>
              </a:prstGeom>
              <a:solidFill>
                <a:srgbClr val="F7CE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" name="Rectangle 503"/>
              <p:cNvSpPr>
                <a:spLocks noChangeArrowheads="1"/>
              </p:cNvSpPr>
              <p:nvPr/>
            </p:nvSpPr>
            <p:spPr bwMode="auto">
              <a:xfrm>
                <a:off x="3095" y="8289"/>
                <a:ext cx="151" cy="7"/>
              </a:xfrm>
              <a:prstGeom prst="rect">
                <a:avLst/>
              </a:prstGeom>
              <a:solidFill>
                <a:srgbClr val="F7CE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4" name="Rectangle 504"/>
              <p:cNvSpPr>
                <a:spLocks noChangeArrowheads="1"/>
              </p:cNvSpPr>
              <p:nvPr/>
            </p:nvSpPr>
            <p:spPr bwMode="auto">
              <a:xfrm>
                <a:off x="3095" y="8285"/>
                <a:ext cx="151" cy="8"/>
              </a:xfrm>
              <a:prstGeom prst="rect">
                <a:avLst/>
              </a:prstGeom>
              <a:solidFill>
                <a:srgbClr val="F7C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5" name="Rectangle 505"/>
              <p:cNvSpPr>
                <a:spLocks noChangeArrowheads="1"/>
              </p:cNvSpPr>
              <p:nvPr/>
            </p:nvSpPr>
            <p:spPr bwMode="auto">
              <a:xfrm>
                <a:off x="3095" y="8282"/>
                <a:ext cx="151" cy="7"/>
              </a:xfrm>
              <a:prstGeom prst="rect">
                <a:avLst/>
              </a:prstGeom>
              <a:solidFill>
                <a:srgbClr val="F7C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6" name="Rectangle 506"/>
              <p:cNvSpPr>
                <a:spLocks noChangeArrowheads="1"/>
              </p:cNvSpPr>
              <p:nvPr/>
            </p:nvSpPr>
            <p:spPr bwMode="auto">
              <a:xfrm>
                <a:off x="3095" y="8278"/>
                <a:ext cx="151" cy="7"/>
              </a:xfrm>
              <a:prstGeom prst="rect">
                <a:avLst/>
              </a:prstGeom>
              <a:solidFill>
                <a:srgbClr val="F7CF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7" name="Rectangle 507"/>
              <p:cNvSpPr>
                <a:spLocks noChangeArrowheads="1"/>
              </p:cNvSpPr>
              <p:nvPr/>
            </p:nvSpPr>
            <p:spPr bwMode="auto">
              <a:xfrm>
                <a:off x="3095" y="8271"/>
                <a:ext cx="151" cy="11"/>
              </a:xfrm>
              <a:prstGeom prst="rect">
                <a:avLst/>
              </a:prstGeom>
              <a:solidFill>
                <a:srgbClr val="F7CF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8" name="Rectangle 508"/>
              <p:cNvSpPr>
                <a:spLocks noChangeArrowheads="1"/>
              </p:cNvSpPr>
              <p:nvPr/>
            </p:nvSpPr>
            <p:spPr bwMode="auto">
              <a:xfrm>
                <a:off x="3095" y="8267"/>
                <a:ext cx="151" cy="11"/>
              </a:xfrm>
              <a:prstGeom prst="rect">
                <a:avLst/>
              </a:prstGeom>
              <a:solidFill>
                <a:srgbClr val="F7CF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9" name="Rectangle 509"/>
              <p:cNvSpPr>
                <a:spLocks noChangeArrowheads="1"/>
              </p:cNvSpPr>
              <p:nvPr/>
            </p:nvSpPr>
            <p:spPr bwMode="auto">
              <a:xfrm>
                <a:off x="3095" y="8264"/>
                <a:ext cx="151" cy="7"/>
              </a:xfrm>
              <a:prstGeom prst="rect">
                <a:avLst/>
              </a:prstGeom>
              <a:solidFill>
                <a:srgbClr val="F8D0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0" name="Rectangle 510"/>
              <p:cNvSpPr>
                <a:spLocks noChangeArrowheads="1"/>
              </p:cNvSpPr>
              <p:nvPr/>
            </p:nvSpPr>
            <p:spPr bwMode="auto">
              <a:xfrm>
                <a:off x="3095" y="8260"/>
                <a:ext cx="151" cy="7"/>
              </a:xfrm>
              <a:prstGeom prst="rect">
                <a:avLst/>
              </a:prstGeom>
              <a:solidFill>
                <a:srgbClr val="F8D0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" name="Rectangle 511"/>
              <p:cNvSpPr>
                <a:spLocks noChangeArrowheads="1"/>
              </p:cNvSpPr>
              <p:nvPr/>
            </p:nvSpPr>
            <p:spPr bwMode="auto">
              <a:xfrm>
                <a:off x="3095" y="8256"/>
                <a:ext cx="151" cy="8"/>
              </a:xfrm>
              <a:prstGeom prst="rect">
                <a:avLst/>
              </a:prstGeom>
              <a:solidFill>
                <a:srgbClr val="F8D0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" name="Rectangle 512"/>
              <p:cNvSpPr>
                <a:spLocks noChangeArrowheads="1"/>
              </p:cNvSpPr>
              <p:nvPr/>
            </p:nvSpPr>
            <p:spPr bwMode="auto">
              <a:xfrm>
                <a:off x="3095" y="8253"/>
                <a:ext cx="151" cy="7"/>
              </a:xfrm>
              <a:prstGeom prst="rect">
                <a:avLst/>
              </a:prstGeom>
              <a:solidFill>
                <a:srgbClr val="F8D0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" name="Rectangle 513"/>
              <p:cNvSpPr>
                <a:spLocks noChangeArrowheads="1"/>
              </p:cNvSpPr>
              <p:nvPr/>
            </p:nvSpPr>
            <p:spPr bwMode="auto">
              <a:xfrm>
                <a:off x="3095" y="8246"/>
                <a:ext cx="151" cy="10"/>
              </a:xfrm>
              <a:prstGeom prst="rect">
                <a:avLst/>
              </a:prstGeom>
              <a:solidFill>
                <a:srgbClr val="F8D0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4" name="Rectangle 514"/>
              <p:cNvSpPr>
                <a:spLocks noChangeArrowheads="1"/>
              </p:cNvSpPr>
              <p:nvPr/>
            </p:nvSpPr>
            <p:spPr bwMode="auto">
              <a:xfrm>
                <a:off x="3095" y="8242"/>
                <a:ext cx="151" cy="11"/>
              </a:xfrm>
              <a:prstGeom prst="rect">
                <a:avLst/>
              </a:prstGeom>
              <a:solidFill>
                <a:srgbClr val="F8D0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5" name="Rectangle 515"/>
              <p:cNvSpPr>
                <a:spLocks noChangeArrowheads="1"/>
              </p:cNvSpPr>
              <p:nvPr/>
            </p:nvSpPr>
            <p:spPr bwMode="auto">
              <a:xfrm>
                <a:off x="3095" y="8238"/>
                <a:ext cx="151" cy="8"/>
              </a:xfrm>
              <a:prstGeom prst="rect">
                <a:avLst/>
              </a:prstGeom>
              <a:solidFill>
                <a:srgbClr val="F8D1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" name="Rectangle 516"/>
              <p:cNvSpPr>
                <a:spLocks noChangeArrowheads="1"/>
              </p:cNvSpPr>
              <p:nvPr/>
            </p:nvSpPr>
            <p:spPr bwMode="auto">
              <a:xfrm>
                <a:off x="3095" y="8235"/>
                <a:ext cx="151" cy="7"/>
              </a:xfrm>
              <a:prstGeom prst="rect">
                <a:avLst/>
              </a:prstGeom>
              <a:solidFill>
                <a:srgbClr val="F8D1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" name="Rectangle 517"/>
              <p:cNvSpPr>
                <a:spLocks noChangeArrowheads="1"/>
              </p:cNvSpPr>
              <p:nvPr/>
            </p:nvSpPr>
            <p:spPr bwMode="auto">
              <a:xfrm>
                <a:off x="3095" y="8231"/>
                <a:ext cx="151" cy="7"/>
              </a:xfrm>
              <a:prstGeom prst="rect">
                <a:avLst/>
              </a:prstGeom>
              <a:solidFill>
                <a:srgbClr val="F8D1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8" name="Rectangle 518"/>
              <p:cNvSpPr>
                <a:spLocks noChangeArrowheads="1"/>
              </p:cNvSpPr>
              <p:nvPr/>
            </p:nvSpPr>
            <p:spPr bwMode="auto">
              <a:xfrm>
                <a:off x="3095" y="8227"/>
                <a:ext cx="151" cy="8"/>
              </a:xfrm>
              <a:prstGeom prst="rect">
                <a:avLst/>
              </a:prstGeom>
              <a:solidFill>
                <a:srgbClr val="F8D1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9" name="Rectangle 519"/>
              <p:cNvSpPr>
                <a:spLocks noChangeArrowheads="1"/>
              </p:cNvSpPr>
              <p:nvPr/>
            </p:nvSpPr>
            <p:spPr bwMode="auto">
              <a:xfrm>
                <a:off x="3095" y="8220"/>
                <a:ext cx="151" cy="11"/>
              </a:xfrm>
              <a:prstGeom prst="rect">
                <a:avLst/>
              </a:prstGeom>
              <a:solidFill>
                <a:srgbClr val="F8D1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0" name="Rectangle 520"/>
              <p:cNvSpPr>
                <a:spLocks noChangeArrowheads="1"/>
              </p:cNvSpPr>
              <p:nvPr/>
            </p:nvSpPr>
            <p:spPr bwMode="auto">
              <a:xfrm>
                <a:off x="3095" y="8217"/>
                <a:ext cx="151" cy="10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1" name="Rectangle 521"/>
              <p:cNvSpPr>
                <a:spLocks noChangeArrowheads="1"/>
              </p:cNvSpPr>
              <p:nvPr/>
            </p:nvSpPr>
            <p:spPr bwMode="auto">
              <a:xfrm>
                <a:off x="3095" y="8213"/>
                <a:ext cx="151" cy="7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2" name="Rectangle 522"/>
              <p:cNvSpPr>
                <a:spLocks noChangeArrowheads="1"/>
              </p:cNvSpPr>
              <p:nvPr/>
            </p:nvSpPr>
            <p:spPr bwMode="auto">
              <a:xfrm>
                <a:off x="3095" y="8209"/>
                <a:ext cx="151" cy="8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3" name="Rectangle 523"/>
              <p:cNvSpPr>
                <a:spLocks noChangeArrowheads="1"/>
              </p:cNvSpPr>
              <p:nvPr/>
            </p:nvSpPr>
            <p:spPr bwMode="auto">
              <a:xfrm>
                <a:off x="3095" y="8206"/>
                <a:ext cx="151" cy="7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4" name="Rectangle 524"/>
              <p:cNvSpPr>
                <a:spLocks noChangeArrowheads="1"/>
              </p:cNvSpPr>
              <p:nvPr/>
            </p:nvSpPr>
            <p:spPr bwMode="auto">
              <a:xfrm>
                <a:off x="3095" y="8202"/>
                <a:ext cx="151" cy="7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5" name="Rectangle 525"/>
              <p:cNvSpPr>
                <a:spLocks noChangeArrowheads="1"/>
              </p:cNvSpPr>
              <p:nvPr/>
            </p:nvSpPr>
            <p:spPr bwMode="auto">
              <a:xfrm>
                <a:off x="3095" y="8195"/>
                <a:ext cx="151" cy="11"/>
              </a:xfrm>
              <a:prstGeom prst="rect">
                <a:avLst/>
              </a:prstGeom>
              <a:solidFill>
                <a:srgbClr val="F8D2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6" name="Rectangle 526"/>
              <p:cNvSpPr>
                <a:spLocks noChangeArrowheads="1"/>
              </p:cNvSpPr>
              <p:nvPr/>
            </p:nvSpPr>
            <p:spPr bwMode="auto">
              <a:xfrm>
                <a:off x="3095" y="8191"/>
                <a:ext cx="151" cy="11"/>
              </a:xfrm>
              <a:prstGeom prst="rect">
                <a:avLst/>
              </a:prstGeom>
              <a:solidFill>
                <a:srgbClr val="F8D3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7" name="Rectangle 527"/>
              <p:cNvSpPr>
                <a:spLocks noChangeArrowheads="1"/>
              </p:cNvSpPr>
              <p:nvPr/>
            </p:nvSpPr>
            <p:spPr bwMode="auto">
              <a:xfrm>
                <a:off x="3095" y="8188"/>
                <a:ext cx="151" cy="7"/>
              </a:xfrm>
              <a:prstGeom prst="rect">
                <a:avLst/>
              </a:prstGeom>
              <a:solidFill>
                <a:srgbClr val="F8D3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8" name="Rectangle 528"/>
              <p:cNvSpPr>
                <a:spLocks noChangeArrowheads="1"/>
              </p:cNvSpPr>
              <p:nvPr/>
            </p:nvSpPr>
            <p:spPr bwMode="auto">
              <a:xfrm>
                <a:off x="3095" y="8184"/>
                <a:ext cx="151" cy="7"/>
              </a:xfrm>
              <a:prstGeom prst="rect">
                <a:avLst/>
              </a:prstGeom>
              <a:solidFill>
                <a:srgbClr val="F8D3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9" name="Rectangle 529"/>
              <p:cNvSpPr>
                <a:spLocks noChangeArrowheads="1"/>
              </p:cNvSpPr>
              <p:nvPr/>
            </p:nvSpPr>
            <p:spPr bwMode="auto">
              <a:xfrm>
                <a:off x="3095" y="8180"/>
                <a:ext cx="151" cy="8"/>
              </a:xfrm>
              <a:prstGeom prst="rect">
                <a:avLst/>
              </a:prstGeom>
              <a:solidFill>
                <a:srgbClr val="F8D3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0" name="Rectangle 530"/>
              <p:cNvSpPr>
                <a:spLocks noChangeArrowheads="1"/>
              </p:cNvSpPr>
              <p:nvPr/>
            </p:nvSpPr>
            <p:spPr bwMode="auto">
              <a:xfrm>
                <a:off x="3095" y="8177"/>
                <a:ext cx="151" cy="7"/>
              </a:xfrm>
              <a:prstGeom prst="rect">
                <a:avLst/>
              </a:prstGeom>
              <a:solidFill>
                <a:srgbClr val="F8D3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1" name="Rectangle 531"/>
              <p:cNvSpPr>
                <a:spLocks noChangeArrowheads="1"/>
              </p:cNvSpPr>
              <p:nvPr/>
            </p:nvSpPr>
            <p:spPr bwMode="auto">
              <a:xfrm>
                <a:off x="3095" y="8170"/>
                <a:ext cx="151" cy="10"/>
              </a:xfrm>
              <a:prstGeom prst="rect">
                <a:avLst/>
              </a:prstGeom>
              <a:solidFill>
                <a:srgbClr val="F8D4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2" name="Rectangle 532"/>
              <p:cNvSpPr>
                <a:spLocks noChangeArrowheads="1"/>
              </p:cNvSpPr>
              <p:nvPr/>
            </p:nvSpPr>
            <p:spPr bwMode="auto">
              <a:xfrm>
                <a:off x="3095" y="8166"/>
                <a:ext cx="151" cy="11"/>
              </a:xfrm>
              <a:prstGeom prst="rect">
                <a:avLst/>
              </a:prstGeom>
              <a:solidFill>
                <a:srgbClr val="F8D4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3" name="Rectangle 533"/>
              <p:cNvSpPr>
                <a:spLocks noChangeArrowheads="1"/>
              </p:cNvSpPr>
              <p:nvPr/>
            </p:nvSpPr>
            <p:spPr bwMode="auto">
              <a:xfrm>
                <a:off x="3095" y="8162"/>
                <a:ext cx="151" cy="8"/>
              </a:xfrm>
              <a:prstGeom prst="rect">
                <a:avLst/>
              </a:prstGeom>
              <a:solidFill>
                <a:srgbClr val="F8D4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4" name="Rectangle 534"/>
              <p:cNvSpPr>
                <a:spLocks noChangeArrowheads="1"/>
              </p:cNvSpPr>
              <p:nvPr/>
            </p:nvSpPr>
            <p:spPr bwMode="auto">
              <a:xfrm>
                <a:off x="3095" y="8159"/>
                <a:ext cx="151" cy="7"/>
              </a:xfrm>
              <a:prstGeom prst="rect">
                <a:avLst/>
              </a:prstGeom>
              <a:solidFill>
                <a:srgbClr val="F8D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5" name="Rectangle 535"/>
              <p:cNvSpPr>
                <a:spLocks noChangeArrowheads="1"/>
              </p:cNvSpPr>
              <p:nvPr/>
            </p:nvSpPr>
            <p:spPr bwMode="auto">
              <a:xfrm>
                <a:off x="3095" y="8155"/>
                <a:ext cx="151" cy="7"/>
              </a:xfrm>
              <a:prstGeom prst="rect">
                <a:avLst/>
              </a:prstGeom>
              <a:solidFill>
                <a:srgbClr val="F8D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6" name="Rectangle 536"/>
              <p:cNvSpPr>
                <a:spLocks noChangeArrowheads="1"/>
              </p:cNvSpPr>
              <p:nvPr/>
            </p:nvSpPr>
            <p:spPr bwMode="auto">
              <a:xfrm>
                <a:off x="3095" y="8151"/>
                <a:ext cx="151" cy="8"/>
              </a:xfrm>
              <a:prstGeom prst="rect">
                <a:avLst/>
              </a:prstGeom>
              <a:solidFill>
                <a:srgbClr val="F8D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7" name="Rectangle 537"/>
              <p:cNvSpPr>
                <a:spLocks noChangeArrowheads="1"/>
              </p:cNvSpPr>
              <p:nvPr/>
            </p:nvSpPr>
            <p:spPr bwMode="auto">
              <a:xfrm>
                <a:off x="3095" y="8144"/>
                <a:ext cx="151" cy="11"/>
              </a:xfrm>
              <a:prstGeom prst="rect">
                <a:avLst/>
              </a:prstGeom>
              <a:solidFill>
                <a:srgbClr val="F8D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8" name="Rectangle 538"/>
              <p:cNvSpPr>
                <a:spLocks noChangeArrowheads="1"/>
              </p:cNvSpPr>
              <p:nvPr/>
            </p:nvSpPr>
            <p:spPr bwMode="auto">
              <a:xfrm>
                <a:off x="3095" y="8141"/>
                <a:ext cx="151" cy="10"/>
              </a:xfrm>
              <a:prstGeom prst="rect">
                <a:avLst/>
              </a:prstGeom>
              <a:solidFill>
                <a:srgbClr val="F8D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9" name="Rectangle 539"/>
              <p:cNvSpPr>
                <a:spLocks noChangeArrowheads="1"/>
              </p:cNvSpPr>
              <p:nvPr/>
            </p:nvSpPr>
            <p:spPr bwMode="auto">
              <a:xfrm>
                <a:off x="3095" y="8137"/>
                <a:ext cx="151" cy="7"/>
              </a:xfrm>
              <a:prstGeom prst="rect">
                <a:avLst/>
              </a:prstGeom>
              <a:solidFill>
                <a:srgbClr val="F8D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0" name="Rectangle 540"/>
              <p:cNvSpPr>
                <a:spLocks noChangeArrowheads="1"/>
              </p:cNvSpPr>
              <p:nvPr/>
            </p:nvSpPr>
            <p:spPr bwMode="auto">
              <a:xfrm>
                <a:off x="3095" y="8133"/>
                <a:ext cx="151" cy="8"/>
              </a:xfrm>
              <a:prstGeom prst="rect">
                <a:avLst/>
              </a:prstGeom>
              <a:solidFill>
                <a:srgbClr val="F8D5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1" name="Rectangle 541"/>
              <p:cNvSpPr>
                <a:spLocks noChangeArrowheads="1"/>
              </p:cNvSpPr>
              <p:nvPr/>
            </p:nvSpPr>
            <p:spPr bwMode="auto">
              <a:xfrm>
                <a:off x="3095" y="8133"/>
                <a:ext cx="151" cy="4"/>
              </a:xfrm>
              <a:prstGeom prst="rect">
                <a:avLst/>
              </a:prstGeom>
              <a:solidFill>
                <a:srgbClr val="F9D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2" name="Freeform 542"/>
              <p:cNvSpPr>
                <a:spLocks/>
              </p:cNvSpPr>
              <p:nvPr/>
            </p:nvSpPr>
            <p:spPr bwMode="auto">
              <a:xfrm>
                <a:off x="3095" y="8133"/>
                <a:ext cx="151" cy="1082"/>
              </a:xfrm>
              <a:custGeom>
                <a:avLst/>
                <a:gdLst>
                  <a:gd name="T0" fmla="*/ 0 w 151"/>
                  <a:gd name="T1" fmla="*/ 0 h 1082"/>
                  <a:gd name="T2" fmla="*/ 151 w 151"/>
                  <a:gd name="T3" fmla="*/ 0 h 1082"/>
                  <a:gd name="T4" fmla="*/ 151 w 151"/>
                  <a:gd name="T5" fmla="*/ 1082 h 1082"/>
                  <a:gd name="T6" fmla="*/ 0 w 151"/>
                  <a:gd name="T7" fmla="*/ 1082 h 1082"/>
                  <a:gd name="T8" fmla="*/ 0 w 151"/>
                  <a:gd name="T9" fmla="*/ 0 h 1082"/>
                  <a:gd name="T10" fmla="*/ 0 w 151"/>
                  <a:gd name="T11" fmla="*/ 0 h 10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1082"/>
                  <a:gd name="T20" fmla="*/ 151 w 151"/>
                  <a:gd name="T21" fmla="*/ 1082 h 10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1082">
                    <a:moveTo>
                      <a:pt x="0" y="0"/>
                    </a:moveTo>
                    <a:lnTo>
                      <a:pt x="151" y="0"/>
                    </a:lnTo>
                    <a:lnTo>
                      <a:pt x="151" y="1082"/>
                    </a:lnTo>
                    <a:lnTo>
                      <a:pt x="0" y="108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3" name="Rectangle 543"/>
              <p:cNvSpPr>
                <a:spLocks noChangeArrowheads="1"/>
              </p:cNvSpPr>
              <p:nvPr/>
            </p:nvSpPr>
            <p:spPr bwMode="auto">
              <a:xfrm>
                <a:off x="2948" y="7746"/>
                <a:ext cx="449" cy="4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4" name="Rectangle 544"/>
              <p:cNvSpPr>
                <a:spLocks noChangeArrowheads="1"/>
              </p:cNvSpPr>
              <p:nvPr/>
            </p:nvSpPr>
            <p:spPr bwMode="auto">
              <a:xfrm>
                <a:off x="2948" y="7743"/>
                <a:ext cx="449" cy="7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5" name="Rectangle 545"/>
              <p:cNvSpPr>
                <a:spLocks noChangeArrowheads="1"/>
              </p:cNvSpPr>
              <p:nvPr/>
            </p:nvSpPr>
            <p:spPr bwMode="auto">
              <a:xfrm>
                <a:off x="2948" y="7739"/>
                <a:ext cx="449" cy="7"/>
              </a:xfrm>
              <a:prstGeom prst="rect">
                <a:avLst/>
              </a:prstGeom>
              <a:solidFill>
                <a:srgbClr val="F2AC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6" name="Rectangle 546"/>
              <p:cNvSpPr>
                <a:spLocks noChangeArrowheads="1"/>
              </p:cNvSpPr>
              <p:nvPr/>
            </p:nvSpPr>
            <p:spPr bwMode="auto">
              <a:xfrm>
                <a:off x="2948" y="7735"/>
                <a:ext cx="449" cy="8"/>
              </a:xfrm>
              <a:prstGeom prst="rect">
                <a:avLst/>
              </a:prstGeom>
              <a:solidFill>
                <a:srgbClr val="F2AE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7" name="Rectangle 547"/>
              <p:cNvSpPr>
                <a:spLocks noChangeArrowheads="1"/>
              </p:cNvSpPr>
              <p:nvPr/>
            </p:nvSpPr>
            <p:spPr bwMode="auto">
              <a:xfrm>
                <a:off x="2948" y="7732"/>
                <a:ext cx="449" cy="7"/>
              </a:xfrm>
              <a:prstGeom prst="rect">
                <a:avLst/>
              </a:prstGeom>
              <a:solidFill>
                <a:srgbClr val="F2AE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8" name="Rectangle 548"/>
              <p:cNvSpPr>
                <a:spLocks noChangeArrowheads="1"/>
              </p:cNvSpPr>
              <p:nvPr/>
            </p:nvSpPr>
            <p:spPr bwMode="auto">
              <a:xfrm>
                <a:off x="2948" y="7728"/>
                <a:ext cx="449" cy="7"/>
              </a:xfrm>
              <a:prstGeom prst="rect">
                <a:avLst/>
              </a:prstGeom>
              <a:solidFill>
                <a:srgbClr val="F2A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9" name="Rectangle 549"/>
              <p:cNvSpPr>
                <a:spLocks noChangeArrowheads="1"/>
              </p:cNvSpPr>
              <p:nvPr/>
            </p:nvSpPr>
            <p:spPr bwMode="auto">
              <a:xfrm>
                <a:off x="2948" y="7725"/>
                <a:ext cx="449" cy="7"/>
              </a:xfrm>
              <a:prstGeom prst="rect">
                <a:avLst/>
              </a:prstGeom>
              <a:solidFill>
                <a:srgbClr val="F2B0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0" name="Rectangle 550"/>
              <p:cNvSpPr>
                <a:spLocks noChangeArrowheads="1"/>
              </p:cNvSpPr>
              <p:nvPr/>
            </p:nvSpPr>
            <p:spPr bwMode="auto">
              <a:xfrm>
                <a:off x="2948" y="7721"/>
                <a:ext cx="449" cy="7"/>
              </a:xfrm>
              <a:prstGeom prst="rect">
                <a:avLst/>
              </a:prstGeom>
              <a:solidFill>
                <a:srgbClr val="F3B1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1" name="Rectangle 551"/>
              <p:cNvSpPr>
                <a:spLocks noChangeArrowheads="1"/>
              </p:cNvSpPr>
              <p:nvPr/>
            </p:nvSpPr>
            <p:spPr bwMode="auto">
              <a:xfrm>
                <a:off x="2948" y="7717"/>
                <a:ext cx="449" cy="8"/>
              </a:xfrm>
              <a:prstGeom prst="rect">
                <a:avLst/>
              </a:prstGeom>
              <a:solidFill>
                <a:srgbClr val="F3B2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2" name="Rectangle 552"/>
              <p:cNvSpPr>
                <a:spLocks noChangeArrowheads="1"/>
              </p:cNvSpPr>
              <p:nvPr/>
            </p:nvSpPr>
            <p:spPr bwMode="auto">
              <a:xfrm>
                <a:off x="2948" y="7714"/>
                <a:ext cx="449" cy="7"/>
              </a:xfrm>
              <a:prstGeom prst="rect">
                <a:avLst/>
              </a:prstGeom>
              <a:solidFill>
                <a:srgbClr val="F3B3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3" name="Rectangle 553"/>
              <p:cNvSpPr>
                <a:spLocks noChangeArrowheads="1"/>
              </p:cNvSpPr>
              <p:nvPr/>
            </p:nvSpPr>
            <p:spPr bwMode="auto">
              <a:xfrm>
                <a:off x="2948" y="7710"/>
                <a:ext cx="449" cy="7"/>
              </a:xfrm>
              <a:prstGeom prst="rect">
                <a:avLst/>
              </a:prstGeom>
              <a:solidFill>
                <a:srgbClr val="F3B4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4" name="Rectangle 554"/>
              <p:cNvSpPr>
                <a:spLocks noChangeArrowheads="1"/>
              </p:cNvSpPr>
              <p:nvPr/>
            </p:nvSpPr>
            <p:spPr bwMode="auto">
              <a:xfrm>
                <a:off x="2948" y="7706"/>
                <a:ext cx="449" cy="8"/>
              </a:xfrm>
              <a:prstGeom prst="rect">
                <a:avLst/>
              </a:prstGeom>
              <a:solidFill>
                <a:srgbClr val="F3B5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5" name="Rectangle 555"/>
              <p:cNvSpPr>
                <a:spLocks noChangeArrowheads="1"/>
              </p:cNvSpPr>
              <p:nvPr/>
            </p:nvSpPr>
            <p:spPr bwMode="auto">
              <a:xfrm>
                <a:off x="2948" y="7703"/>
                <a:ext cx="449" cy="7"/>
              </a:xfrm>
              <a:prstGeom prst="rect">
                <a:avLst/>
              </a:prstGeom>
              <a:solidFill>
                <a:srgbClr val="F3B6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6" name="Rectangle 556"/>
              <p:cNvSpPr>
                <a:spLocks noChangeArrowheads="1"/>
              </p:cNvSpPr>
              <p:nvPr/>
            </p:nvSpPr>
            <p:spPr bwMode="auto">
              <a:xfrm>
                <a:off x="2948" y="7699"/>
                <a:ext cx="449" cy="7"/>
              </a:xfrm>
              <a:prstGeom prst="rect">
                <a:avLst/>
              </a:prstGeom>
              <a:solidFill>
                <a:srgbClr val="F3B7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7" name="Rectangle 557"/>
              <p:cNvSpPr>
                <a:spLocks noChangeArrowheads="1"/>
              </p:cNvSpPr>
              <p:nvPr/>
            </p:nvSpPr>
            <p:spPr bwMode="auto">
              <a:xfrm>
                <a:off x="2948" y="7696"/>
                <a:ext cx="449" cy="7"/>
              </a:xfrm>
              <a:prstGeom prst="rect">
                <a:avLst/>
              </a:prstGeom>
              <a:solidFill>
                <a:srgbClr val="F4B9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8" name="Rectangle 558"/>
              <p:cNvSpPr>
                <a:spLocks noChangeArrowheads="1"/>
              </p:cNvSpPr>
              <p:nvPr/>
            </p:nvSpPr>
            <p:spPr bwMode="auto">
              <a:xfrm>
                <a:off x="2948" y="7692"/>
                <a:ext cx="449" cy="7"/>
              </a:xfrm>
              <a:prstGeom prst="rect">
                <a:avLst/>
              </a:prstGeom>
              <a:solidFill>
                <a:srgbClr val="F4B9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9" name="Rectangle 559"/>
              <p:cNvSpPr>
                <a:spLocks noChangeArrowheads="1"/>
              </p:cNvSpPr>
              <p:nvPr/>
            </p:nvSpPr>
            <p:spPr bwMode="auto">
              <a:xfrm>
                <a:off x="2948" y="7688"/>
                <a:ext cx="449" cy="8"/>
              </a:xfrm>
              <a:prstGeom prst="rect">
                <a:avLst/>
              </a:prstGeom>
              <a:solidFill>
                <a:srgbClr val="F4BA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0" name="Rectangle 560"/>
              <p:cNvSpPr>
                <a:spLocks noChangeArrowheads="1"/>
              </p:cNvSpPr>
              <p:nvPr/>
            </p:nvSpPr>
            <p:spPr bwMode="auto">
              <a:xfrm>
                <a:off x="2948" y="7685"/>
                <a:ext cx="449" cy="7"/>
              </a:xfrm>
              <a:prstGeom prst="rect">
                <a:avLst/>
              </a:prstGeom>
              <a:solidFill>
                <a:srgbClr val="F4BB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1" name="Rectangle 561"/>
              <p:cNvSpPr>
                <a:spLocks noChangeArrowheads="1"/>
              </p:cNvSpPr>
              <p:nvPr/>
            </p:nvSpPr>
            <p:spPr bwMode="auto">
              <a:xfrm>
                <a:off x="2948" y="7681"/>
                <a:ext cx="449" cy="7"/>
              </a:xfrm>
              <a:prstGeom prst="rect">
                <a:avLst/>
              </a:prstGeom>
              <a:solidFill>
                <a:srgbClr val="F4BC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2" name="Rectangle 562"/>
              <p:cNvSpPr>
                <a:spLocks noChangeArrowheads="1"/>
              </p:cNvSpPr>
              <p:nvPr/>
            </p:nvSpPr>
            <p:spPr bwMode="auto">
              <a:xfrm>
                <a:off x="2948" y="7677"/>
                <a:ext cx="449" cy="8"/>
              </a:xfrm>
              <a:prstGeom prst="rect">
                <a:avLst/>
              </a:prstGeom>
              <a:solidFill>
                <a:srgbClr val="F5BE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3" name="Rectangle 563"/>
              <p:cNvSpPr>
                <a:spLocks noChangeArrowheads="1"/>
              </p:cNvSpPr>
              <p:nvPr/>
            </p:nvSpPr>
            <p:spPr bwMode="auto">
              <a:xfrm>
                <a:off x="2948" y="7674"/>
                <a:ext cx="449" cy="7"/>
              </a:xfrm>
              <a:prstGeom prst="rect">
                <a:avLst/>
              </a:prstGeom>
              <a:solidFill>
                <a:srgbClr val="F5BF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4" name="Rectangle 564"/>
              <p:cNvSpPr>
                <a:spLocks noChangeArrowheads="1"/>
              </p:cNvSpPr>
              <p:nvPr/>
            </p:nvSpPr>
            <p:spPr bwMode="auto">
              <a:xfrm>
                <a:off x="2948" y="7670"/>
                <a:ext cx="449" cy="7"/>
              </a:xfrm>
              <a:prstGeom prst="rect">
                <a:avLst/>
              </a:prstGeom>
              <a:solidFill>
                <a:srgbClr val="F5C0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5" name="Rectangle 565"/>
              <p:cNvSpPr>
                <a:spLocks noChangeArrowheads="1"/>
              </p:cNvSpPr>
              <p:nvPr/>
            </p:nvSpPr>
            <p:spPr bwMode="auto">
              <a:xfrm>
                <a:off x="2948" y="7667"/>
                <a:ext cx="449" cy="7"/>
              </a:xfrm>
              <a:prstGeom prst="rect">
                <a:avLst/>
              </a:prstGeom>
              <a:solidFill>
                <a:srgbClr val="F5C1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6" name="Rectangle 566"/>
              <p:cNvSpPr>
                <a:spLocks noChangeArrowheads="1"/>
              </p:cNvSpPr>
              <p:nvPr/>
            </p:nvSpPr>
            <p:spPr bwMode="auto">
              <a:xfrm>
                <a:off x="2948" y="7663"/>
                <a:ext cx="449" cy="7"/>
              </a:xfrm>
              <a:prstGeom prst="rect">
                <a:avLst/>
              </a:prstGeom>
              <a:solidFill>
                <a:srgbClr val="F5C2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7" name="Rectangle 567"/>
              <p:cNvSpPr>
                <a:spLocks noChangeArrowheads="1"/>
              </p:cNvSpPr>
              <p:nvPr/>
            </p:nvSpPr>
            <p:spPr bwMode="auto">
              <a:xfrm>
                <a:off x="2948" y="7659"/>
                <a:ext cx="449" cy="8"/>
              </a:xfrm>
              <a:prstGeom prst="rect">
                <a:avLst/>
              </a:prstGeom>
              <a:solidFill>
                <a:srgbClr val="F5C3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8" name="Rectangle 568"/>
              <p:cNvSpPr>
                <a:spLocks noChangeArrowheads="1"/>
              </p:cNvSpPr>
              <p:nvPr/>
            </p:nvSpPr>
            <p:spPr bwMode="auto">
              <a:xfrm>
                <a:off x="2948" y="7656"/>
                <a:ext cx="449" cy="7"/>
              </a:xfrm>
              <a:prstGeom prst="rect">
                <a:avLst/>
              </a:prstGeom>
              <a:solidFill>
                <a:srgbClr val="F6C4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9" name="Rectangle 569"/>
              <p:cNvSpPr>
                <a:spLocks noChangeArrowheads="1"/>
              </p:cNvSpPr>
              <p:nvPr/>
            </p:nvSpPr>
            <p:spPr bwMode="auto">
              <a:xfrm>
                <a:off x="2948" y="7652"/>
                <a:ext cx="449" cy="7"/>
              </a:xfrm>
              <a:prstGeom prst="rect">
                <a:avLst/>
              </a:prstGeom>
              <a:solidFill>
                <a:srgbClr val="F6C5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0" name="Rectangle 570"/>
              <p:cNvSpPr>
                <a:spLocks noChangeArrowheads="1"/>
              </p:cNvSpPr>
              <p:nvPr/>
            </p:nvSpPr>
            <p:spPr bwMode="auto">
              <a:xfrm>
                <a:off x="2948" y="7649"/>
                <a:ext cx="449" cy="7"/>
              </a:xfrm>
              <a:prstGeom prst="rect">
                <a:avLst/>
              </a:prstGeom>
              <a:solidFill>
                <a:srgbClr val="F6C6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1" name="Rectangle 571"/>
              <p:cNvSpPr>
                <a:spLocks noChangeArrowheads="1"/>
              </p:cNvSpPr>
              <p:nvPr/>
            </p:nvSpPr>
            <p:spPr bwMode="auto">
              <a:xfrm>
                <a:off x="2948" y="7645"/>
                <a:ext cx="449" cy="7"/>
              </a:xfrm>
              <a:prstGeom prst="rect">
                <a:avLst/>
              </a:prstGeom>
              <a:solidFill>
                <a:srgbClr val="F6C7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2" name="Rectangle 572"/>
              <p:cNvSpPr>
                <a:spLocks noChangeArrowheads="1"/>
              </p:cNvSpPr>
              <p:nvPr/>
            </p:nvSpPr>
            <p:spPr bwMode="auto">
              <a:xfrm>
                <a:off x="2948" y="7641"/>
                <a:ext cx="449" cy="8"/>
              </a:xfrm>
              <a:prstGeom prst="rect">
                <a:avLst/>
              </a:prstGeom>
              <a:solidFill>
                <a:srgbClr val="F6C8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3" name="Rectangle 573"/>
              <p:cNvSpPr>
                <a:spLocks noChangeArrowheads="1"/>
              </p:cNvSpPr>
              <p:nvPr/>
            </p:nvSpPr>
            <p:spPr bwMode="auto">
              <a:xfrm>
                <a:off x="2948" y="7638"/>
                <a:ext cx="449" cy="7"/>
              </a:xfrm>
              <a:prstGeom prst="rect">
                <a:avLst/>
              </a:prstGeom>
              <a:solidFill>
                <a:srgbClr val="F7CA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4" name="Rectangle 574"/>
              <p:cNvSpPr>
                <a:spLocks noChangeArrowheads="1"/>
              </p:cNvSpPr>
              <p:nvPr/>
            </p:nvSpPr>
            <p:spPr bwMode="auto">
              <a:xfrm>
                <a:off x="2948" y="7634"/>
                <a:ext cx="449" cy="7"/>
              </a:xfrm>
              <a:prstGeom prst="rect">
                <a:avLst/>
              </a:prstGeom>
              <a:solidFill>
                <a:srgbClr val="F7C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5" name="Rectangle 575"/>
              <p:cNvSpPr>
                <a:spLocks noChangeArrowheads="1"/>
              </p:cNvSpPr>
              <p:nvPr/>
            </p:nvSpPr>
            <p:spPr bwMode="auto">
              <a:xfrm>
                <a:off x="2948" y="7630"/>
                <a:ext cx="449" cy="8"/>
              </a:xfrm>
              <a:prstGeom prst="rect">
                <a:avLst/>
              </a:prstGeom>
              <a:solidFill>
                <a:srgbClr val="F7C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6" name="Rectangle 576"/>
              <p:cNvSpPr>
                <a:spLocks noChangeArrowheads="1"/>
              </p:cNvSpPr>
              <p:nvPr/>
            </p:nvSpPr>
            <p:spPr bwMode="auto">
              <a:xfrm>
                <a:off x="2948" y="7627"/>
                <a:ext cx="449" cy="7"/>
              </a:xfrm>
              <a:prstGeom prst="rect">
                <a:avLst/>
              </a:prstGeom>
              <a:solidFill>
                <a:srgbClr val="F7C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7" name="Rectangle 577"/>
              <p:cNvSpPr>
                <a:spLocks noChangeArrowheads="1"/>
              </p:cNvSpPr>
              <p:nvPr/>
            </p:nvSpPr>
            <p:spPr bwMode="auto">
              <a:xfrm>
                <a:off x="2948" y="7623"/>
                <a:ext cx="449" cy="7"/>
              </a:xfrm>
              <a:prstGeom prst="rect">
                <a:avLst/>
              </a:prstGeom>
              <a:solidFill>
                <a:srgbClr val="F7C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8" name="Rectangle 578"/>
              <p:cNvSpPr>
                <a:spLocks noChangeArrowheads="1"/>
              </p:cNvSpPr>
              <p:nvPr/>
            </p:nvSpPr>
            <p:spPr bwMode="auto">
              <a:xfrm>
                <a:off x="2948" y="7620"/>
                <a:ext cx="449" cy="7"/>
              </a:xfrm>
              <a:prstGeom prst="rect">
                <a:avLst/>
              </a:prstGeom>
              <a:solidFill>
                <a:srgbClr val="F8D0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9" name="Rectangle 579"/>
              <p:cNvSpPr>
                <a:spLocks noChangeArrowheads="1"/>
              </p:cNvSpPr>
              <p:nvPr/>
            </p:nvSpPr>
            <p:spPr bwMode="auto">
              <a:xfrm>
                <a:off x="2948" y="7616"/>
                <a:ext cx="449" cy="7"/>
              </a:xfrm>
              <a:prstGeom prst="rect">
                <a:avLst/>
              </a:prstGeom>
              <a:solidFill>
                <a:srgbClr val="F8D0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0" name="Rectangle 580"/>
              <p:cNvSpPr>
                <a:spLocks noChangeArrowheads="1"/>
              </p:cNvSpPr>
              <p:nvPr/>
            </p:nvSpPr>
            <p:spPr bwMode="auto">
              <a:xfrm>
                <a:off x="2948" y="7612"/>
                <a:ext cx="449" cy="8"/>
              </a:xfrm>
              <a:prstGeom prst="rect">
                <a:avLst/>
              </a:prstGeom>
              <a:solidFill>
                <a:srgbClr val="F8D2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1" name="Rectangle 581"/>
              <p:cNvSpPr>
                <a:spLocks noChangeArrowheads="1"/>
              </p:cNvSpPr>
              <p:nvPr/>
            </p:nvSpPr>
            <p:spPr bwMode="auto">
              <a:xfrm>
                <a:off x="2948" y="7609"/>
                <a:ext cx="449" cy="7"/>
              </a:xfrm>
              <a:prstGeom prst="rect">
                <a:avLst/>
              </a:prstGeom>
              <a:solidFill>
                <a:srgbClr val="F8D3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2" name="Rectangle 582"/>
              <p:cNvSpPr>
                <a:spLocks noChangeArrowheads="1"/>
              </p:cNvSpPr>
              <p:nvPr/>
            </p:nvSpPr>
            <p:spPr bwMode="auto">
              <a:xfrm>
                <a:off x="2948" y="7609"/>
                <a:ext cx="449" cy="3"/>
              </a:xfrm>
              <a:prstGeom prst="rect">
                <a:avLst/>
              </a:prstGeom>
              <a:solidFill>
                <a:srgbClr val="F9D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3" name="Freeform 583"/>
              <p:cNvSpPr>
                <a:spLocks/>
              </p:cNvSpPr>
              <p:nvPr/>
            </p:nvSpPr>
            <p:spPr bwMode="auto">
              <a:xfrm>
                <a:off x="2948" y="7609"/>
                <a:ext cx="449" cy="1"/>
              </a:xfrm>
              <a:custGeom>
                <a:avLst/>
                <a:gdLst>
                  <a:gd name="T0" fmla="*/ 449 w 449"/>
                  <a:gd name="T1" fmla="*/ 0 h 1"/>
                  <a:gd name="T2" fmla="*/ 0 w 449"/>
                  <a:gd name="T3" fmla="*/ 0 h 1"/>
                  <a:gd name="T4" fmla="*/ 449 w 44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49"/>
                  <a:gd name="T10" fmla="*/ 0 h 1"/>
                  <a:gd name="T11" fmla="*/ 449 w 44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9" h="1">
                    <a:moveTo>
                      <a:pt x="449" y="0"/>
                    </a:moveTo>
                    <a:lnTo>
                      <a:pt x="0" y="0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rgbClr val="F9D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4" name="Freeform 584"/>
              <p:cNvSpPr>
                <a:spLocks/>
              </p:cNvSpPr>
              <p:nvPr/>
            </p:nvSpPr>
            <p:spPr bwMode="auto">
              <a:xfrm>
                <a:off x="2948" y="7609"/>
                <a:ext cx="449" cy="141"/>
              </a:xfrm>
              <a:custGeom>
                <a:avLst/>
                <a:gdLst>
                  <a:gd name="T0" fmla="*/ 0 w 449"/>
                  <a:gd name="T1" fmla="*/ 0 h 141"/>
                  <a:gd name="T2" fmla="*/ 449 w 449"/>
                  <a:gd name="T3" fmla="*/ 0 h 141"/>
                  <a:gd name="T4" fmla="*/ 449 w 449"/>
                  <a:gd name="T5" fmla="*/ 141 h 141"/>
                  <a:gd name="T6" fmla="*/ 0 w 449"/>
                  <a:gd name="T7" fmla="*/ 141 h 141"/>
                  <a:gd name="T8" fmla="*/ 0 w 449"/>
                  <a:gd name="T9" fmla="*/ 0 h 141"/>
                  <a:gd name="T10" fmla="*/ 0 w 449"/>
                  <a:gd name="T11" fmla="*/ 0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9"/>
                  <a:gd name="T19" fmla="*/ 0 h 141"/>
                  <a:gd name="T20" fmla="*/ 449 w 449"/>
                  <a:gd name="T21" fmla="*/ 141 h 1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9" h="141">
                    <a:moveTo>
                      <a:pt x="0" y="0"/>
                    </a:moveTo>
                    <a:lnTo>
                      <a:pt x="449" y="0"/>
                    </a:lnTo>
                    <a:lnTo>
                      <a:pt x="449" y="141"/>
                    </a:lnTo>
                    <a:lnTo>
                      <a:pt x="0" y="1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5" name="Freeform 585"/>
              <p:cNvSpPr>
                <a:spLocks/>
              </p:cNvSpPr>
              <p:nvPr/>
            </p:nvSpPr>
            <p:spPr bwMode="auto">
              <a:xfrm>
                <a:off x="3110" y="8170"/>
                <a:ext cx="140" cy="3"/>
              </a:xfrm>
              <a:custGeom>
                <a:avLst/>
                <a:gdLst>
                  <a:gd name="T0" fmla="*/ 89 w 140"/>
                  <a:gd name="T1" fmla="*/ 3 h 3"/>
                  <a:gd name="T2" fmla="*/ 28 w 140"/>
                  <a:gd name="T3" fmla="*/ 3 h 3"/>
                  <a:gd name="T4" fmla="*/ 0 w 140"/>
                  <a:gd name="T5" fmla="*/ 0 h 3"/>
                  <a:gd name="T6" fmla="*/ 140 w 140"/>
                  <a:gd name="T7" fmla="*/ 0 h 3"/>
                  <a:gd name="T8" fmla="*/ 136 w 140"/>
                  <a:gd name="T9" fmla="*/ 0 h 3"/>
                  <a:gd name="T10" fmla="*/ 89 w 14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3"/>
                  <a:gd name="T20" fmla="*/ 140 w 14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3">
                    <a:moveTo>
                      <a:pt x="89" y="3"/>
                    </a:moveTo>
                    <a:lnTo>
                      <a:pt x="28" y="3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89" y="3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6" name="Freeform 586"/>
              <p:cNvSpPr>
                <a:spLocks/>
              </p:cNvSpPr>
              <p:nvPr/>
            </p:nvSpPr>
            <p:spPr bwMode="auto">
              <a:xfrm>
                <a:off x="3084" y="8166"/>
                <a:ext cx="184" cy="7"/>
              </a:xfrm>
              <a:custGeom>
                <a:avLst/>
                <a:gdLst>
                  <a:gd name="T0" fmla="*/ 115 w 184"/>
                  <a:gd name="T1" fmla="*/ 7 h 7"/>
                  <a:gd name="T2" fmla="*/ 54 w 184"/>
                  <a:gd name="T3" fmla="*/ 7 h 7"/>
                  <a:gd name="T4" fmla="*/ 8 w 184"/>
                  <a:gd name="T5" fmla="*/ 4 h 7"/>
                  <a:gd name="T6" fmla="*/ 0 w 184"/>
                  <a:gd name="T7" fmla="*/ 0 h 7"/>
                  <a:gd name="T8" fmla="*/ 184 w 184"/>
                  <a:gd name="T9" fmla="*/ 0 h 7"/>
                  <a:gd name="T10" fmla="*/ 162 w 184"/>
                  <a:gd name="T11" fmla="*/ 4 h 7"/>
                  <a:gd name="T12" fmla="*/ 115 w 18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7"/>
                  <a:gd name="T23" fmla="*/ 184 w 18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7">
                    <a:moveTo>
                      <a:pt x="115" y="7"/>
                    </a:moveTo>
                    <a:lnTo>
                      <a:pt x="54" y="7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184" y="0"/>
                    </a:lnTo>
                    <a:lnTo>
                      <a:pt x="162" y="4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7" name="Freeform 587"/>
              <p:cNvSpPr>
                <a:spLocks/>
              </p:cNvSpPr>
              <p:nvPr/>
            </p:nvSpPr>
            <p:spPr bwMode="auto">
              <a:xfrm>
                <a:off x="3070" y="8162"/>
                <a:ext cx="216" cy="8"/>
              </a:xfrm>
              <a:custGeom>
                <a:avLst/>
                <a:gdLst>
                  <a:gd name="T0" fmla="*/ 180 w 216"/>
                  <a:gd name="T1" fmla="*/ 8 h 8"/>
                  <a:gd name="T2" fmla="*/ 40 w 216"/>
                  <a:gd name="T3" fmla="*/ 8 h 8"/>
                  <a:gd name="T4" fmla="*/ 22 w 216"/>
                  <a:gd name="T5" fmla="*/ 8 h 8"/>
                  <a:gd name="T6" fmla="*/ 0 w 216"/>
                  <a:gd name="T7" fmla="*/ 0 h 8"/>
                  <a:gd name="T8" fmla="*/ 216 w 216"/>
                  <a:gd name="T9" fmla="*/ 0 h 8"/>
                  <a:gd name="T10" fmla="*/ 180 w 21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8"/>
                  <a:gd name="T20" fmla="*/ 216 w 21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8">
                    <a:moveTo>
                      <a:pt x="180" y="8"/>
                    </a:moveTo>
                    <a:lnTo>
                      <a:pt x="40" y="8"/>
                    </a:lnTo>
                    <a:lnTo>
                      <a:pt x="22" y="8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0" y="8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8" name="Freeform 588"/>
              <p:cNvSpPr>
                <a:spLocks/>
              </p:cNvSpPr>
              <p:nvPr/>
            </p:nvSpPr>
            <p:spPr bwMode="auto">
              <a:xfrm>
                <a:off x="3056" y="8159"/>
                <a:ext cx="241" cy="7"/>
              </a:xfrm>
              <a:custGeom>
                <a:avLst/>
                <a:gdLst>
                  <a:gd name="T0" fmla="*/ 212 w 241"/>
                  <a:gd name="T1" fmla="*/ 7 h 7"/>
                  <a:gd name="T2" fmla="*/ 28 w 241"/>
                  <a:gd name="T3" fmla="*/ 7 h 7"/>
                  <a:gd name="T4" fmla="*/ 0 w 241"/>
                  <a:gd name="T5" fmla="*/ 0 h 7"/>
                  <a:gd name="T6" fmla="*/ 241 w 241"/>
                  <a:gd name="T7" fmla="*/ 0 h 7"/>
                  <a:gd name="T8" fmla="*/ 230 w 241"/>
                  <a:gd name="T9" fmla="*/ 3 h 7"/>
                  <a:gd name="T10" fmla="*/ 212 w 24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1"/>
                  <a:gd name="T19" fmla="*/ 0 h 7"/>
                  <a:gd name="T20" fmla="*/ 241 w 24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1" h="7">
                    <a:moveTo>
                      <a:pt x="212" y="7"/>
                    </a:moveTo>
                    <a:lnTo>
                      <a:pt x="28" y="7"/>
                    </a:lnTo>
                    <a:lnTo>
                      <a:pt x="0" y="0"/>
                    </a:lnTo>
                    <a:lnTo>
                      <a:pt x="241" y="0"/>
                    </a:lnTo>
                    <a:lnTo>
                      <a:pt x="230" y="3"/>
                    </a:lnTo>
                    <a:lnTo>
                      <a:pt x="212" y="7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9" name="Freeform 589"/>
              <p:cNvSpPr>
                <a:spLocks/>
              </p:cNvSpPr>
              <p:nvPr/>
            </p:nvSpPr>
            <p:spPr bwMode="auto">
              <a:xfrm>
                <a:off x="3041" y="8155"/>
                <a:ext cx="270" cy="7"/>
              </a:xfrm>
              <a:custGeom>
                <a:avLst/>
                <a:gdLst>
                  <a:gd name="T0" fmla="*/ 245 w 270"/>
                  <a:gd name="T1" fmla="*/ 7 h 7"/>
                  <a:gd name="T2" fmla="*/ 29 w 270"/>
                  <a:gd name="T3" fmla="*/ 7 h 7"/>
                  <a:gd name="T4" fmla="*/ 4 w 270"/>
                  <a:gd name="T5" fmla="*/ 4 h 7"/>
                  <a:gd name="T6" fmla="*/ 0 w 270"/>
                  <a:gd name="T7" fmla="*/ 0 h 7"/>
                  <a:gd name="T8" fmla="*/ 270 w 270"/>
                  <a:gd name="T9" fmla="*/ 0 h 7"/>
                  <a:gd name="T10" fmla="*/ 245 w 270"/>
                  <a:gd name="T11" fmla="*/ 7 h 7"/>
                  <a:gd name="T12" fmla="*/ 245 w 270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0"/>
                  <a:gd name="T22" fmla="*/ 0 h 7"/>
                  <a:gd name="T23" fmla="*/ 270 w 270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0" h="7">
                    <a:moveTo>
                      <a:pt x="245" y="7"/>
                    </a:moveTo>
                    <a:lnTo>
                      <a:pt x="29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45" y="7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0" name="Freeform 590"/>
              <p:cNvSpPr>
                <a:spLocks/>
              </p:cNvSpPr>
              <p:nvPr/>
            </p:nvSpPr>
            <p:spPr bwMode="auto">
              <a:xfrm>
                <a:off x="3027" y="8151"/>
                <a:ext cx="291" cy="8"/>
              </a:xfrm>
              <a:custGeom>
                <a:avLst/>
                <a:gdLst>
                  <a:gd name="T0" fmla="*/ 270 w 291"/>
                  <a:gd name="T1" fmla="*/ 8 h 8"/>
                  <a:gd name="T2" fmla="*/ 29 w 291"/>
                  <a:gd name="T3" fmla="*/ 8 h 8"/>
                  <a:gd name="T4" fmla="*/ 18 w 291"/>
                  <a:gd name="T5" fmla="*/ 8 h 8"/>
                  <a:gd name="T6" fmla="*/ 0 w 291"/>
                  <a:gd name="T7" fmla="*/ 0 h 8"/>
                  <a:gd name="T8" fmla="*/ 291 w 291"/>
                  <a:gd name="T9" fmla="*/ 0 h 8"/>
                  <a:gd name="T10" fmla="*/ 288 w 291"/>
                  <a:gd name="T11" fmla="*/ 4 h 8"/>
                  <a:gd name="T12" fmla="*/ 270 w 291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1"/>
                  <a:gd name="T22" fmla="*/ 0 h 8"/>
                  <a:gd name="T23" fmla="*/ 291 w 29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1" h="8">
                    <a:moveTo>
                      <a:pt x="270" y="8"/>
                    </a:moveTo>
                    <a:lnTo>
                      <a:pt x="29" y="8"/>
                    </a:lnTo>
                    <a:lnTo>
                      <a:pt x="18" y="8"/>
                    </a:lnTo>
                    <a:lnTo>
                      <a:pt x="0" y="0"/>
                    </a:lnTo>
                    <a:lnTo>
                      <a:pt x="291" y="0"/>
                    </a:lnTo>
                    <a:lnTo>
                      <a:pt x="288" y="4"/>
                    </a:lnTo>
                    <a:lnTo>
                      <a:pt x="270" y="8"/>
                    </a:lnTo>
                    <a:close/>
                  </a:path>
                </a:pathLst>
              </a:custGeom>
              <a:solidFill>
                <a:srgbClr val="C0C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1" name="Freeform 591"/>
              <p:cNvSpPr>
                <a:spLocks/>
              </p:cNvSpPr>
              <p:nvPr/>
            </p:nvSpPr>
            <p:spPr bwMode="auto">
              <a:xfrm>
                <a:off x="3016" y="8148"/>
                <a:ext cx="313" cy="7"/>
              </a:xfrm>
              <a:custGeom>
                <a:avLst/>
                <a:gdLst>
                  <a:gd name="T0" fmla="*/ 295 w 313"/>
                  <a:gd name="T1" fmla="*/ 7 h 7"/>
                  <a:gd name="T2" fmla="*/ 25 w 313"/>
                  <a:gd name="T3" fmla="*/ 7 h 7"/>
                  <a:gd name="T4" fmla="*/ 0 w 313"/>
                  <a:gd name="T5" fmla="*/ 0 h 7"/>
                  <a:gd name="T6" fmla="*/ 313 w 313"/>
                  <a:gd name="T7" fmla="*/ 0 h 7"/>
                  <a:gd name="T8" fmla="*/ 299 w 313"/>
                  <a:gd name="T9" fmla="*/ 7 h 7"/>
                  <a:gd name="T10" fmla="*/ 295 w 31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3"/>
                  <a:gd name="T19" fmla="*/ 0 h 7"/>
                  <a:gd name="T20" fmla="*/ 313 w 3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3" h="7">
                    <a:moveTo>
                      <a:pt x="295" y="7"/>
                    </a:moveTo>
                    <a:lnTo>
                      <a:pt x="25" y="7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299" y="7"/>
                    </a:lnTo>
                    <a:lnTo>
                      <a:pt x="295" y="7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2" name="Freeform 592"/>
              <p:cNvSpPr>
                <a:spLocks/>
              </p:cNvSpPr>
              <p:nvPr/>
            </p:nvSpPr>
            <p:spPr bwMode="auto">
              <a:xfrm>
                <a:off x="3005" y="8144"/>
                <a:ext cx="331" cy="7"/>
              </a:xfrm>
              <a:custGeom>
                <a:avLst/>
                <a:gdLst>
                  <a:gd name="T0" fmla="*/ 313 w 331"/>
                  <a:gd name="T1" fmla="*/ 7 h 7"/>
                  <a:gd name="T2" fmla="*/ 22 w 331"/>
                  <a:gd name="T3" fmla="*/ 7 h 7"/>
                  <a:gd name="T4" fmla="*/ 4 w 331"/>
                  <a:gd name="T5" fmla="*/ 4 h 7"/>
                  <a:gd name="T6" fmla="*/ 0 w 331"/>
                  <a:gd name="T7" fmla="*/ 0 h 7"/>
                  <a:gd name="T8" fmla="*/ 331 w 331"/>
                  <a:gd name="T9" fmla="*/ 0 h 7"/>
                  <a:gd name="T10" fmla="*/ 313 w 33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1"/>
                  <a:gd name="T19" fmla="*/ 0 h 7"/>
                  <a:gd name="T20" fmla="*/ 331 w 33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1" h="7">
                    <a:moveTo>
                      <a:pt x="313" y="7"/>
                    </a:moveTo>
                    <a:lnTo>
                      <a:pt x="22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331" y="0"/>
                    </a:lnTo>
                    <a:lnTo>
                      <a:pt x="313" y="7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3" name="Freeform 593"/>
              <p:cNvSpPr>
                <a:spLocks/>
              </p:cNvSpPr>
              <p:nvPr/>
            </p:nvSpPr>
            <p:spPr bwMode="auto">
              <a:xfrm>
                <a:off x="3002" y="8141"/>
                <a:ext cx="341" cy="7"/>
              </a:xfrm>
              <a:custGeom>
                <a:avLst/>
                <a:gdLst>
                  <a:gd name="T0" fmla="*/ 327 w 341"/>
                  <a:gd name="T1" fmla="*/ 7 h 7"/>
                  <a:gd name="T2" fmla="*/ 14 w 341"/>
                  <a:gd name="T3" fmla="*/ 7 h 7"/>
                  <a:gd name="T4" fmla="*/ 7 w 341"/>
                  <a:gd name="T5" fmla="*/ 7 h 7"/>
                  <a:gd name="T6" fmla="*/ 0 w 341"/>
                  <a:gd name="T7" fmla="*/ 0 h 7"/>
                  <a:gd name="T8" fmla="*/ 341 w 341"/>
                  <a:gd name="T9" fmla="*/ 0 h 7"/>
                  <a:gd name="T10" fmla="*/ 327 w 34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1"/>
                  <a:gd name="T19" fmla="*/ 0 h 7"/>
                  <a:gd name="T20" fmla="*/ 341 w 34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1" h="7">
                    <a:moveTo>
                      <a:pt x="327" y="7"/>
                    </a:moveTo>
                    <a:lnTo>
                      <a:pt x="14" y="7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341" y="0"/>
                    </a:lnTo>
                    <a:lnTo>
                      <a:pt x="327" y="7"/>
                    </a:lnTo>
                    <a:close/>
                  </a:path>
                </a:pathLst>
              </a:custGeom>
              <a:solidFill>
                <a:srgbClr val="BEBE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4" name="Freeform 594"/>
              <p:cNvSpPr>
                <a:spLocks/>
              </p:cNvSpPr>
              <p:nvPr/>
            </p:nvSpPr>
            <p:spPr bwMode="auto">
              <a:xfrm>
                <a:off x="2994" y="8137"/>
                <a:ext cx="357" cy="7"/>
              </a:xfrm>
              <a:custGeom>
                <a:avLst/>
                <a:gdLst>
                  <a:gd name="T0" fmla="*/ 342 w 357"/>
                  <a:gd name="T1" fmla="*/ 7 h 7"/>
                  <a:gd name="T2" fmla="*/ 11 w 357"/>
                  <a:gd name="T3" fmla="*/ 7 h 7"/>
                  <a:gd name="T4" fmla="*/ 0 w 357"/>
                  <a:gd name="T5" fmla="*/ 0 h 7"/>
                  <a:gd name="T6" fmla="*/ 357 w 357"/>
                  <a:gd name="T7" fmla="*/ 0 h 7"/>
                  <a:gd name="T8" fmla="*/ 353 w 357"/>
                  <a:gd name="T9" fmla="*/ 0 h 7"/>
                  <a:gd name="T10" fmla="*/ 342 w 35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7"/>
                  <a:gd name="T19" fmla="*/ 0 h 7"/>
                  <a:gd name="T20" fmla="*/ 357 w 3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7" h="7">
                    <a:moveTo>
                      <a:pt x="342" y="7"/>
                    </a:moveTo>
                    <a:lnTo>
                      <a:pt x="11" y="7"/>
                    </a:lnTo>
                    <a:lnTo>
                      <a:pt x="0" y="0"/>
                    </a:lnTo>
                    <a:lnTo>
                      <a:pt x="357" y="0"/>
                    </a:lnTo>
                    <a:lnTo>
                      <a:pt x="353" y="0"/>
                    </a:lnTo>
                    <a:lnTo>
                      <a:pt x="342" y="7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5" name="Freeform 595"/>
              <p:cNvSpPr>
                <a:spLocks/>
              </p:cNvSpPr>
              <p:nvPr/>
            </p:nvSpPr>
            <p:spPr bwMode="auto">
              <a:xfrm>
                <a:off x="2987" y="8133"/>
                <a:ext cx="371" cy="8"/>
              </a:xfrm>
              <a:custGeom>
                <a:avLst/>
                <a:gdLst>
                  <a:gd name="T0" fmla="*/ 356 w 371"/>
                  <a:gd name="T1" fmla="*/ 8 h 8"/>
                  <a:gd name="T2" fmla="*/ 15 w 371"/>
                  <a:gd name="T3" fmla="*/ 8 h 8"/>
                  <a:gd name="T4" fmla="*/ 0 w 371"/>
                  <a:gd name="T5" fmla="*/ 0 h 8"/>
                  <a:gd name="T6" fmla="*/ 371 w 371"/>
                  <a:gd name="T7" fmla="*/ 0 h 8"/>
                  <a:gd name="T8" fmla="*/ 360 w 371"/>
                  <a:gd name="T9" fmla="*/ 4 h 8"/>
                  <a:gd name="T10" fmla="*/ 356 w 371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1"/>
                  <a:gd name="T19" fmla="*/ 0 h 8"/>
                  <a:gd name="T20" fmla="*/ 371 w 37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1" h="8">
                    <a:moveTo>
                      <a:pt x="356" y="8"/>
                    </a:moveTo>
                    <a:lnTo>
                      <a:pt x="15" y="8"/>
                    </a:lnTo>
                    <a:lnTo>
                      <a:pt x="0" y="0"/>
                    </a:lnTo>
                    <a:lnTo>
                      <a:pt x="371" y="0"/>
                    </a:lnTo>
                    <a:lnTo>
                      <a:pt x="360" y="4"/>
                    </a:lnTo>
                    <a:lnTo>
                      <a:pt x="356" y="8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6" name="Freeform 596"/>
              <p:cNvSpPr>
                <a:spLocks/>
              </p:cNvSpPr>
              <p:nvPr/>
            </p:nvSpPr>
            <p:spPr bwMode="auto">
              <a:xfrm>
                <a:off x="2980" y="8130"/>
                <a:ext cx="381" cy="7"/>
              </a:xfrm>
              <a:custGeom>
                <a:avLst/>
                <a:gdLst>
                  <a:gd name="T0" fmla="*/ 371 w 381"/>
                  <a:gd name="T1" fmla="*/ 7 h 7"/>
                  <a:gd name="T2" fmla="*/ 14 w 381"/>
                  <a:gd name="T3" fmla="*/ 7 h 7"/>
                  <a:gd name="T4" fmla="*/ 0 w 381"/>
                  <a:gd name="T5" fmla="*/ 0 h 7"/>
                  <a:gd name="T6" fmla="*/ 381 w 381"/>
                  <a:gd name="T7" fmla="*/ 0 h 7"/>
                  <a:gd name="T8" fmla="*/ 371 w 38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1"/>
                  <a:gd name="T16" fmla="*/ 0 h 7"/>
                  <a:gd name="T17" fmla="*/ 381 w 38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1" h="7">
                    <a:moveTo>
                      <a:pt x="371" y="7"/>
                    </a:moveTo>
                    <a:lnTo>
                      <a:pt x="14" y="7"/>
                    </a:lnTo>
                    <a:lnTo>
                      <a:pt x="0" y="0"/>
                    </a:lnTo>
                    <a:lnTo>
                      <a:pt x="381" y="0"/>
                    </a:lnTo>
                    <a:lnTo>
                      <a:pt x="371" y="7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7" name="Freeform 597"/>
              <p:cNvSpPr>
                <a:spLocks/>
              </p:cNvSpPr>
              <p:nvPr/>
            </p:nvSpPr>
            <p:spPr bwMode="auto">
              <a:xfrm>
                <a:off x="2973" y="8126"/>
                <a:ext cx="396" cy="7"/>
              </a:xfrm>
              <a:custGeom>
                <a:avLst/>
                <a:gdLst>
                  <a:gd name="T0" fmla="*/ 385 w 396"/>
                  <a:gd name="T1" fmla="*/ 7 h 7"/>
                  <a:gd name="T2" fmla="*/ 14 w 396"/>
                  <a:gd name="T3" fmla="*/ 7 h 7"/>
                  <a:gd name="T4" fmla="*/ 3 w 396"/>
                  <a:gd name="T5" fmla="*/ 0 h 7"/>
                  <a:gd name="T6" fmla="*/ 0 w 396"/>
                  <a:gd name="T7" fmla="*/ 0 h 7"/>
                  <a:gd name="T8" fmla="*/ 396 w 396"/>
                  <a:gd name="T9" fmla="*/ 0 h 7"/>
                  <a:gd name="T10" fmla="*/ 385 w 396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6"/>
                  <a:gd name="T19" fmla="*/ 0 h 7"/>
                  <a:gd name="T20" fmla="*/ 396 w 39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6" h="7">
                    <a:moveTo>
                      <a:pt x="385" y="7"/>
                    </a:moveTo>
                    <a:lnTo>
                      <a:pt x="14" y="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96" y="0"/>
                    </a:lnTo>
                    <a:lnTo>
                      <a:pt x="385" y="7"/>
                    </a:lnTo>
                    <a:close/>
                  </a:path>
                </a:pathLst>
              </a:custGeom>
              <a:solidFill>
                <a:srgbClr val="BBB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8" name="Freeform 598"/>
              <p:cNvSpPr>
                <a:spLocks/>
              </p:cNvSpPr>
              <p:nvPr/>
            </p:nvSpPr>
            <p:spPr bwMode="auto">
              <a:xfrm>
                <a:off x="2969" y="8123"/>
                <a:ext cx="407" cy="7"/>
              </a:xfrm>
              <a:custGeom>
                <a:avLst/>
                <a:gdLst>
                  <a:gd name="T0" fmla="*/ 392 w 407"/>
                  <a:gd name="T1" fmla="*/ 7 h 7"/>
                  <a:gd name="T2" fmla="*/ 11 w 407"/>
                  <a:gd name="T3" fmla="*/ 7 h 7"/>
                  <a:gd name="T4" fmla="*/ 7 w 407"/>
                  <a:gd name="T5" fmla="*/ 3 h 7"/>
                  <a:gd name="T6" fmla="*/ 0 w 407"/>
                  <a:gd name="T7" fmla="*/ 0 h 7"/>
                  <a:gd name="T8" fmla="*/ 407 w 407"/>
                  <a:gd name="T9" fmla="*/ 0 h 7"/>
                  <a:gd name="T10" fmla="*/ 392 w 40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7"/>
                  <a:gd name="T19" fmla="*/ 0 h 7"/>
                  <a:gd name="T20" fmla="*/ 407 w 40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7" h="7">
                    <a:moveTo>
                      <a:pt x="392" y="7"/>
                    </a:moveTo>
                    <a:lnTo>
                      <a:pt x="11" y="7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392" y="7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9" name="Freeform 599"/>
              <p:cNvSpPr>
                <a:spLocks/>
              </p:cNvSpPr>
              <p:nvPr/>
            </p:nvSpPr>
            <p:spPr bwMode="auto">
              <a:xfrm>
                <a:off x="2962" y="8119"/>
                <a:ext cx="421" cy="7"/>
              </a:xfrm>
              <a:custGeom>
                <a:avLst/>
                <a:gdLst>
                  <a:gd name="T0" fmla="*/ 407 w 421"/>
                  <a:gd name="T1" fmla="*/ 7 h 7"/>
                  <a:gd name="T2" fmla="*/ 11 w 421"/>
                  <a:gd name="T3" fmla="*/ 7 h 7"/>
                  <a:gd name="T4" fmla="*/ 0 w 421"/>
                  <a:gd name="T5" fmla="*/ 0 h 7"/>
                  <a:gd name="T6" fmla="*/ 421 w 421"/>
                  <a:gd name="T7" fmla="*/ 0 h 7"/>
                  <a:gd name="T8" fmla="*/ 417 w 421"/>
                  <a:gd name="T9" fmla="*/ 0 h 7"/>
                  <a:gd name="T10" fmla="*/ 407 w 42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1"/>
                  <a:gd name="T19" fmla="*/ 0 h 7"/>
                  <a:gd name="T20" fmla="*/ 421 w 42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1" h="7">
                    <a:moveTo>
                      <a:pt x="407" y="7"/>
                    </a:moveTo>
                    <a:lnTo>
                      <a:pt x="11" y="7"/>
                    </a:lnTo>
                    <a:lnTo>
                      <a:pt x="0" y="0"/>
                    </a:lnTo>
                    <a:lnTo>
                      <a:pt x="421" y="0"/>
                    </a:lnTo>
                    <a:lnTo>
                      <a:pt x="417" y="0"/>
                    </a:lnTo>
                    <a:lnTo>
                      <a:pt x="407" y="7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0" name="Freeform 600"/>
              <p:cNvSpPr>
                <a:spLocks/>
              </p:cNvSpPr>
              <p:nvPr/>
            </p:nvSpPr>
            <p:spPr bwMode="auto">
              <a:xfrm>
                <a:off x="2958" y="8115"/>
                <a:ext cx="429" cy="8"/>
              </a:xfrm>
              <a:custGeom>
                <a:avLst/>
                <a:gdLst>
                  <a:gd name="T0" fmla="*/ 418 w 429"/>
                  <a:gd name="T1" fmla="*/ 8 h 8"/>
                  <a:gd name="T2" fmla="*/ 11 w 429"/>
                  <a:gd name="T3" fmla="*/ 8 h 8"/>
                  <a:gd name="T4" fmla="*/ 0 w 429"/>
                  <a:gd name="T5" fmla="*/ 0 h 8"/>
                  <a:gd name="T6" fmla="*/ 429 w 429"/>
                  <a:gd name="T7" fmla="*/ 0 h 8"/>
                  <a:gd name="T8" fmla="*/ 421 w 429"/>
                  <a:gd name="T9" fmla="*/ 4 h 8"/>
                  <a:gd name="T10" fmla="*/ 418 w 429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9"/>
                  <a:gd name="T19" fmla="*/ 0 h 8"/>
                  <a:gd name="T20" fmla="*/ 429 w 42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9" h="8">
                    <a:moveTo>
                      <a:pt x="418" y="8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429" y="0"/>
                    </a:lnTo>
                    <a:lnTo>
                      <a:pt x="421" y="4"/>
                    </a:lnTo>
                    <a:lnTo>
                      <a:pt x="418" y="8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1" name="Freeform 601"/>
              <p:cNvSpPr>
                <a:spLocks/>
              </p:cNvSpPr>
              <p:nvPr/>
            </p:nvSpPr>
            <p:spPr bwMode="auto">
              <a:xfrm>
                <a:off x="2955" y="8112"/>
                <a:ext cx="435" cy="7"/>
              </a:xfrm>
              <a:custGeom>
                <a:avLst/>
                <a:gdLst>
                  <a:gd name="T0" fmla="*/ 428 w 435"/>
                  <a:gd name="T1" fmla="*/ 7 h 7"/>
                  <a:gd name="T2" fmla="*/ 7 w 435"/>
                  <a:gd name="T3" fmla="*/ 7 h 7"/>
                  <a:gd name="T4" fmla="*/ 0 w 435"/>
                  <a:gd name="T5" fmla="*/ 3 h 7"/>
                  <a:gd name="T6" fmla="*/ 0 w 435"/>
                  <a:gd name="T7" fmla="*/ 0 h 7"/>
                  <a:gd name="T8" fmla="*/ 435 w 435"/>
                  <a:gd name="T9" fmla="*/ 0 h 7"/>
                  <a:gd name="T10" fmla="*/ 428 w 43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5"/>
                  <a:gd name="T19" fmla="*/ 0 h 7"/>
                  <a:gd name="T20" fmla="*/ 435 w 43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5" h="7">
                    <a:moveTo>
                      <a:pt x="428" y="7"/>
                    </a:moveTo>
                    <a:lnTo>
                      <a:pt x="7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35" y="0"/>
                    </a:lnTo>
                    <a:lnTo>
                      <a:pt x="428" y="7"/>
                    </a:lnTo>
                    <a:close/>
                  </a:path>
                </a:pathLst>
              </a:custGeom>
              <a:solidFill>
                <a:srgbClr val="B9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2" name="Freeform 602"/>
              <p:cNvSpPr>
                <a:spLocks/>
              </p:cNvSpPr>
              <p:nvPr/>
            </p:nvSpPr>
            <p:spPr bwMode="auto">
              <a:xfrm>
                <a:off x="2951" y="8108"/>
                <a:ext cx="443" cy="7"/>
              </a:xfrm>
              <a:custGeom>
                <a:avLst/>
                <a:gdLst>
                  <a:gd name="T0" fmla="*/ 436 w 443"/>
                  <a:gd name="T1" fmla="*/ 7 h 7"/>
                  <a:gd name="T2" fmla="*/ 7 w 443"/>
                  <a:gd name="T3" fmla="*/ 7 h 7"/>
                  <a:gd name="T4" fmla="*/ 4 w 443"/>
                  <a:gd name="T5" fmla="*/ 7 h 7"/>
                  <a:gd name="T6" fmla="*/ 0 w 443"/>
                  <a:gd name="T7" fmla="*/ 0 h 7"/>
                  <a:gd name="T8" fmla="*/ 443 w 443"/>
                  <a:gd name="T9" fmla="*/ 0 h 7"/>
                  <a:gd name="T10" fmla="*/ 436 w 44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3"/>
                  <a:gd name="T19" fmla="*/ 0 h 7"/>
                  <a:gd name="T20" fmla="*/ 443 w 44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3" h="7">
                    <a:moveTo>
                      <a:pt x="436" y="7"/>
                    </a:moveTo>
                    <a:lnTo>
                      <a:pt x="7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443" y="0"/>
                    </a:lnTo>
                    <a:lnTo>
                      <a:pt x="436" y="7"/>
                    </a:lnTo>
                    <a:close/>
                  </a:path>
                </a:pathLst>
              </a:custGeom>
              <a:solidFill>
                <a:srgbClr val="B9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3" name="Freeform 603"/>
              <p:cNvSpPr>
                <a:spLocks/>
              </p:cNvSpPr>
              <p:nvPr/>
            </p:nvSpPr>
            <p:spPr bwMode="auto">
              <a:xfrm>
                <a:off x="2948" y="8104"/>
                <a:ext cx="449" cy="8"/>
              </a:xfrm>
              <a:custGeom>
                <a:avLst/>
                <a:gdLst>
                  <a:gd name="T0" fmla="*/ 442 w 449"/>
                  <a:gd name="T1" fmla="*/ 8 h 8"/>
                  <a:gd name="T2" fmla="*/ 7 w 449"/>
                  <a:gd name="T3" fmla="*/ 8 h 8"/>
                  <a:gd name="T4" fmla="*/ 0 w 449"/>
                  <a:gd name="T5" fmla="*/ 0 h 8"/>
                  <a:gd name="T6" fmla="*/ 449 w 449"/>
                  <a:gd name="T7" fmla="*/ 0 h 8"/>
                  <a:gd name="T8" fmla="*/ 442 w 449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9"/>
                  <a:gd name="T16" fmla="*/ 0 h 8"/>
                  <a:gd name="T17" fmla="*/ 449 w 44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9" h="8">
                    <a:moveTo>
                      <a:pt x="442" y="8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449" y="0"/>
                    </a:lnTo>
                    <a:lnTo>
                      <a:pt x="442" y="8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4" name="Freeform 604"/>
              <p:cNvSpPr>
                <a:spLocks/>
              </p:cNvSpPr>
              <p:nvPr/>
            </p:nvSpPr>
            <p:spPr bwMode="auto">
              <a:xfrm>
                <a:off x="2944" y="8101"/>
                <a:ext cx="457" cy="7"/>
              </a:xfrm>
              <a:custGeom>
                <a:avLst/>
                <a:gdLst>
                  <a:gd name="T0" fmla="*/ 450 w 457"/>
                  <a:gd name="T1" fmla="*/ 7 h 7"/>
                  <a:gd name="T2" fmla="*/ 7 w 457"/>
                  <a:gd name="T3" fmla="*/ 7 h 7"/>
                  <a:gd name="T4" fmla="*/ 0 w 457"/>
                  <a:gd name="T5" fmla="*/ 0 h 7"/>
                  <a:gd name="T6" fmla="*/ 457 w 457"/>
                  <a:gd name="T7" fmla="*/ 0 h 7"/>
                  <a:gd name="T8" fmla="*/ 450 w 45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7"/>
                  <a:gd name="T17" fmla="*/ 457 w 45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7">
                    <a:moveTo>
                      <a:pt x="450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457" y="0"/>
                    </a:lnTo>
                    <a:lnTo>
                      <a:pt x="450" y="7"/>
                    </a:lnTo>
                    <a:close/>
                  </a:path>
                </a:pathLst>
              </a:custGeom>
              <a:solidFill>
                <a:srgbClr val="B7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5" name="Freeform 605"/>
              <p:cNvSpPr>
                <a:spLocks/>
              </p:cNvSpPr>
              <p:nvPr/>
            </p:nvSpPr>
            <p:spPr bwMode="auto">
              <a:xfrm>
                <a:off x="2940" y="8097"/>
                <a:ext cx="465" cy="7"/>
              </a:xfrm>
              <a:custGeom>
                <a:avLst/>
                <a:gdLst>
                  <a:gd name="T0" fmla="*/ 457 w 465"/>
                  <a:gd name="T1" fmla="*/ 7 h 7"/>
                  <a:gd name="T2" fmla="*/ 8 w 465"/>
                  <a:gd name="T3" fmla="*/ 7 h 7"/>
                  <a:gd name="T4" fmla="*/ 0 w 465"/>
                  <a:gd name="T5" fmla="*/ 0 h 7"/>
                  <a:gd name="T6" fmla="*/ 465 w 465"/>
                  <a:gd name="T7" fmla="*/ 0 h 7"/>
                  <a:gd name="T8" fmla="*/ 457 w 46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7"/>
                  <a:gd name="T17" fmla="*/ 465 w 46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7">
                    <a:moveTo>
                      <a:pt x="457" y="7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465" y="0"/>
                    </a:lnTo>
                    <a:lnTo>
                      <a:pt x="457" y="7"/>
                    </a:lnTo>
                    <a:close/>
                  </a:path>
                </a:pathLst>
              </a:custGeom>
              <a:solidFill>
                <a:srgbClr val="B7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6" name="Freeform 606"/>
              <p:cNvSpPr>
                <a:spLocks/>
              </p:cNvSpPr>
              <p:nvPr/>
            </p:nvSpPr>
            <p:spPr bwMode="auto">
              <a:xfrm>
                <a:off x="2940" y="8094"/>
                <a:ext cx="468" cy="7"/>
              </a:xfrm>
              <a:custGeom>
                <a:avLst/>
                <a:gdLst>
                  <a:gd name="T0" fmla="*/ 461 w 468"/>
                  <a:gd name="T1" fmla="*/ 7 h 7"/>
                  <a:gd name="T2" fmla="*/ 4 w 468"/>
                  <a:gd name="T3" fmla="*/ 7 h 7"/>
                  <a:gd name="T4" fmla="*/ 0 w 468"/>
                  <a:gd name="T5" fmla="*/ 0 h 7"/>
                  <a:gd name="T6" fmla="*/ 468 w 468"/>
                  <a:gd name="T7" fmla="*/ 0 h 7"/>
                  <a:gd name="T8" fmla="*/ 461 w 46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8"/>
                  <a:gd name="T16" fmla="*/ 0 h 7"/>
                  <a:gd name="T17" fmla="*/ 468 w 46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8" h="7">
                    <a:moveTo>
                      <a:pt x="461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468" y="0"/>
                    </a:lnTo>
                    <a:lnTo>
                      <a:pt x="461" y="7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7" name="Freeform 607"/>
              <p:cNvSpPr>
                <a:spLocks/>
              </p:cNvSpPr>
              <p:nvPr/>
            </p:nvSpPr>
            <p:spPr bwMode="auto">
              <a:xfrm>
                <a:off x="2937" y="8090"/>
                <a:ext cx="475" cy="7"/>
              </a:xfrm>
              <a:custGeom>
                <a:avLst/>
                <a:gdLst>
                  <a:gd name="T0" fmla="*/ 468 w 475"/>
                  <a:gd name="T1" fmla="*/ 7 h 7"/>
                  <a:gd name="T2" fmla="*/ 3 w 475"/>
                  <a:gd name="T3" fmla="*/ 7 h 7"/>
                  <a:gd name="T4" fmla="*/ 0 w 475"/>
                  <a:gd name="T5" fmla="*/ 0 h 7"/>
                  <a:gd name="T6" fmla="*/ 475 w 475"/>
                  <a:gd name="T7" fmla="*/ 0 h 7"/>
                  <a:gd name="T8" fmla="*/ 471 w 475"/>
                  <a:gd name="T9" fmla="*/ 4 h 7"/>
                  <a:gd name="T10" fmla="*/ 468 w 47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5"/>
                  <a:gd name="T19" fmla="*/ 0 h 7"/>
                  <a:gd name="T20" fmla="*/ 475 w 47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5" h="7">
                    <a:moveTo>
                      <a:pt x="468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1" y="4"/>
                    </a:lnTo>
                    <a:lnTo>
                      <a:pt x="468" y="7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8" name="Freeform 608"/>
              <p:cNvSpPr>
                <a:spLocks/>
              </p:cNvSpPr>
              <p:nvPr/>
            </p:nvSpPr>
            <p:spPr bwMode="auto">
              <a:xfrm>
                <a:off x="2933" y="8086"/>
                <a:ext cx="479" cy="8"/>
              </a:xfrm>
              <a:custGeom>
                <a:avLst/>
                <a:gdLst>
                  <a:gd name="T0" fmla="*/ 475 w 479"/>
                  <a:gd name="T1" fmla="*/ 8 h 8"/>
                  <a:gd name="T2" fmla="*/ 7 w 479"/>
                  <a:gd name="T3" fmla="*/ 8 h 8"/>
                  <a:gd name="T4" fmla="*/ 4 w 479"/>
                  <a:gd name="T5" fmla="*/ 4 h 8"/>
                  <a:gd name="T6" fmla="*/ 0 w 479"/>
                  <a:gd name="T7" fmla="*/ 0 h 8"/>
                  <a:gd name="T8" fmla="*/ 479 w 479"/>
                  <a:gd name="T9" fmla="*/ 0 h 8"/>
                  <a:gd name="T10" fmla="*/ 475 w 479"/>
                  <a:gd name="T11" fmla="*/ 8 h 8"/>
                  <a:gd name="T12" fmla="*/ 475 w 479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8"/>
                  <a:gd name="T23" fmla="*/ 479 w 479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8">
                    <a:moveTo>
                      <a:pt x="475" y="8"/>
                    </a:move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75" y="8"/>
                    </a:lnTo>
                    <a:close/>
                  </a:path>
                </a:pathLst>
              </a:custGeom>
              <a:solidFill>
                <a:srgbClr val="B5B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9" name="Freeform 609"/>
              <p:cNvSpPr>
                <a:spLocks/>
              </p:cNvSpPr>
              <p:nvPr/>
            </p:nvSpPr>
            <p:spPr bwMode="auto">
              <a:xfrm>
                <a:off x="2933" y="8083"/>
                <a:ext cx="482" cy="7"/>
              </a:xfrm>
              <a:custGeom>
                <a:avLst/>
                <a:gdLst>
                  <a:gd name="T0" fmla="*/ 479 w 482"/>
                  <a:gd name="T1" fmla="*/ 7 h 7"/>
                  <a:gd name="T2" fmla="*/ 4 w 482"/>
                  <a:gd name="T3" fmla="*/ 7 h 7"/>
                  <a:gd name="T4" fmla="*/ 4 w 482"/>
                  <a:gd name="T5" fmla="*/ 7 h 7"/>
                  <a:gd name="T6" fmla="*/ 0 w 482"/>
                  <a:gd name="T7" fmla="*/ 0 h 7"/>
                  <a:gd name="T8" fmla="*/ 482 w 482"/>
                  <a:gd name="T9" fmla="*/ 0 h 7"/>
                  <a:gd name="T10" fmla="*/ 479 w 482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2"/>
                  <a:gd name="T19" fmla="*/ 0 h 7"/>
                  <a:gd name="T20" fmla="*/ 482 w 482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2" h="7">
                    <a:moveTo>
                      <a:pt x="479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482" y="0"/>
                    </a:lnTo>
                    <a:lnTo>
                      <a:pt x="479" y="7"/>
                    </a:lnTo>
                    <a:close/>
                  </a:path>
                </a:pathLst>
              </a:custGeom>
              <a:solidFill>
                <a:srgbClr val="B4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0" name="Freeform 610"/>
              <p:cNvSpPr>
                <a:spLocks/>
              </p:cNvSpPr>
              <p:nvPr/>
            </p:nvSpPr>
            <p:spPr bwMode="auto">
              <a:xfrm>
                <a:off x="2930" y="8079"/>
                <a:ext cx="485" cy="7"/>
              </a:xfrm>
              <a:custGeom>
                <a:avLst/>
                <a:gdLst>
                  <a:gd name="T0" fmla="*/ 482 w 485"/>
                  <a:gd name="T1" fmla="*/ 7 h 7"/>
                  <a:gd name="T2" fmla="*/ 3 w 485"/>
                  <a:gd name="T3" fmla="*/ 7 h 7"/>
                  <a:gd name="T4" fmla="*/ 0 w 485"/>
                  <a:gd name="T5" fmla="*/ 0 h 7"/>
                  <a:gd name="T6" fmla="*/ 485 w 485"/>
                  <a:gd name="T7" fmla="*/ 0 h 7"/>
                  <a:gd name="T8" fmla="*/ 482 w 48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5"/>
                  <a:gd name="T16" fmla="*/ 0 h 7"/>
                  <a:gd name="T17" fmla="*/ 485 w 48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5" h="7">
                    <a:moveTo>
                      <a:pt x="482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485" y="0"/>
                    </a:lnTo>
                    <a:lnTo>
                      <a:pt x="482" y="7"/>
                    </a:lnTo>
                    <a:close/>
                  </a:path>
                </a:pathLst>
              </a:custGeom>
              <a:solidFill>
                <a:srgbClr val="B3B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1" name="Freeform 611"/>
              <p:cNvSpPr>
                <a:spLocks/>
              </p:cNvSpPr>
              <p:nvPr/>
            </p:nvSpPr>
            <p:spPr bwMode="auto">
              <a:xfrm>
                <a:off x="2926" y="8075"/>
                <a:ext cx="493" cy="8"/>
              </a:xfrm>
              <a:custGeom>
                <a:avLst/>
                <a:gdLst>
                  <a:gd name="T0" fmla="*/ 489 w 493"/>
                  <a:gd name="T1" fmla="*/ 8 h 8"/>
                  <a:gd name="T2" fmla="*/ 7 w 493"/>
                  <a:gd name="T3" fmla="*/ 8 h 8"/>
                  <a:gd name="T4" fmla="*/ 0 w 493"/>
                  <a:gd name="T5" fmla="*/ 0 h 8"/>
                  <a:gd name="T6" fmla="*/ 493 w 493"/>
                  <a:gd name="T7" fmla="*/ 0 h 8"/>
                  <a:gd name="T8" fmla="*/ 489 w 49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8"/>
                  <a:gd name="T17" fmla="*/ 493 w 49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8">
                    <a:moveTo>
                      <a:pt x="489" y="8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493" y="0"/>
                    </a:lnTo>
                    <a:lnTo>
                      <a:pt x="489" y="8"/>
                    </a:lnTo>
                    <a:close/>
                  </a:path>
                </a:pathLst>
              </a:custGeom>
              <a:solidFill>
                <a:srgbClr val="B1B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2" name="Freeform 612"/>
              <p:cNvSpPr>
                <a:spLocks/>
              </p:cNvSpPr>
              <p:nvPr/>
            </p:nvSpPr>
            <p:spPr bwMode="auto">
              <a:xfrm>
                <a:off x="2926" y="8072"/>
                <a:ext cx="493" cy="7"/>
              </a:xfrm>
              <a:custGeom>
                <a:avLst/>
                <a:gdLst>
                  <a:gd name="T0" fmla="*/ 489 w 493"/>
                  <a:gd name="T1" fmla="*/ 7 h 7"/>
                  <a:gd name="T2" fmla="*/ 4 w 493"/>
                  <a:gd name="T3" fmla="*/ 7 h 7"/>
                  <a:gd name="T4" fmla="*/ 0 w 493"/>
                  <a:gd name="T5" fmla="*/ 0 h 7"/>
                  <a:gd name="T6" fmla="*/ 493 w 493"/>
                  <a:gd name="T7" fmla="*/ 0 h 7"/>
                  <a:gd name="T8" fmla="*/ 489 w 49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3"/>
                  <a:gd name="T16" fmla="*/ 0 h 7"/>
                  <a:gd name="T17" fmla="*/ 493 w 49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3" h="7">
                    <a:moveTo>
                      <a:pt x="489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493" y="0"/>
                    </a:lnTo>
                    <a:lnTo>
                      <a:pt x="489" y="7"/>
                    </a:lnTo>
                    <a:close/>
                  </a:path>
                </a:pathLst>
              </a:custGeom>
              <a:solidFill>
                <a:srgbClr val="B1B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" name="Freeform 613"/>
              <p:cNvSpPr>
                <a:spLocks/>
              </p:cNvSpPr>
              <p:nvPr/>
            </p:nvSpPr>
            <p:spPr bwMode="auto">
              <a:xfrm>
                <a:off x="2922" y="8068"/>
                <a:ext cx="501" cy="7"/>
              </a:xfrm>
              <a:custGeom>
                <a:avLst/>
                <a:gdLst>
                  <a:gd name="T0" fmla="*/ 497 w 501"/>
                  <a:gd name="T1" fmla="*/ 7 h 7"/>
                  <a:gd name="T2" fmla="*/ 4 w 501"/>
                  <a:gd name="T3" fmla="*/ 7 h 7"/>
                  <a:gd name="T4" fmla="*/ 0 w 501"/>
                  <a:gd name="T5" fmla="*/ 0 h 7"/>
                  <a:gd name="T6" fmla="*/ 501 w 501"/>
                  <a:gd name="T7" fmla="*/ 0 h 7"/>
                  <a:gd name="T8" fmla="*/ 497 w 50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7"/>
                  <a:gd name="T17" fmla="*/ 501 w 50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7">
                    <a:moveTo>
                      <a:pt x="49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501" y="0"/>
                    </a:lnTo>
                    <a:lnTo>
                      <a:pt x="497" y="7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" name="Freeform 614"/>
              <p:cNvSpPr>
                <a:spLocks/>
              </p:cNvSpPr>
              <p:nvPr/>
            </p:nvSpPr>
            <p:spPr bwMode="auto">
              <a:xfrm>
                <a:off x="2922" y="8065"/>
                <a:ext cx="501" cy="7"/>
              </a:xfrm>
              <a:custGeom>
                <a:avLst/>
                <a:gdLst>
                  <a:gd name="T0" fmla="*/ 497 w 501"/>
                  <a:gd name="T1" fmla="*/ 7 h 7"/>
                  <a:gd name="T2" fmla="*/ 4 w 501"/>
                  <a:gd name="T3" fmla="*/ 7 h 7"/>
                  <a:gd name="T4" fmla="*/ 0 w 501"/>
                  <a:gd name="T5" fmla="*/ 0 h 7"/>
                  <a:gd name="T6" fmla="*/ 501 w 501"/>
                  <a:gd name="T7" fmla="*/ 0 h 7"/>
                  <a:gd name="T8" fmla="*/ 497 w 50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7"/>
                  <a:gd name="T17" fmla="*/ 501 w 50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7">
                    <a:moveTo>
                      <a:pt x="49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501" y="0"/>
                    </a:lnTo>
                    <a:lnTo>
                      <a:pt x="497" y="7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" name="Freeform 615"/>
              <p:cNvSpPr>
                <a:spLocks/>
              </p:cNvSpPr>
              <p:nvPr/>
            </p:nvSpPr>
            <p:spPr bwMode="auto">
              <a:xfrm>
                <a:off x="2919" y="8061"/>
                <a:ext cx="507" cy="7"/>
              </a:xfrm>
              <a:custGeom>
                <a:avLst/>
                <a:gdLst>
                  <a:gd name="T0" fmla="*/ 504 w 507"/>
                  <a:gd name="T1" fmla="*/ 7 h 7"/>
                  <a:gd name="T2" fmla="*/ 3 w 507"/>
                  <a:gd name="T3" fmla="*/ 7 h 7"/>
                  <a:gd name="T4" fmla="*/ 0 w 507"/>
                  <a:gd name="T5" fmla="*/ 0 h 7"/>
                  <a:gd name="T6" fmla="*/ 0 w 507"/>
                  <a:gd name="T7" fmla="*/ 0 h 7"/>
                  <a:gd name="T8" fmla="*/ 507 w 507"/>
                  <a:gd name="T9" fmla="*/ 0 h 7"/>
                  <a:gd name="T10" fmla="*/ 504 w 507"/>
                  <a:gd name="T11" fmla="*/ 4 h 7"/>
                  <a:gd name="T12" fmla="*/ 504 w 507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7"/>
                  <a:gd name="T22" fmla="*/ 0 h 7"/>
                  <a:gd name="T23" fmla="*/ 507 w 50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7" h="7">
                    <a:moveTo>
                      <a:pt x="504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507" y="0"/>
                    </a:lnTo>
                    <a:lnTo>
                      <a:pt x="504" y="4"/>
                    </a:lnTo>
                    <a:lnTo>
                      <a:pt x="504" y="7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6" name="Freeform 616"/>
              <p:cNvSpPr>
                <a:spLocks/>
              </p:cNvSpPr>
              <p:nvPr/>
            </p:nvSpPr>
            <p:spPr bwMode="auto">
              <a:xfrm>
                <a:off x="2919" y="8057"/>
                <a:ext cx="507" cy="8"/>
              </a:xfrm>
              <a:custGeom>
                <a:avLst/>
                <a:gdLst>
                  <a:gd name="T0" fmla="*/ 504 w 507"/>
                  <a:gd name="T1" fmla="*/ 8 h 8"/>
                  <a:gd name="T2" fmla="*/ 3 w 507"/>
                  <a:gd name="T3" fmla="*/ 8 h 8"/>
                  <a:gd name="T4" fmla="*/ 0 w 507"/>
                  <a:gd name="T5" fmla="*/ 4 h 8"/>
                  <a:gd name="T6" fmla="*/ 0 w 507"/>
                  <a:gd name="T7" fmla="*/ 0 h 8"/>
                  <a:gd name="T8" fmla="*/ 507 w 507"/>
                  <a:gd name="T9" fmla="*/ 0 h 8"/>
                  <a:gd name="T10" fmla="*/ 504 w 507"/>
                  <a:gd name="T11" fmla="*/ 8 h 8"/>
                  <a:gd name="T12" fmla="*/ 504 w 507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7"/>
                  <a:gd name="T22" fmla="*/ 0 h 8"/>
                  <a:gd name="T23" fmla="*/ 507 w 50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7" h="8">
                    <a:moveTo>
                      <a:pt x="504" y="8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07" y="0"/>
                    </a:lnTo>
                    <a:lnTo>
                      <a:pt x="504" y="8"/>
                    </a:lnTo>
                    <a:close/>
                  </a:path>
                </a:pathLst>
              </a:custGeom>
              <a:solidFill>
                <a:srgbClr val="AF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7" name="Freeform 617"/>
              <p:cNvSpPr>
                <a:spLocks/>
              </p:cNvSpPr>
              <p:nvPr/>
            </p:nvSpPr>
            <p:spPr bwMode="auto">
              <a:xfrm>
                <a:off x="2915" y="8054"/>
                <a:ext cx="511" cy="7"/>
              </a:xfrm>
              <a:custGeom>
                <a:avLst/>
                <a:gdLst>
                  <a:gd name="T0" fmla="*/ 511 w 511"/>
                  <a:gd name="T1" fmla="*/ 7 h 7"/>
                  <a:gd name="T2" fmla="*/ 4 w 511"/>
                  <a:gd name="T3" fmla="*/ 7 h 7"/>
                  <a:gd name="T4" fmla="*/ 0 w 511"/>
                  <a:gd name="T5" fmla="*/ 0 h 7"/>
                  <a:gd name="T6" fmla="*/ 511 w 511"/>
                  <a:gd name="T7" fmla="*/ 0 h 7"/>
                  <a:gd name="T8" fmla="*/ 511 w 51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1"/>
                  <a:gd name="T16" fmla="*/ 0 h 7"/>
                  <a:gd name="T17" fmla="*/ 511 w 51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1" h="7">
                    <a:moveTo>
                      <a:pt x="511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511" y="0"/>
                    </a:lnTo>
                    <a:lnTo>
                      <a:pt x="511" y="7"/>
                    </a:lnTo>
                    <a:close/>
                  </a:path>
                </a:pathLst>
              </a:custGeom>
              <a:solidFill>
                <a:srgbClr val="AF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" name="Freeform 618"/>
              <p:cNvSpPr>
                <a:spLocks/>
              </p:cNvSpPr>
              <p:nvPr/>
            </p:nvSpPr>
            <p:spPr bwMode="auto">
              <a:xfrm>
                <a:off x="2915" y="8050"/>
                <a:ext cx="515" cy="7"/>
              </a:xfrm>
              <a:custGeom>
                <a:avLst/>
                <a:gdLst>
                  <a:gd name="T0" fmla="*/ 511 w 515"/>
                  <a:gd name="T1" fmla="*/ 7 h 7"/>
                  <a:gd name="T2" fmla="*/ 4 w 515"/>
                  <a:gd name="T3" fmla="*/ 7 h 7"/>
                  <a:gd name="T4" fmla="*/ 0 w 515"/>
                  <a:gd name="T5" fmla="*/ 0 h 7"/>
                  <a:gd name="T6" fmla="*/ 515 w 515"/>
                  <a:gd name="T7" fmla="*/ 0 h 7"/>
                  <a:gd name="T8" fmla="*/ 511 w 51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5"/>
                  <a:gd name="T16" fmla="*/ 0 h 7"/>
                  <a:gd name="T17" fmla="*/ 515 w 5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5" h="7">
                    <a:moveTo>
                      <a:pt x="511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515" y="0"/>
                    </a:lnTo>
                    <a:lnTo>
                      <a:pt x="511" y="7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9" name="Freeform 619"/>
              <p:cNvSpPr>
                <a:spLocks/>
              </p:cNvSpPr>
              <p:nvPr/>
            </p:nvSpPr>
            <p:spPr bwMode="auto">
              <a:xfrm>
                <a:off x="2915" y="8047"/>
                <a:ext cx="515" cy="7"/>
              </a:xfrm>
              <a:custGeom>
                <a:avLst/>
                <a:gdLst>
                  <a:gd name="T0" fmla="*/ 511 w 515"/>
                  <a:gd name="T1" fmla="*/ 7 h 7"/>
                  <a:gd name="T2" fmla="*/ 0 w 515"/>
                  <a:gd name="T3" fmla="*/ 7 h 7"/>
                  <a:gd name="T4" fmla="*/ 0 w 515"/>
                  <a:gd name="T5" fmla="*/ 0 h 7"/>
                  <a:gd name="T6" fmla="*/ 515 w 515"/>
                  <a:gd name="T7" fmla="*/ 0 h 7"/>
                  <a:gd name="T8" fmla="*/ 511 w 51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5"/>
                  <a:gd name="T16" fmla="*/ 0 h 7"/>
                  <a:gd name="T17" fmla="*/ 515 w 5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5" h="7">
                    <a:moveTo>
                      <a:pt x="51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515" y="0"/>
                    </a:lnTo>
                    <a:lnTo>
                      <a:pt x="511" y="7"/>
                    </a:lnTo>
                    <a:close/>
                  </a:path>
                </a:pathLst>
              </a:custGeom>
              <a:solidFill>
                <a:srgbClr val="ADAD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0" name="Freeform 620"/>
              <p:cNvSpPr>
                <a:spLocks/>
              </p:cNvSpPr>
              <p:nvPr/>
            </p:nvSpPr>
            <p:spPr bwMode="auto">
              <a:xfrm>
                <a:off x="2915" y="8043"/>
                <a:ext cx="518" cy="7"/>
              </a:xfrm>
              <a:custGeom>
                <a:avLst/>
                <a:gdLst>
                  <a:gd name="T0" fmla="*/ 515 w 518"/>
                  <a:gd name="T1" fmla="*/ 7 h 7"/>
                  <a:gd name="T2" fmla="*/ 0 w 518"/>
                  <a:gd name="T3" fmla="*/ 7 h 7"/>
                  <a:gd name="T4" fmla="*/ 0 w 518"/>
                  <a:gd name="T5" fmla="*/ 0 h 7"/>
                  <a:gd name="T6" fmla="*/ 518 w 518"/>
                  <a:gd name="T7" fmla="*/ 0 h 7"/>
                  <a:gd name="T8" fmla="*/ 515 w 51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8"/>
                  <a:gd name="T16" fmla="*/ 0 h 7"/>
                  <a:gd name="T17" fmla="*/ 518 w 51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8" h="7">
                    <a:moveTo>
                      <a:pt x="51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518" y="0"/>
                    </a:lnTo>
                    <a:lnTo>
                      <a:pt x="515" y="7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1" name="Freeform 621"/>
              <p:cNvSpPr>
                <a:spLocks/>
              </p:cNvSpPr>
              <p:nvPr/>
            </p:nvSpPr>
            <p:spPr bwMode="auto">
              <a:xfrm>
                <a:off x="2912" y="8039"/>
                <a:ext cx="521" cy="8"/>
              </a:xfrm>
              <a:custGeom>
                <a:avLst/>
                <a:gdLst>
                  <a:gd name="T0" fmla="*/ 518 w 521"/>
                  <a:gd name="T1" fmla="*/ 8 h 8"/>
                  <a:gd name="T2" fmla="*/ 3 w 521"/>
                  <a:gd name="T3" fmla="*/ 8 h 8"/>
                  <a:gd name="T4" fmla="*/ 0 w 521"/>
                  <a:gd name="T5" fmla="*/ 0 h 8"/>
                  <a:gd name="T6" fmla="*/ 521 w 521"/>
                  <a:gd name="T7" fmla="*/ 0 h 8"/>
                  <a:gd name="T8" fmla="*/ 518 w 521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1"/>
                  <a:gd name="T16" fmla="*/ 0 h 8"/>
                  <a:gd name="T17" fmla="*/ 521 w 52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1" h="8">
                    <a:moveTo>
                      <a:pt x="51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521" y="0"/>
                    </a:lnTo>
                    <a:lnTo>
                      <a:pt x="518" y="8"/>
                    </a:lnTo>
                    <a:close/>
                  </a:path>
                </a:pathLst>
              </a:custGeom>
              <a:solidFill>
                <a:srgbClr val="ADA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2" name="Freeform 622"/>
              <p:cNvSpPr>
                <a:spLocks/>
              </p:cNvSpPr>
              <p:nvPr/>
            </p:nvSpPr>
            <p:spPr bwMode="auto">
              <a:xfrm>
                <a:off x="2912" y="8036"/>
                <a:ext cx="521" cy="7"/>
              </a:xfrm>
              <a:custGeom>
                <a:avLst/>
                <a:gdLst>
                  <a:gd name="T0" fmla="*/ 521 w 521"/>
                  <a:gd name="T1" fmla="*/ 7 h 7"/>
                  <a:gd name="T2" fmla="*/ 3 w 521"/>
                  <a:gd name="T3" fmla="*/ 7 h 7"/>
                  <a:gd name="T4" fmla="*/ 0 w 521"/>
                  <a:gd name="T5" fmla="*/ 0 h 7"/>
                  <a:gd name="T6" fmla="*/ 0 w 521"/>
                  <a:gd name="T7" fmla="*/ 0 h 7"/>
                  <a:gd name="T8" fmla="*/ 521 w 521"/>
                  <a:gd name="T9" fmla="*/ 0 h 7"/>
                  <a:gd name="T10" fmla="*/ 521 w 52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1"/>
                  <a:gd name="T19" fmla="*/ 0 h 7"/>
                  <a:gd name="T20" fmla="*/ 521 w 52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1" h="7">
                    <a:moveTo>
                      <a:pt x="521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521" y="0"/>
                    </a:lnTo>
                    <a:lnTo>
                      <a:pt x="521" y="7"/>
                    </a:lnTo>
                    <a:close/>
                  </a:path>
                </a:pathLst>
              </a:custGeom>
              <a:solidFill>
                <a:srgbClr val="ACA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3" name="Freeform 623"/>
              <p:cNvSpPr>
                <a:spLocks/>
              </p:cNvSpPr>
              <p:nvPr/>
            </p:nvSpPr>
            <p:spPr bwMode="auto">
              <a:xfrm>
                <a:off x="2912" y="8032"/>
                <a:ext cx="525" cy="7"/>
              </a:xfrm>
              <a:custGeom>
                <a:avLst/>
                <a:gdLst>
                  <a:gd name="T0" fmla="*/ 521 w 525"/>
                  <a:gd name="T1" fmla="*/ 7 h 7"/>
                  <a:gd name="T2" fmla="*/ 0 w 525"/>
                  <a:gd name="T3" fmla="*/ 7 h 7"/>
                  <a:gd name="T4" fmla="*/ 0 w 525"/>
                  <a:gd name="T5" fmla="*/ 4 h 7"/>
                  <a:gd name="T6" fmla="*/ 0 w 525"/>
                  <a:gd name="T7" fmla="*/ 0 h 7"/>
                  <a:gd name="T8" fmla="*/ 525 w 525"/>
                  <a:gd name="T9" fmla="*/ 0 h 7"/>
                  <a:gd name="T10" fmla="*/ 521 w 52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5"/>
                  <a:gd name="T19" fmla="*/ 0 h 7"/>
                  <a:gd name="T20" fmla="*/ 525 w 52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5" h="7">
                    <a:moveTo>
                      <a:pt x="521" y="7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25" y="0"/>
                    </a:lnTo>
                    <a:lnTo>
                      <a:pt x="521" y="7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4" name="Freeform 624"/>
              <p:cNvSpPr>
                <a:spLocks/>
              </p:cNvSpPr>
              <p:nvPr/>
            </p:nvSpPr>
            <p:spPr bwMode="auto">
              <a:xfrm>
                <a:off x="2908" y="8028"/>
                <a:ext cx="529" cy="8"/>
              </a:xfrm>
              <a:custGeom>
                <a:avLst/>
                <a:gdLst>
                  <a:gd name="T0" fmla="*/ 525 w 529"/>
                  <a:gd name="T1" fmla="*/ 8 h 8"/>
                  <a:gd name="T2" fmla="*/ 4 w 529"/>
                  <a:gd name="T3" fmla="*/ 8 h 8"/>
                  <a:gd name="T4" fmla="*/ 0 w 529"/>
                  <a:gd name="T5" fmla="*/ 0 h 8"/>
                  <a:gd name="T6" fmla="*/ 529 w 529"/>
                  <a:gd name="T7" fmla="*/ 0 h 8"/>
                  <a:gd name="T8" fmla="*/ 529 w 529"/>
                  <a:gd name="T9" fmla="*/ 4 h 8"/>
                  <a:gd name="T10" fmla="*/ 525 w 529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8"/>
                  <a:gd name="T20" fmla="*/ 529 w 52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8">
                    <a:moveTo>
                      <a:pt x="525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529" y="0"/>
                    </a:lnTo>
                    <a:lnTo>
                      <a:pt x="529" y="4"/>
                    </a:lnTo>
                    <a:lnTo>
                      <a:pt x="525" y="8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5" name="Freeform 625"/>
              <p:cNvSpPr>
                <a:spLocks/>
              </p:cNvSpPr>
              <p:nvPr/>
            </p:nvSpPr>
            <p:spPr bwMode="auto">
              <a:xfrm>
                <a:off x="2908" y="8025"/>
                <a:ext cx="529" cy="7"/>
              </a:xfrm>
              <a:custGeom>
                <a:avLst/>
                <a:gdLst>
                  <a:gd name="T0" fmla="*/ 529 w 529"/>
                  <a:gd name="T1" fmla="*/ 7 h 7"/>
                  <a:gd name="T2" fmla="*/ 4 w 529"/>
                  <a:gd name="T3" fmla="*/ 7 h 7"/>
                  <a:gd name="T4" fmla="*/ 0 w 529"/>
                  <a:gd name="T5" fmla="*/ 0 h 7"/>
                  <a:gd name="T6" fmla="*/ 529 w 529"/>
                  <a:gd name="T7" fmla="*/ 0 h 7"/>
                  <a:gd name="T8" fmla="*/ 529 w 529"/>
                  <a:gd name="T9" fmla="*/ 7 h 7"/>
                  <a:gd name="T10" fmla="*/ 529 w 529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7"/>
                  <a:gd name="T20" fmla="*/ 529 w 52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7">
                    <a:moveTo>
                      <a:pt x="529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529" y="0"/>
                    </a:lnTo>
                    <a:lnTo>
                      <a:pt x="529" y="7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6" name="Freeform 626"/>
              <p:cNvSpPr>
                <a:spLocks/>
              </p:cNvSpPr>
              <p:nvPr/>
            </p:nvSpPr>
            <p:spPr bwMode="auto">
              <a:xfrm>
                <a:off x="2908" y="8021"/>
                <a:ext cx="529" cy="7"/>
              </a:xfrm>
              <a:custGeom>
                <a:avLst/>
                <a:gdLst>
                  <a:gd name="T0" fmla="*/ 529 w 529"/>
                  <a:gd name="T1" fmla="*/ 7 h 7"/>
                  <a:gd name="T2" fmla="*/ 0 w 529"/>
                  <a:gd name="T3" fmla="*/ 7 h 7"/>
                  <a:gd name="T4" fmla="*/ 0 w 529"/>
                  <a:gd name="T5" fmla="*/ 0 h 7"/>
                  <a:gd name="T6" fmla="*/ 212 w 529"/>
                  <a:gd name="T7" fmla="*/ 0 h 7"/>
                  <a:gd name="T8" fmla="*/ 270 w 529"/>
                  <a:gd name="T9" fmla="*/ 0 h 7"/>
                  <a:gd name="T10" fmla="*/ 320 w 529"/>
                  <a:gd name="T11" fmla="*/ 0 h 7"/>
                  <a:gd name="T12" fmla="*/ 324 w 529"/>
                  <a:gd name="T13" fmla="*/ 0 h 7"/>
                  <a:gd name="T14" fmla="*/ 529 w 529"/>
                  <a:gd name="T15" fmla="*/ 0 h 7"/>
                  <a:gd name="T16" fmla="*/ 529 w 529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9"/>
                  <a:gd name="T28" fmla="*/ 0 h 7"/>
                  <a:gd name="T29" fmla="*/ 529 w 529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9" h="7">
                    <a:moveTo>
                      <a:pt x="52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270" y="0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529" y="0"/>
                    </a:lnTo>
                    <a:lnTo>
                      <a:pt x="529" y="7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6" name="Group 627"/>
            <p:cNvGrpSpPr>
              <a:grpSpLocks/>
            </p:cNvGrpSpPr>
            <p:nvPr/>
          </p:nvGrpSpPr>
          <p:grpSpPr bwMode="auto">
            <a:xfrm>
              <a:off x="2901" y="7609"/>
              <a:ext cx="543" cy="2493"/>
              <a:chOff x="2901" y="7609"/>
              <a:chExt cx="543" cy="2493"/>
            </a:xfrm>
          </p:grpSpPr>
          <p:sp>
            <p:nvSpPr>
              <p:cNvPr id="7397" name="Freeform 628"/>
              <p:cNvSpPr>
                <a:spLocks/>
              </p:cNvSpPr>
              <p:nvPr/>
            </p:nvSpPr>
            <p:spPr bwMode="auto">
              <a:xfrm>
                <a:off x="2908" y="8018"/>
                <a:ext cx="529" cy="7"/>
              </a:xfrm>
              <a:custGeom>
                <a:avLst/>
                <a:gdLst>
                  <a:gd name="T0" fmla="*/ 529 w 529"/>
                  <a:gd name="T1" fmla="*/ 7 h 7"/>
                  <a:gd name="T2" fmla="*/ 0 w 529"/>
                  <a:gd name="T3" fmla="*/ 7 h 7"/>
                  <a:gd name="T4" fmla="*/ 0 w 529"/>
                  <a:gd name="T5" fmla="*/ 0 h 7"/>
                  <a:gd name="T6" fmla="*/ 191 w 529"/>
                  <a:gd name="T7" fmla="*/ 0 h 7"/>
                  <a:gd name="T8" fmla="*/ 194 w 529"/>
                  <a:gd name="T9" fmla="*/ 0 h 7"/>
                  <a:gd name="T10" fmla="*/ 212 w 529"/>
                  <a:gd name="T11" fmla="*/ 3 h 7"/>
                  <a:gd name="T12" fmla="*/ 270 w 529"/>
                  <a:gd name="T13" fmla="*/ 3 h 7"/>
                  <a:gd name="T14" fmla="*/ 320 w 529"/>
                  <a:gd name="T15" fmla="*/ 3 h 7"/>
                  <a:gd name="T16" fmla="*/ 338 w 529"/>
                  <a:gd name="T17" fmla="*/ 0 h 7"/>
                  <a:gd name="T18" fmla="*/ 529 w 529"/>
                  <a:gd name="T19" fmla="*/ 0 h 7"/>
                  <a:gd name="T20" fmla="*/ 529 w 529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9"/>
                  <a:gd name="T34" fmla="*/ 0 h 7"/>
                  <a:gd name="T35" fmla="*/ 529 w 529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9" h="7">
                    <a:moveTo>
                      <a:pt x="52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4" y="0"/>
                    </a:lnTo>
                    <a:lnTo>
                      <a:pt x="212" y="3"/>
                    </a:lnTo>
                    <a:lnTo>
                      <a:pt x="270" y="3"/>
                    </a:lnTo>
                    <a:lnTo>
                      <a:pt x="320" y="3"/>
                    </a:lnTo>
                    <a:lnTo>
                      <a:pt x="338" y="0"/>
                    </a:lnTo>
                    <a:lnTo>
                      <a:pt x="529" y="0"/>
                    </a:lnTo>
                    <a:lnTo>
                      <a:pt x="529" y="7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8" name="Freeform 629"/>
              <p:cNvSpPr>
                <a:spLocks noEditPoints="1"/>
              </p:cNvSpPr>
              <p:nvPr/>
            </p:nvSpPr>
            <p:spPr bwMode="auto">
              <a:xfrm>
                <a:off x="2908" y="8014"/>
                <a:ext cx="529" cy="7"/>
              </a:xfrm>
              <a:custGeom>
                <a:avLst/>
                <a:gdLst>
                  <a:gd name="T0" fmla="*/ 529 w 529"/>
                  <a:gd name="T1" fmla="*/ 7 h 7"/>
                  <a:gd name="T2" fmla="*/ 324 w 529"/>
                  <a:gd name="T3" fmla="*/ 7 h 7"/>
                  <a:gd name="T4" fmla="*/ 353 w 529"/>
                  <a:gd name="T5" fmla="*/ 0 h 7"/>
                  <a:gd name="T6" fmla="*/ 529 w 529"/>
                  <a:gd name="T7" fmla="*/ 0 h 7"/>
                  <a:gd name="T8" fmla="*/ 529 w 529"/>
                  <a:gd name="T9" fmla="*/ 7 h 7"/>
                  <a:gd name="T10" fmla="*/ 212 w 529"/>
                  <a:gd name="T11" fmla="*/ 7 h 7"/>
                  <a:gd name="T12" fmla="*/ 0 w 529"/>
                  <a:gd name="T13" fmla="*/ 7 h 7"/>
                  <a:gd name="T14" fmla="*/ 0 w 529"/>
                  <a:gd name="T15" fmla="*/ 0 h 7"/>
                  <a:gd name="T16" fmla="*/ 184 w 529"/>
                  <a:gd name="T17" fmla="*/ 0 h 7"/>
                  <a:gd name="T18" fmla="*/ 194 w 529"/>
                  <a:gd name="T19" fmla="*/ 4 h 7"/>
                  <a:gd name="T20" fmla="*/ 212 w 529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9"/>
                  <a:gd name="T34" fmla="*/ 0 h 7"/>
                  <a:gd name="T35" fmla="*/ 529 w 529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9" h="7">
                    <a:moveTo>
                      <a:pt x="529" y="7"/>
                    </a:moveTo>
                    <a:lnTo>
                      <a:pt x="324" y="7"/>
                    </a:lnTo>
                    <a:lnTo>
                      <a:pt x="353" y="0"/>
                    </a:lnTo>
                    <a:lnTo>
                      <a:pt x="529" y="0"/>
                    </a:lnTo>
                    <a:lnTo>
                      <a:pt x="529" y="7"/>
                    </a:lnTo>
                    <a:close/>
                    <a:moveTo>
                      <a:pt x="21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84" y="0"/>
                    </a:lnTo>
                    <a:lnTo>
                      <a:pt x="194" y="4"/>
                    </a:lnTo>
                    <a:lnTo>
                      <a:pt x="212" y="7"/>
                    </a:lnTo>
                    <a:close/>
                  </a:path>
                </a:pathLst>
              </a:custGeom>
              <a:solidFill>
                <a:srgbClr val="A8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9" name="Freeform 630"/>
              <p:cNvSpPr>
                <a:spLocks noEditPoints="1"/>
              </p:cNvSpPr>
              <p:nvPr/>
            </p:nvSpPr>
            <p:spPr bwMode="auto">
              <a:xfrm>
                <a:off x="2904" y="8010"/>
                <a:ext cx="537" cy="8"/>
              </a:xfrm>
              <a:custGeom>
                <a:avLst/>
                <a:gdLst>
                  <a:gd name="T0" fmla="*/ 533 w 537"/>
                  <a:gd name="T1" fmla="*/ 8 h 8"/>
                  <a:gd name="T2" fmla="*/ 342 w 537"/>
                  <a:gd name="T3" fmla="*/ 8 h 8"/>
                  <a:gd name="T4" fmla="*/ 357 w 537"/>
                  <a:gd name="T5" fmla="*/ 4 h 8"/>
                  <a:gd name="T6" fmla="*/ 364 w 537"/>
                  <a:gd name="T7" fmla="*/ 0 h 8"/>
                  <a:gd name="T8" fmla="*/ 537 w 537"/>
                  <a:gd name="T9" fmla="*/ 0 h 8"/>
                  <a:gd name="T10" fmla="*/ 533 w 537"/>
                  <a:gd name="T11" fmla="*/ 8 h 8"/>
                  <a:gd name="T12" fmla="*/ 195 w 537"/>
                  <a:gd name="T13" fmla="*/ 8 h 8"/>
                  <a:gd name="T14" fmla="*/ 4 w 537"/>
                  <a:gd name="T15" fmla="*/ 8 h 8"/>
                  <a:gd name="T16" fmla="*/ 0 w 537"/>
                  <a:gd name="T17" fmla="*/ 0 h 8"/>
                  <a:gd name="T18" fmla="*/ 177 w 537"/>
                  <a:gd name="T19" fmla="*/ 0 h 8"/>
                  <a:gd name="T20" fmla="*/ 195 w 537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8"/>
                  <a:gd name="T35" fmla="*/ 537 w 53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8">
                    <a:moveTo>
                      <a:pt x="533" y="8"/>
                    </a:moveTo>
                    <a:lnTo>
                      <a:pt x="342" y="8"/>
                    </a:lnTo>
                    <a:lnTo>
                      <a:pt x="357" y="4"/>
                    </a:lnTo>
                    <a:lnTo>
                      <a:pt x="364" y="0"/>
                    </a:lnTo>
                    <a:lnTo>
                      <a:pt x="537" y="0"/>
                    </a:lnTo>
                    <a:lnTo>
                      <a:pt x="533" y="8"/>
                    </a:lnTo>
                    <a:close/>
                    <a:moveTo>
                      <a:pt x="195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195" y="8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0" name="Freeform 631"/>
              <p:cNvSpPr>
                <a:spLocks noEditPoints="1"/>
              </p:cNvSpPr>
              <p:nvPr/>
            </p:nvSpPr>
            <p:spPr bwMode="auto">
              <a:xfrm>
                <a:off x="2904" y="8007"/>
                <a:ext cx="537" cy="7"/>
              </a:xfrm>
              <a:custGeom>
                <a:avLst/>
                <a:gdLst>
                  <a:gd name="T0" fmla="*/ 533 w 537"/>
                  <a:gd name="T1" fmla="*/ 7 h 7"/>
                  <a:gd name="T2" fmla="*/ 357 w 537"/>
                  <a:gd name="T3" fmla="*/ 7 h 7"/>
                  <a:gd name="T4" fmla="*/ 357 w 537"/>
                  <a:gd name="T5" fmla="*/ 7 h 7"/>
                  <a:gd name="T6" fmla="*/ 371 w 537"/>
                  <a:gd name="T7" fmla="*/ 0 h 7"/>
                  <a:gd name="T8" fmla="*/ 537 w 537"/>
                  <a:gd name="T9" fmla="*/ 0 h 7"/>
                  <a:gd name="T10" fmla="*/ 537 w 537"/>
                  <a:gd name="T11" fmla="*/ 0 h 7"/>
                  <a:gd name="T12" fmla="*/ 533 w 537"/>
                  <a:gd name="T13" fmla="*/ 7 h 7"/>
                  <a:gd name="T14" fmla="*/ 188 w 537"/>
                  <a:gd name="T15" fmla="*/ 7 h 7"/>
                  <a:gd name="T16" fmla="*/ 4 w 537"/>
                  <a:gd name="T17" fmla="*/ 7 h 7"/>
                  <a:gd name="T18" fmla="*/ 0 w 537"/>
                  <a:gd name="T19" fmla="*/ 0 h 7"/>
                  <a:gd name="T20" fmla="*/ 0 w 537"/>
                  <a:gd name="T21" fmla="*/ 0 h 7"/>
                  <a:gd name="T22" fmla="*/ 166 w 537"/>
                  <a:gd name="T23" fmla="*/ 0 h 7"/>
                  <a:gd name="T24" fmla="*/ 166 w 537"/>
                  <a:gd name="T25" fmla="*/ 0 h 7"/>
                  <a:gd name="T26" fmla="*/ 188 w 537"/>
                  <a:gd name="T27" fmla="*/ 7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7"/>
                  <a:gd name="T43" fmla="*/ 0 h 7"/>
                  <a:gd name="T44" fmla="*/ 537 w 537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7" h="7">
                    <a:moveTo>
                      <a:pt x="533" y="7"/>
                    </a:moveTo>
                    <a:lnTo>
                      <a:pt x="357" y="7"/>
                    </a:lnTo>
                    <a:lnTo>
                      <a:pt x="371" y="0"/>
                    </a:lnTo>
                    <a:lnTo>
                      <a:pt x="537" y="0"/>
                    </a:lnTo>
                    <a:lnTo>
                      <a:pt x="533" y="7"/>
                    </a:lnTo>
                    <a:close/>
                    <a:moveTo>
                      <a:pt x="188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166" y="0"/>
                    </a:lnTo>
                    <a:lnTo>
                      <a:pt x="188" y="7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1" name="Freeform 632"/>
              <p:cNvSpPr>
                <a:spLocks noEditPoints="1"/>
              </p:cNvSpPr>
              <p:nvPr/>
            </p:nvSpPr>
            <p:spPr bwMode="auto">
              <a:xfrm>
                <a:off x="2904" y="8003"/>
                <a:ext cx="537" cy="7"/>
              </a:xfrm>
              <a:custGeom>
                <a:avLst/>
                <a:gdLst>
                  <a:gd name="T0" fmla="*/ 537 w 537"/>
                  <a:gd name="T1" fmla="*/ 7 h 7"/>
                  <a:gd name="T2" fmla="*/ 364 w 537"/>
                  <a:gd name="T3" fmla="*/ 7 h 7"/>
                  <a:gd name="T4" fmla="*/ 378 w 537"/>
                  <a:gd name="T5" fmla="*/ 0 h 7"/>
                  <a:gd name="T6" fmla="*/ 537 w 537"/>
                  <a:gd name="T7" fmla="*/ 0 h 7"/>
                  <a:gd name="T8" fmla="*/ 537 w 537"/>
                  <a:gd name="T9" fmla="*/ 4 h 7"/>
                  <a:gd name="T10" fmla="*/ 537 w 537"/>
                  <a:gd name="T11" fmla="*/ 7 h 7"/>
                  <a:gd name="T12" fmla="*/ 177 w 537"/>
                  <a:gd name="T13" fmla="*/ 7 h 7"/>
                  <a:gd name="T14" fmla="*/ 0 w 537"/>
                  <a:gd name="T15" fmla="*/ 7 h 7"/>
                  <a:gd name="T16" fmla="*/ 0 w 537"/>
                  <a:gd name="T17" fmla="*/ 4 h 7"/>
                  <a:gd name="T18" fmla="*/ 0 w 537"/>
                  <a:gd name="T19" fmla="*/ 0 h 7"/>
                  <a:gd name="T20" fmla="*/ 159 w 537"/>
                  <a:gd name="T21" fmla="*/ 0 h 7"/>
                  <a:gd name="T22" fmla="*/ 166 w 537"/>
                  <a:gd name="T23" fmla="*/ 4 h 7"/>
                  <a:gd name="T24" fmla="*/ 177 w 537"/>
                  <a:gd name="T25" fmla="*/ 7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7"/>
                  <a:gd name="T40" fmla="*/ 0 h 7"/>
                  <a:gd name="T41" fmla="*/ 537 w 537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7" h="7">
                    <a:moveTo>
                      <a:pt x="537" y="7"/>
                    </a:moveTo>
                    <a:lnTo>
                      <a:pt x="364" y="7"/>
                    </a:lnTo>
                    <a:lnTo>
                      <a:pt x="378" y="0"/>
                    </a:lnTo>
                    <a:lnTo>
                      <a:pt x="537" y="0"/>
                    </a:lnTo>
                    <a:lnTo>
                      <a:pt x="537" y="4"/>
                    </a:lnTo>
                    <a:lnTo>
                      <a:pt x="537" y="7"/>
                    </a:lnTo>
                    <a:close/>
                    <a:moveTo>
                      <a:pt x="177" y="7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59" y="0"/>
                    </a:lnTo>
                    <a:lnTo>
                      <a:pt x="166" y="4"/>
                    </a:lnTo>
                    <a:lnTo>
                      <a:pt x="177" y="7"/>
                    </a:lnTo>
                    <a:close/>
                  </a:path>
                </a:pathLst>
              </a:custGeom>
              <a:solidFill>
                <a:srgbClr val="A7A6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2" name="Freeform 633"/>
              <p:cNvSpPr>
                <a:spLocks noEditPoints="1"/>
              </p:cNvSpPr>
              <p:nvPr/>
            </p:nvSpPr>
            <p:spPr bwMode="auto">
              <a:xfrm>
                <a:off x="2904" y="8000"/>
                <a:ext cx="537" cy="7"/>
              </a:xfrm>
              <a:custGeom>
                <a:avLst/>
                <a:gdLst>
                  <a:gd name="T0" fmla="*/ 537 w 537"/>
                  <a:gd name="T1" fmla="*/ 7 h 7"/>
                  <a:gd name="T2" fmla="*/ 371 w 537"/>
                  <a:gd name="T3" fmla="*/ 7 h 7"/>
                  <a:gd name="T4" fmla="*/ 382 w 537"/>
                  <a:gd name="T5" fmla="*/ 0 h 7"/>
                  <a:gd name="T6" fmla="*/ 382 w 537"/>
                  <a:gd name="T7" fmla="*/ 0 h 7"/>
                  <a:gd name="T8" fmla="*/ 537 w 537"/>
                  <a:gd name="T9" fmla="*/ 0 h 7"/>
                  <a:gd name="T10" fmla="*/ 537 w 537"/>
                  <a:gd name="T11" fmla="*/ 7 h 7"/>
                  <a:gd name="T12" fmla="*/ 166 w 537"/>
                  <a:gd name="T13" fmla="*/ 7 h 7"/>
                  <a:gd name="T14" fmla="*/ 0 w 537"/>
                  <a:gd name="T15" fmla="*/ 7 h 7"/>
                  <a:gd name="T16" fmla="*/ 0 w 537"/>
                  <a:gd name="T17" fmla="*/ 0 h 7"/>
                  <a:gd name="T18" fmla="*/ 155 w 537"/>
                  <a:gd name="T19" fmla="*/ 0 h 7"/>
                  <a:gd name="T20" fmla="*/ 166 w 537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7"/>
                  <a:gd name="T35" fmla="*/ 537 w 53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7">
                    <a:moveTo>
                      <a:pt x="537" y="7"/>
                    </a:moveTo>
                    <a:lnTo>
                      <a:pt x="371" y="7"/>
                    </a:lnTo>
                    <a:lnTo>
                      <a:pt x="382" y="0"/>
                    </a:lnTo>
                    <a:lnTo>
                      <a:pt x="537" y="0"/>
                    </a:lnTo>
                    <a:lnTo>
                      <a:pt x="537" y="7"/>
                    </a:lnTo>
                    <a:close/>
                    <a:moveTo>
                      <a:pt x="166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55" y="0"/>
                    </a:lnTo>
                    <a:lnTo>
                      <a:pt x="166" y="7"/>
                    </a:lnTo>
                    <a:close/>
                  </a:path>
                </a:pathLst>
              </a:custGeom>
              <a:solidFill>
                <a:srgbClr val="A6A5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3" name="Freeform 634"/>
              <p:cNvSpPr>
                <a:spLocks noEditPoints="1"/>
              </p:cNvSpPr>
              <p:nvPr/>
            </p:nvSpPr>
            <p:spPr bwMode="auto">
              <a:xfrm>
                <a:off x="2904" y="7996"/>
                <a:ext cx="537" cy="7"/>
              </a:xfrm>
              <a:custGeom>
                <a:avLst/>
                <a:gdLst>
                  <a:gd name="T0" fmla="*/ 537 w 537"/>
                  <a:gd name="T1" fmla="*/ 7 h 7"/>
                  <a:gd name="T2" fmla="*/ 378 w 537"/>
                  <a:gd name="T3" fmla="*/ 7 h 7"/>
                  <a:gd name="T4" fmla="*/ 382 w 537"/>
                  <a:gd name="T5" fmla="*/ 4 h 7"/>
                  <a:gd name="T6" fmla="*/ 389 w 537"/>
                  <a:gd name="T7" fmla="*/ 0 h 7"/>
                  <a:gd name="T8" fmla="*/ 537 w 537"/>
                  <a:gd name="T9" fmla="*/ 0 h 7"/>
                  <a:gd name="T10" fmla="*/ 537 w 537"/>
                  <a:gd name="T11" fmla="*/ 7 h 7"/>
                  <a:gd name="T12" fmla="*/ 159 w 537"/>
                  <a:gd name="T13" fmla="*/ 7 h 7"/>
                  <a:gd name="T14" fmla="*/ 0 w 537"/>
                  <a:gd name="T15" fmla="*/ 7 h 7"/>
                  <a:gd name="T16" fmla="*/ 0 w 537"/>
                  <a:gd name="T17" fmla="*/ 0 h 7"/>
                  <a:gd name="T18" fmla="*/ 148 w 537"/>
                  <a:gd name="T19" fmla="*/ 0 h 7"/>
                  <a:gd name="T20" fmla="*/ 159 w 537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7"/>
                  <a:gd name="T35" fmla="*/ 537 w 53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7">
                    <a:moveTo>
                      <a:pt x="537" y="7"/>
                    </a:moveTo>
                    <a:lnTo>
                      <a:pt x="378" y="7"/>
                    </a:lnTo>
                    <a:lnTo>
                      <a:pt x="382" y="4"/>
                    </a:lnTo>
                    <a:lnTo>
                      <a:pt x="389" y="0"/>
                    </a:lnTo>
                    <a:lnTo>
                      <a:pt x="537" y="0"/>
                    </a:lnTo>
                    <a:lnTo>
                      <a:pt x="537" y="7"/>
                    </a:lnTo>
                    <a:close/>
                    <a:moveTo>
                      <a:pt x="15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48" y="0"/>
                    </a:lnTo>
                    <a:lnTo>
                      <a:pt x="159" y="7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4" name="Freeform 635"/>
              <p:cNvSpPr>
                <a:spLocks noEditPoints="1"/>
              </p:cNvSpPr>
              <p:nvPr/>
            </p:nvSpPr>
            <p:spPr bwMode="auto">
              <a:xfrm>
                <a:off x="2904" y="7992"/>
                <a:ext cx="537" cy="8"/>
              </a:xfrm>
              <a:custGeom>
                <a:avLst/>
                <a:gdLst>
                  <a:gd name="T0" fmla="*/ 537 w 537"/>
                  <a:gd name="T1" fmla="*/ 8 h 8"/>
                  <a:gd name="T2" fmla="*/ 382 w 537"/>
                  <a:gd name="T3" fmla="*/ 8 h 8"/>
                  <a:gd name="T4" fmla="*/ 393 w 537"/>
                  <a:gd name="T5" fmla="*/ 0 h 8"/>
                  <a:gd name="T6" fmla="*/ 537 w 537"/>
                  <a:gd name="T7" fmla="*/ 0 h 8"/>
                  <a:gd name="T8" fmla="*/ 537 w 537"/>
                  <a:gd name="T9" fmla="*/ 8 h 8"/>
                  <a:gd name="T10" fmla="*/ 155 w 537"/>
                  <a:gd name="T11" fmla="*/ 8 h 8"/>
                  <a:gd name="T12" fmla="*/ 0 w 537"/>
                  <a:gd name="T13" fmla="*/ 8 h 8"/>
                  <a:gd name="T14" fmla="*/ 0 w 537"/>
                  <a:gd name="T15" fmla="*/ 0 h 8"/>
                  <a:gd name="T16" fmla="*/ 141 w 537"/>
                  <a:gd name="T17" fmla="*/ 0 h 8"/>
                  <a:gd name="T18" fmla="*/ 144 w 537"/>
                  <a:gd name="T19" fmla="*/ 0 h 8"/>
                  <a:gd name="T20" fmla="*/ 155 w 537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8"/>
                  <a:gd name="T35" fmla="*/ 537 w 537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8">
                    <a:moveTo>
                      <a:pt x="537" y="8"/>
                    </a:moveTo>
                    <a:lnTo>
                      <a:pt x="382" y="8"/>
                    </a:lnTo>
                    <a:lnTo>
                      <a:pt x="393" y="0"/>
                    </a:lnTo>
                    <a:lnTo>
                      <a:pt x="537" y="0"/>
                    </a:lnTo>
                    <a:lnTo>
                      <a:pt x="537" y="8"/>
                    </a:lnTo>
                    <a:close/>
                    <a:moveTo>
                      <a:pt x="15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55" y="8"/>
                    </a:lnTo>
                    <a:close/>
                  </a:path>
                </a:pathLst>
              </a:custGeom>
              <a:solidFill>
                <a:srgbClr val="A5A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5" name="Freeform 636"/>
              <p:cNvSpPr>
                <a:spLocks noEditPoints="1"/>
              </p:cNvSpPr>
              <p:nvPr/>
            </p:nvSpPr>
            <p:spPr bwMode="auto">
              <a:xfrm>
                <a:off x="2904" y="7989"/>
                <a:ext cx="537" cy="7"/>
              </a:xfrm>
              <a:custGeom>
                <a:avLst/>
                <a:gdLst>
                  <a:gd name="T0" fmla="*/ 537 w 537"/>
                  <a:gd name="T1" fmla="*/ 7 h 7"/>
                  <a:gd name="T2" fmla="*/ 389 w 537"/>
                  <a:gd name="T3" fmla="*/ 7 h 7"/>
                  <a:gd name="T4" fmla="*/ 400 w 537"/>
                  <a:gd name="T5" fmla="*/ 0 h 7"/>
                  <a:gd name="T6" fmla="*/ 537 w 537"/>
                  <a:gd name="T7" fmla="*/ 0 h 7"/>
                  <a:gd name="T8" fmla="*/ 537 w 537"/>
                  <a:gd name="T9" fmla="*/ 7 h 7"/>
                  <a:gd name="T10" fmla="*/ 148 w 537"/>
                  <a:gd name="T11" fmla="*/ 7 h 7"/>
                  <a:gd name="T12" fmla="*/ 0 w 537"/>
                  <a:gd name="T13" fmla="*/ 7 h 7"/>
                  <a:gd name="T14" fmla="*/ 0 w 537"/>
                  <a:gd name="T15" fmla="*/ 0 h 7"/>
                  <a:gd name="T16" fmla="*/ 137 w 537"/>
                  <a:gd name="T17" fmla="*/ 0 h 7"/>
                  <a:gd name="T18" fmla="*/ 144 w 537"/>
                  <a:gd name="T19" fmla="*/ 3 h 7"/>
                  <a:gd name="T20" fmla="*/ 148 w 537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7"/>
                  <a:gd name="T35" fmla="*/ 537 w 53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7">
                    <a:moveTo>
                      <a:pt x="537" y="7"/>
                    </a:moveTo>
                    <a:lnTo>
                      <a:pt x="389" y="7"/>
                    </a:lnTo>
                    <a:lnTo>
                      <a:pt x="400" y="0"/>
                    </a:lnTo>
                    <a:lnTo>
                      <a:pt x="537" y="0"/>
                    </a:lnTo>
                    <a:lnTo>
                      <a:pt x="537" y="7"/>
                    </a:lnTo>
                    <a:close/>
                    <a:moveTo>
                      <a:pt x="14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37" y="0"/>
                    </a:lnTo>
                    <a:lnTo>
                      <a:pt x="144" y="3"/>
                    </a:lnTo>
                    <a:lnTo>
                      <a:pt x="148" y="7"/>
                    </a:lnTo>
                    <a:close/>
                  </a:path>
                </a:pathLst>
              </a:custGeom>
              <a:solidFill>
                <a:srgbClr val="A4A3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6" name="Freeform 637"/>
              <p:cNvSpPr>
                <a:spLocks noEditPoints="1"/>
              </p:cNvSpPr>
              <p:nvPr/>
            </p:nvSpPr>
            <p:spPr bwMode="auto">
              <a:xfrm>
                <a:off x="2904" y="7985"/>
                <a:ext cx="537" cy="7"/>
              </a:xfrm>
              <a:custGeom>
                <a:avLst/>
                <a:gdLst>
                  <a:gd name="T0" fmla="*/ 537 w 537"/>
                  <a:gd name="T1" fmla="*/ 7 h 7"/>
                  <a:gd name="T2" fmla="*/ 393 w 537"/>
                  <a:gd name="T3" fmla="*/ 7 h 7"/>
                  <a:gd name="T4" fmla="*/ 403 w 537"/>
                  <a:gd name="T5" fmla="*/ 0 h 7"/>
                  <a:gd name="T6" fmla="*/ 403 w 537"/>
                  <a:gd name="T7" fmla="*/ 0 h 7"/>
                  <a:gd name="T8" fmla="*/ 537 w 537"/>
                  <a:gd name="T9" fmla="*/ 0 h 7"/>
                  <a:gd name="T10" fmla="*/ 537 w 537"/>
                  <a:gd name="T11" fmla="*/ 7 h 7"/>
                  <a:gd name="T12" fmla="*/ 141 w 537"/>
                  <a:gd name="T13" fmla="*/ 7 h 7"/>
                  <a:gd name="T14" fmla="*/ 0 w 537"/>
                  <a:gd name="T15" fmla="*/ 7 h 7"/>
                  <a:gd name="T16" fmla="*/ 0 w 537"/>
                  <a:gd name="T17" fmla="*/ 0 h 7"/>
                  <a:gd name="T18" fmla="*/ 134 w 537"/>
                  <a:gd name="T19" fmla="*/ 0 h 7"/>
                  <a:gd name="T20" fmla="*/ 141 w 537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7"/>
                  <a:gd name="T35" fmla="*/ 537 w 53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7">
                    <a:moveTo>
                      <a:pt x="537" y="7"/>
                    </a:moveTo>
                    <a:lnTo>
                      <a:pt x="393" y="7"/>
                    </a:lnTo>
                    <a:lnTo>
                      <a:pt x="403" y="0"/>
                    </a:lnTo>
                    <a:lnTo>
                      <a:pt x="537" y="0"/>
                    </a:lnTo>
                    <a:lnTo>
                      <a:pt x="537" y="7"/>
                    </a:lnTo>
                    <a:close/>
                    <a:moveTo>
                      <a:pt x="14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34" y="0"/>
                    </a:lnTo>
                    <a:lnTo>
                      <a:pt x="141" y="7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7" name="Freeform 638"/>
              <p:cNvSpPr>
                <a:spLocks noEditPoints="1"/>
              </p:cNvSpPr>
              <p:nvPr/>
            </p:nvSpPr>
            <p:spPr bwMode="auto">
              <a:xfrm>
                <a:off x="2901" y="7981"/>
                <a:ext cx="540" cy="8"/>
              </a:xfrm>
              <a:custGeom>
                <a:avLst/>
                <a:gdLst>
                  <a:gd name="T0" fmla="*/ 540 w 540"/>
                  <a:gd name="T1" fmla="*/ 8 h 8"/>
                  <a:gd name="T2" fmla="*/ 403 w 540"/>
                  <a:gd name="T3" fmla="*/ 8 h 8"/>
                  <a:gd name="T4" fmla="*/ 406 w 540"/>
                  <a:gd name="T5" fmla="*/ 4 h 8"/>
                  <a:gd name="T6" fmla="*/ 410 w 540"/>
                  <a:gd name="T7" fmla="*/ 0 h 8"/>
                  <a:gd name="T8" fmla="*/ 540 w 540"/>
                  <a:gd name="T9" fmla="*/ 0 h 8"/>
                  <a:gd name="T10" fmla="*/ 540 w 540"/>
                  <a:gd name="T11" fmla="*/ 4 h 8"/>
                  <a:gd name="T12" fmla="*/ 540 w 540"/>
                  <a:gd name="T13" fmla="*/ 8 h 8"/>
                  <a:gd name="T14" fmla="*/ 140 w 540"/>
                  <a:gd name="T15" fmla="*/ 8 h 8"/>
                  <a:gd name="T16" fmla="*/ 3 w 540"/>
                  <a:gd name="T17" fmla="*/ 8 h 8"/>
                  <a:gd name="T18" fmla="*/ 0 w 540"/>
                  <a:gd name="T19" fmla="*/ 0 h 8"/>
                  <a:gd name="T20" fmla="*/ 133 w 540"/>
                  <a:gd name="T21" fmla="*/ 0 h 8"/>
                  <a:gd name="T22" fmla="*/ 140 w 540"/>
                  <a:gd name="T23" fmla="*/ 8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0"/>
                  <a:gd name="T37" fmla="*/ 0 h 8"/>
                  <a:gd name="T38" fmla="*/ 540 w 540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0" h="8">
                    <a:moveTo>
                      <a:pt x="540" y="8"/>
                    </a:moveTo>
                    <a:lnTo>
                      <a:pt x="403" y="8"/>
                    </a:lnTo>
                    <a:lnTo>
                      <a:pt x="406" y="4"/>
                    </a:lnTo>
                    <a:lnTo>
                      <a:pt x="410" y="0"/>
                    </a:lnTo>
                    <a:lnTo>
                      <a:pt x="540" y="0"/>
                    </a:lnTo>
                    <a:lnTo>
                      <a:pt x="540" y="4"/>
                    </a:lnTo>
                    <a:lnTo>
                      <a:pt x="540" y="8"/>
                    </a:lnTo>
                    <a:close/>
                    <a:moveTo>
                      <a:pt x="140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33" y="0"/>
                    </a:lnTo>
                    <a:lnTo>
                      <a:pt x="140" y="8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8" name="Freeform 639"/>
              <p:cNvSpPr>
                <a:spLocks noEditPoints="1"/>
              </p:cNvSpPr>
              <p:nvPr/>
            </p:nvSpPr>
            <p:spPr bwMode="auto">
              <a:xfrm>
                <a:off x="2901" y="7978"/>
                <a:ext cx="540" cy="7"/>
              </a:xfrm>
              <a:custGeom>
                <a:avLst/>
                <a:gdLst>
                  <a:gd name="T0" fmla="*/ 540 w 540"/>
                  <a:gd name="T1" fmla="*/ 7 h 7"/>
                  <a:gd name="T2" fmla="*/ 406 w 540"/>
                  <a:gd name="T3" fmla="*/ 7 h 7"/>
                  <a:gd name="T4" fmla="*/ 414 w 540"/>
                  <a:gd name="T5" fmla="*/ 0 h 7"/>
                  <a:gd name="T6" fmla="*/ 540 w 540"/>
                  <a:gd name="T7" fmla="*/ 0 h 7"/>
                  <a:gd name="T8" fmla="*/ 540 w 540"/>
                  <a:gd name="T9" fmla="*/ 7 h 7"/>
                  <a:gd name="T10" fmla="*/ 540 w 540"/>
                  <a:gd name="T11" fmla="*/ 7 h 7"/>
                  <a:gd name="T12" fmla="*/ 137 w 540"/>
                  <a:gd name="T13" fmla="*/ 7 h 7"/>
                  <a:gd name="T14" fmla="*/ 3 w 540"/>
                  <a:gd name="T15" fmla="*/ 7 h 7"/>
                  <a:gd name="T16" fmla="*/ 0 w 540"/>
                  <a:gd name="T17" fmla="*/ 0 h 7"/>
                  <a:gd name="T18" fmla="*/ 129 w 540"/>
                  <a:gd name="T19" fmla="*/ 0 h 7"/>
                  <a:gd name="T20" fmla="*/ 137 w 540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0"/>
                  <a:gd name="T34" fmla="*/ 0 h 7"/>
                  <a:gd name="T35" fmla="*/ 540 w 540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0" h="7">
                    <a:moveTo>
                      <a:pt x="540" y="7"/>
                    </a:moveTo>
                    <a:lnTo>
                      <a:pt x="406" y="7"/>
                    </a:lnTo>
                    <a:lnTo>
                      <a:pt x="414" y="0"/>
                    </a:lnTo>
                    <a:lnTo>
                      <a:pt x="540" y="0"/>
                    </a:lnTo>
                    <a:lnTo>
                      <a:pt x="540" y="7"/>
                    </a:lnTo>
                    <a:close/>
                    <a:moveTo>
                      <a:pt x="137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A2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9" name="Freeform 640"/>
              <p:cNvSpPr>
                <a:spLocks noEditPoints="1"/>
              </p:cNvSpPr>
              <p:nvPr/>
            </p:nvSpPr>
            <p:spPr bwMode="auto">
              <a:xfrm>
                <a:off x="2901" y="7974"/>
                <a:ext cx="540" cy="7"/>
              </a:xfrm>
              <a:custGeom>
                <a:avLst/>
                <a:gdLst>
                  <a:gd name="T0" fmla="*/ 540 w 540"/>
                  <a:gd name="T1" fmla="*/ 7 h 7"/>
                  <a:gd name="T2" fmla="*/ 410 w 540"/>
                  <a:gd name="T3" fmla="*/ 7 h 7"/>
                  <a:gd name="T4" fmla="*/ 417 w 540"/>
                  <a:gd name="T5" fmla="*/ 0 h 7"/>
                  <a:gd name="T6" fmla="*/ 540 w 540"/>
                  <a:gd name="T7" fmla="*/ 0 h 7"/>
                  <a:gd name="T8" fmla="*/ 540 w 540"/>
                  <a:gd name="T9" fmla="*/ 7 h 7"/>
                  <a:gd name="T10" fmla="*/ 133 w 540"/>
                  <a:gd name="T11" fmla="*/ 7 h 7"/>
                  <a:gd name="T12" fmla="*/ 0 w 540"/>
                  <a:gd name="T13" fmla="*/ 7 h 7"/>
                  <a:gd name="T14" fmla="*/ 0 w 540"/>
                  <a:gd name="T15" fmla="*/ 0 h 7"/>
                  <a:gd name="T16" fmla="*/ 126 w 540"/>
                  <a:gd name="T17" fmla="*/ 0 h 7"/>
                  <a:gd name="T18" fmla="*/ 133 w 540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0"/>
                  <a:gd name="T31" fmla="*/ 0 h 7"/>
                  <a:gd name="T32" fmla="*/ 540 w 540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0" h="7">
                    <a:moveTo>
                      <a:pt x="540" y="7"/>
                    </a:moveTo>
                    <a:lnTo>
                      <a:pt x="410" y="7"/>
                    </a:lnTo>
                    <a:lnTo>
                      <a:pt x="417" y="0"/>
                    </a:lnTo>
                    <a:lnTo>
                      <a:pt x="540" y="0"/>
                    </a:lnTo>
                    <a:lnTo>
                      <a:pt x="540" y="7"/>
                    </a:lnTo>
                    <a:close/>
                    <a:moveTo>
                      <a:pt x="13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133" y="7"/>
                    </a:lnTo>
                    <a:close/>
                  </a:path>
                </a:pathLst>
              </a:custGeom>
              <a:solidFill>
                <a:srgbClr val="A2A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0" name="Freeform 641"/>
              <p:cNvSpPr>
                <a:spLocks noEditPoints="1"/>
              </p:cNvSpPr>
              <p:nvPr/>
            </p:nvSpPr>
            <p:spPr bwMode="auto">
              <a:xfrm>
                <a:off x="2901" y="7971"/>
                <a:ext cx="543" cy="7"/>
              </a:xfrm>
              <a:custGeom>
                <a:avLst/>
                <a:gdLst>
                  <a:gd name="T0" fmla="*/ 540 w 543"/>
                  <a:gd name="T1" fmla="*/ 7 h 7"/>
                  <a:gd name="T2" fmla="*/ 414 w 543"/>
                  <a:gd name="T3" fmla="*/ 7 h 7"/>
                  <a:gd name="T4" fmla="*/ 421 w 543"/>
                  <a:gd name="T5" fmla="*/ 0 h 7"/>
                  <a:gd name="T6" fmla="*/ 543 w 543"/>
                  <a:gd name="T7" fmla="*/ 0 h 7"/>
                  <a:gd name="T8" fmla="*/ 540 w 543"/>
                  <a:gd name="T9" fmla="*/ 7 h 7"/>
                  <a:gd name="T10" fmla="*/ 129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122 w 543"/>
                  <a:gd name="T17" fmla="*/ 0 h 7"/>
                  <a:gd name="T18" fmla="*/ 122 w 543"/>
                  <a:gd name="T19" fmla="*/ 3 h 7"/>
                  <a:gd name="T20" fmla="*/ 129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0" y="7"/>
                    </a:moveTo>
                    <a:lnTo>
                      <a:pt x="414" y="7"/>
                    </a:lnTo>
                    <a:lnTo>
                      <a:pt x="421" y="0"/>
                    </a:lnTo>
                    <a:lnTo>
                      <a:pt x="543" y="0"/>
                    </a:lnTo>
                    <a:lnTo>
                      <a:pt x="540" y="7"/>
                    </a:lnTo>
                    <a:close/>
                    <a:moveTo>
                      <a:pt x="12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3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A2A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1" name="Freeform 642"/>
              <p:cNvSpPr>
                <a:spLocks noEditPoints="1"/>
              </p:cNvSpPr>
              <p:nvPr/>
            </p:nvSpPr>
            <p:spPr bwMode="auto">
              <a:xfrm>
                <a:off x="2901" y="7967"/>
                <a:ext cx="543" cy="7"/>
              </a:xfrm>
              <a:custGeom>
                <a:avLst/>
                <a:gdLst>
                  <a:gd name="T0" fmla="*/ 540 w 543"/>
                  <a:gd name="T1" fmla="*/ 7 h 7"/>
                  <a:gd name="T2" fmla="*/ 417 w 543"/>
                  <a:gd name="T3" fmla="*/ 7 h 7"/>
                  <a:gd name="T4" fmla="*/ 424 w 543"/>
                  <a:gd name="T5" fmla="*/ 0 h 7"/>
                  <a:gd name="T6" fmla="*/ 543 w 543"/>
                  <a:gd name="T7" fmla="*/ 0 h 7"/>
                  <a:gd name="T8" fmla="*/ 540 w 543"/>
                  <a:gd name="T9" fmla="*/ 7 h 7"/>
                  <a:gd name="T10" fmla="*/ 126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119 w 543"/>
                  <a:gd name="T17" fmla="*/ 0 h 7"/>
                  <a:gd name="T18" fmla="*/ 122 w 543"/>
                  <a:gd name="T19" fmla="*/ 7 h 7"/>
                  <a:gd name="T20" fmla="*/ 126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0" y="7"/>
                    </a:moveTo>
                    <a:lnTo>
                      <a:pt x="417" y="7"/>
                    </a:lnTo>
                    <a:lnTo>
                      <a:pt x="424" y="0"/>
                    </a:lnTo>
                    <a:lnTo>
                      <a:pt x="543" y="0"/>
                    </a:lnTo>
                    <a:lnTo>
                      <a:pt x="540" y="7"/>
                    </a:lnTo>
                    <a:close/>
                    <a:moveTo>
                      <a:pt x="126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22" y="7"/>
                    </a:lnTo>
                    <a:lnTo>
                      <a:pt x="126" y="7"/>
                    </a:lnTo>
                    <a:close/>
                  </a:path>
                </a:pathLst>
              </a:custGeom>
              <a:solidFill>
                <a:srgbClr val="A1A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2" name="Freeform 643"/>
              <p:cNvSpPr>
                <a:spLocks noEditPoints="1"/>
              </p:cNvSpPr>
              <p:nvPr/>
            </p:nvSpPr>
            <p:spPr bwMode="auto">
              <a:xfrm>
                <a:off x="2901" y="7963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21 w 543"/>
                  <a:gd name="T3" fmla="*/ 8 h 8"/>
                  <a:gd name="T4" fmla="*/ 428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122 w 543"/>
                  <a:gd name="T11" fmla="*/ 8 h 8"/>
                  <a:gd name="T12" fmla="*/ 0 w 543"/>
                  <a:gd name="T13" fmla="*/ 8 h 8"/>
                  <a:gd name="T14" fmla="*/ 0 w 543"/>
                  <a:gd name="T15" fmla="*/ 4 h 8"/>
                  <a:gd name="T16" fmla="*/ 0 w 543"/>
                  <a:gd name="T17" fmla="*/ 0 h 8"/>
                  <a:gd name="T18" fmla="*/ 115 w 543"/>
                  <a:gd name="T19" fmla="*/ 0 h 8"/>
                  <a:gd name="T20" fmla="*/ 122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21" y="8"/>
                    </a:lnTo>
                    <a:lnTo>
                      <a:pt x="428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122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5" y="0"/>
                    </a:lnTo>
                    <a:lnTo>
                      <a:pt x="122" y="8"/>
                    </a:lnTo>
                    <a:close/>
                  </a:path>
                </a:pathLst>
              </a:custGeom>
              <a:solidFill>
                <a:srgbClr val="A1A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3" name="Freeform 644"/>
              <p:cNvSpPr>
                <a:spLocks noEditPoints="1"/>
              </p:cNvSpPr>
              <p:nvPr/>
            </p:nvSpPr>
            <p:spPr bwMode="auto">
              <a:xfrm>
                <a:off x="2901" y="796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24 w 543"/>
                  <a:gd name="T3" fmla="*/ 7 h 7"/>
                  <a:gd name="T4" fmla="*/ 428 w 543"/>
                  <a:gd name="T5" fmla="*/ 3 h 7"/>
                  <a:gd name="T6" fmla="*/ 428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119 w 543"/>
                  <a:gd name="T13" fmla="*/ 7 h 7"/>
                  <a:gd name="T14" fmla="*/ 0 w 543"/>
                  <a:gd name="T15" fmla="*/ 7 h 7"/>
                  <a:gd name="T16" fmla="*/ 0 w 543"/>
                  <a:gd name="T17" fmla="*/ 7 h 7"/>
                  <a:gd name="T18" fmla="*/ 0 w 543"/>
                  <a:gd name="T19" fmla="*/ 0 h 7"/>
                  <a:gd name="T20" fmla="*/ 111 w 543"/>
                  <a:gd name="T21" fmla="*/ 0 h 7"/>
                  <a:gd name="T22" fmla="*/ 119 w 543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"/>
                  <a:gd name="T37" fmla="*/ 0 h 7"/>
                  <a:gd name="T38" fmla="*/ 543 w 54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" h="7">
                    <a:moveTo>
                      <a:pt x="543" y="7"/>
                    </a:moveTo>
                    <a:lnTo>
                      <a:pt x="424" y="7"/>
                    </a:lnTo>
                    <a:lnTo>
                      <a:pt x="428" y="3"/>
                    </a:lnTo>
                    <a:lnTo>
                      <a:pt x="42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11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9" y="7"/>
                    </a:lnTo>
                    <a:close/>
                  </a:path>
                </a:pathLst>
              </a:custGeom>
              <a:solidFill>
                <a:srgbClr val="9F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4" name="Freeform 645"/>
              <p:cNvSpPr>
                <a:spLocks noEditPoints="1"/>
              </p:cNvSpPr>
              <p:nvPr/>
            </p:nvSpPr>
            <p:spPr bwMode="auto">
              <a:xfrm>
                <a:off x="2901" y="795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28 w 543"/>
                  <a:gd name="T3" fmla="*/ 7 h 7"/>
                  <a:gd name="T4" fmla="*/ 428 w 543"/>
                  <a:gd name="T5" fmla="*/ 7 h 7"/>
                  <a:gd name="T6" fmla="*/ 432 w 543"/>
                  <a:gd name="T7" fmla="*/ 0 h 7"/>
                  <a:gd name="T8" fmla="*/ 543 w 543"/>
                  <a:gd name="T9" fmla="*/ 0 h 7"/>
                  <a:gd name="T10" fmla="*/ 543 w 543"/>
                  <a:gd name="T11" fmla="*/ 4 h 7"/>
                  <a:gd name="T12" fmla="*/ 543 w 543"/>
                  <a:gd name="T13" fmla="*/ 7 h 7"/>
                  <a:gd name="T14" fmla="*/ 115 w 543"/>
                  <a:gd name="T15" fmla="*/ 7 h 7"/>
                  <a:gd name="T16" fmla="*/ 0 w 543"/>
                  <a:gd name="T17" fmla="*/ 7 h 7"/>
                  <a:gd name="T18" fmla="*/ 0 w 543"/>
                  <a:gd name="T19" fmla="*/ 0 h 7"/>
                  <a:gd name="T20" fmla="*/ 111 w 543"/>
                  <a:gd name="T21" fmla="*/ 0 h 7"/>
                  <a:gd name="T22" fmla="*/ 115 w 543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"/>
                  <a:gd name="T37" fmla="*/ 0 h 7"/>
                  <a:gd name="T38" fmla="*/ 543 w 54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" h="7">
                    <a:moveTo>
                      <a:pt x="543" y="7"/>
                    </a:moveTo>
                    <a:lnTo>
                      <a:pt x="428" y="7"/>
                    </a:lnTo>
                    <a:lnTo>
                      <a:pt x="432" y="0"/>
                    </a:lnTo>
                    <a:lnTo>
                      <a:pt x="543" y="0"/>
                    </a:lnTo>
                    <a:lnTo>
                      <a:pt x="543" y="4"/>
                    </a:lnTo>
                    <a:lnTo>
                      <a:pt x="543" y="7"/>
                    </a:lnTo>
                    <a:close/>
                    <a:moveTo>
                      <a:pt x="11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9F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5" name="Freeform 646"/>
              <p:cNvSpPr>
                <a:spLocks noEditPoints="1"/>
              </p:cNvSpPr>
              <p:nvPr/>
            </p:nvSpPr>
            <p:spPr bwMode="auto">
              <a:xfrm>
                <a:off x="2901" y="7952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28 w 543"/>
                  <a:gd name="T3" fmla="*/ 8 h 8"/>
                  <a:gd name="T4" fmla="*/ 435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543 w 543"/>
                  <a:gd name="T11" fmla="*/ 8 h 8"/>
                  <a:gd name="T12" fmla="*/ 111 w 543"/>
                  <a:gd name="T13" fmla="*/ 8 h 8"/>
                  <a:gd name="T14" fmla="*/ 0 w 543"/>
                  <a:gd name="T15" fmla="*/ 8 h 8"/>
                  <a:gd name="T16" fmla="*/ 0 w 543"/>
                  <a:gd name="T17" fmla="*/ 0 h 8"/>
                  <a:gd name="T18" fmla="*/ 108 w 543"/>
                  <a:gd name="T19" fmla="*/ 0 h 8"/>
                  <a:gd name="T20" fmla="*/ 111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28" y="8"/>
                    </a:lnTo>
                    <a:lnTo>
                      <a:pt x="435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111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11" y="8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6" name="Freeform 647"/>
              <p:cNvSpPr>
                <a:spLocks noEditPoints="1"/>
              </p:cNvSpPr>
              <p:nvPr/>
            </p:nvSpPr>
            <p:spPr bwMode="auto">
              <a:xfrm>
                <a:off x="2901" y="794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32 w 543"/>
                  <a:gd name="T3" fmla="*/ 7 h 7"/>
                  <a:gd name="T4" fmla="*/ 435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111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104 w 543"/>
                  <a:gd name="T17" fmla="*/ 0 h 7"/>
                  <a:gd name="T18" fmla="*/ 111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32" y="7"/>
                    </a:lnTo>
                    <a:lnTo>
                      <a:pt x="435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11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04" y="0"/>
                    </a:lnTo>
                    <a:lnTo>
                      <a:pt x="111" y="7"/>
                    </a:lnTo>
                    <a:close/>
                  </a:path>
                </a:pathLst>
              </a:custGeom>
              <a:solidFill>
                <a:srgbClr val="9F9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7" name="Freeform 648"/>
              <p:cNvSpPr>
                <a:spLocks noEditPoints="1"/>
              </p:cNvSpPr>
              <p:nvPr/>
            </p:nvSpPr>
            <p:spPr bwMode="auto">
              <a:xfrm>
                <a:off x="2901" y="794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35 w 543"/>
                  <a:gd name="T3" fmla="*/ 7 h 7"/>
                  <a:gd name="T4" fmla="*/ 439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10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101 w 543"/>
                  <a:gd name="T17" fmla="*/ 0 h 7"/>
                  <a:gd name="T18" fmla="*/ 10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35" y="7"/>
                    </a:lnTo>
                    <a:lnTo>
                      <a:pt x="439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10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108" y="7"/>
                    </a:lnTo>
                    <a:close/>
                  </a:path>
                </a:pathLst>
              </a:custGeom>
              <a:solidFill>
                <a:srgbClr val="9E9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8" name="Freeform 649"/>
              <p:cNvSpPr>
                <a:spLocks noEditPoints="1"/>
              </p:cNvSpPr>
              <p:nvPr/>
            </p:nvSpPr>
            <p:spPr bwMode="auto">
              <a:xfrm>
                <a:off x="2901" y="794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35 w 543"/>
                  <a:gd name="T3" fmla="*/ 7 h 7"/>
                  <a:gd name="T4" fmla="*/ 442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104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101 w 543"/>
                  <a:gd name="T17" fmla="*/ 0 h 7"/>
                  <a:gd name="T18" fmla="*/ 101 w 543"/>
                  <a:gd name="T19" fmla="*/ 3 h 7"/>
                  <a:gd name="T20" fmla="*/ 104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35" y="7"/>
                    </a:lnTo>
                    <a:lnTo>
                      <a:pt x="442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10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101" y="3"/>
                    </a:lnTo>
                    <a:lnTo>
                      <a:pt x="104" y="7"/>
                    </a:lnTo>
                    <a:close/>
                  </a:path>
                </a:pathLst>
              </a:custGeom>
              <a:solidFill>
                <a:srgbClr val="9D9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9" name="Freeform 650"/>
              <p:cNvSpPr>
                <a:spLocks noEditPoints="1"/>
              </p:cNvSpPr>
              <p:nvPr/>
            </p:nvSpPr>
            <p:spPr bwMode="auto">
              <a:xfrm>
                <a:off x="2901" y="793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39 w 543"/>
                  <a:gd name="T3" fmla="*/ 7 h 7"/>
                  <a:gd name="T4" fmla="*/ 442 w 543"/>
                  <a:gd name="T5" fmla="*/ 4 h 7"/>
                  <a:gd name="T6" fmla="*/ 442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101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97 w 543"/>
                  <a:gd name="T19" fmla="*/ 0 h 7"/>
                  <a:gd name="T20" fmla="*/ 101 w 543"/>
                  <a:gd name="T21" fmla="*/ 7 h 7"/>
                  <a:gd name="T22" fmla="*/ 101 w 543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"/>
                  <a:gd name="T37" fmla="*/ 0 h 7"/>
                  <a:gd name="T38" fmla="*/ 543 w 54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" h="7">
                    <a:moveTo>
                      <a:pt x="543" y="7"/>
                    </a:moveTo>
                    <a:lnTo>
                      <a:pt x="439" y="7"/>
                    </a:lnTo>
                    <a:lnTo>
                      <a:pt x="442" y="4"/>
                    </a:lnTo>
                    <a:lnTo>
                      <a:pt x="442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10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7" y="0"/>
                    </a:lnTo>
                    <a:lnTo>
                      <a:pt x="101" y="7"/>
                    </a:lnTo>
                    <a:close/>
                  </a:path>
                </a:pathLst>
              </a:custGeom>
              <a:solidFill>
                <a:srgbClr val="9D9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0" name="Freeform 651"/>
              <p:cNvSpPr>
                <a:spLocks noEditPoints="1"/>
              </p:cNvSpPr>
              <p:nvPr/>
            </p:nvSpPr>
            <p:spPr bwMode="auto">
              <a:xfrm>
                <a:off x="2901" y="7934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42 w 543"/>
                  <a:gd name="T3" fmla="*/ 8 h 8"/>
                  <a:gd name="T4" fmla="*/ 442 w 543"/>
                  <a:gd name="T5" fmla="*/ 8 h 8"/>
                  <a:gd name="T6" fmla="*/ 446 w 543"/>
                  <a:gd name="T7" fmla="*/ 0 h 8"/>
                  <a:gd name="T8" fmla="*/ 543 w 543"/>
                  <a:gd name="T9" fmla="*/ 0 h 8"/>
                  <a:gd name="T10" fmla="*/ 543 w 543"/>
                  <a:gd name="T11" fmla="*/ 8 h 8"/>
                  <a:gd name="T12" fmla="*/ 101 w 543"/>
                  <a:gd name="T13" fmla="*/ 8 h 8"/>
                  <a:gd name="T14" fmla="*/ 0 w 543"/>
                  <a:gd name="T15" fmla="*/ 8 h 8"/>
                  <a:gd name="T16" fmla="*/ 0 w 543"/>
                  <a:gd name="T17" fmla="*/ 0 h 8"/>
                  <a:gd name="T18" fmla="*/ 97 w 543"/>
                  <a:gd name="T19" fmla="*/ 0 h 8"/>
                  <a:gd name="T20" fmla="*/ 101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42" y="8"/>
                    </a:lnTo>
                    <a:lnTo>
                      <a:pt x="446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101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7" y="0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rgbClr val="9C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1" name="Freeform 652"/>
              <p:cNvSpPr>
                <a:spLocks noEditPoints="1"/>
              </p:cNvSpPr>
              <p:nvPr/>
            </p:nvSpPr>
            <p:spPr bwMode="auto">
              <a:xfrm>
                <a:off x="2901" y="793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42 w 543"/>
                  <a:gd name="T3" fmla="*/ 7 h 7"/>
                  <a:gd name="T4" fmla="*/ 446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97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93 w 543"/>
                  <a:gd name="T17" fmla="*/ 0 h 7"/>
                  <a:gd name="T18" fmla="*/ 97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42" y="7"/>
                    </a:lnTo>
                    <a:lnTo>
                      <a:pt x="446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9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2" name="Freeform 653"/>
              <p:cNvSpPr>
                <a:spLocks noEditPoints="1"/>
              </p:cNvSpPr>
              <p:nvPr/>
            </p:nvSpPr>
            <p:spPr bwMode="auto">
              <a:xfrm>
                <a:off x="2901" y="792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46 w 543"/>
                  <a:gd name="T3" fmla="*/ 7 h 7"/>
                  <a:gd name="T4" fmla="*/ 450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97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93 w 543"/>
                  <a:gd name="T17" fmla="*/ 0 h 7"/>
                  <a:gd name="T18" fmla="*/ 97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46" y="7"/>
                    </a:lnTo>
                    <a:lnTo>
                      <a:pt x="45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9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9B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3" name="Freeform 654"/>
              <p:cNvSpPr>
                <a:spLocks noEditPoints="1"/>
              </p:cNvSpPr>
              <p:nvPr/>
            </p:nvSpPr>
            <p:spPr bwMode="auto">
              <a:xfrm>
                <a:off x="2901" y="792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46 w 543"/>
                  <a:gd name="T3" fmla="*/ 7 h 7"/>
                  <a:gd name="T4" fmla="*/ 450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9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90 w 543"/>
                  <a:gd name="T17" fmla="*/ 0 h 7"/>
                  <a:gd name="T18" fmla="*/ 9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46" y="7"/>
                    </a:lnTo>
                    <a:lnTo>
                      <a:pt x="45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9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93" y="7"/>
                    </a:lnTo>
                    <a:close/>
                  </a:path>
                </a:pathLst>
              </a:custGeom>
              <a:solidFill>
                <a:srgbClr val="9B9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4" name="Freeform 655"/>
              <p:cNvSpPr>
                <a:spLocks noEditPoints="1"/>
              </p:cNvSpPr>
              <p:nvPr/>
            </p:nvSpPr>
            <p:spPr bwMode="auto">
              <a:xfrm>
                <a:off x="2901" y="792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0 w 543"/>
                  <a:gd name="T3" fmla="*/ 7 h 7"/>
                  <a:gd name="T4" fmla="*/ 453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9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90 w 543"/>
                  <a:gd name="T17" fmla="*/ 0 h 7"/>
                  <a:gd name="T18" fmla="*/ 9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50" y="7"/>
                    </a:lnTo>
                    <a:lnTo>
                      <a:pt x="453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9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93" y="7"/>
                    </a:lnTo>
                    <a:close/>
                  </a:path>
                </a:pathLst>
              </a:custGeom>
              <a:solidFill>
                <a:srgbClr val="9A9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5" name="Freeform 656"/>
              <p:cNvSpPr>
                <a:spLocks noEditPoints="1"/>
              </p:cNvSpPr>
              <p:nvPr/>
            </p:nvSpPr>
            <p:spPr bwMode="auto">
              <a:xfrm>
                <a:off x="2901" y="7916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50 w 543"/>
                  <a:gd name="T3" fmla="*/ 8 h 8"/>
                  <a:gd name="T4" fmla="*/ 453 w 543"/>
                  <a:gd name="T5" fmla="*/ 0 h 8"/>
                  <a:gd name="T6" fmla="*/ 453 w 543"/>
                  <a:gd name="T7" fmla="*/ 0 h 8"/>
                  <a:gd name="T8" fmla="*/ 543 w 543"/>
                  <a:gd name="T9" fmla="*/ 0 h 8"/>
                  <a:gd name="T10" fmla="*/ 543 w 543"/>
                  <a:gd name="T11" fmla="*/ 8 h 8"/>
                  <a:gd name="T12" fmla="*/ 90 w 543"/>
                  <a:gd name="T13" fmla="*/ 8 h 8"/>
                  <a:gd name="T14" fmla="*/ 0 w 543"/>
                  <a:gd name="T15" fmla="*/ 8 h 8"/>
                  <a:gd name="T16" fmla="*/ 0 w 543"/>
                  <a:gd name="T17" fmla="*/ 0 h 8"/>
                  <a:gd name="T18" fmla="*/ 86 w 543"/>
                  <a:gd name="T19" fmla="*/ 0 h 8"/>
                  <a:gd name="T20" fmla="*/ 90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50" y="8"/>
                    </a:lnTo>
                    <a:lnTo>
                      <a:pt x="453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90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6" name="Freeform 657"/>
              <p:cNvSpPr>
                <a:spLocks noEditPoints="1"/>
              </p:cNvSpPr>
              <p:nvPr/>
            </p:nvSpPr>
            <p:spPr bwMode="auto">
              <a:xfrm>
                <a:off x="2901" y="791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3 w 543"/>
                  <a:gd name="T3" fmla="*/ 7 h 7"/>
                  <a:gd name="T4" fmla="*/ 453 w 543"/>
                  <a:gd name="T5" fmla="*/ 3 h 7"/>
                  <a:gd name="T6" fmla="*/ 453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90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86 w 543"/>
                  <a:gd name="T19" fmla="*/ 0 h 7"/>
                  <a:gd name="T20" fmla="*/ 90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53" y="7"/>
                    </a:lnTo>
                    <a:lnTo>
                      <a:pt x="453" y="3"/>
                    </a:lnTo>
                    <a:lnTo>
                      <a:pt x="453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9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rgbClr val="99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7" name="Freeform 658"/>
              <p:cNvSpPr>
                <a:spLocks noEditPoints="1"/>
              </p:cNvSpPr>
              <p:nvPr/>
            </p:nvSpPr>
            <p:spPr bwMode="auto">
              <a:xfrm>
                <a:off x="2901" y="790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3 w 543"/>
                  <a:gd name="T3" fmla="*/ 7 h 7"/>
                  <a:gd name="T4" fmla="*/ 457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86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83 w 543"/>
                  <a:gd name="T17" fmla="*/ 0 h 7"/>
                  <a:gd name="T18" fmla="*/ 86 w 543"/>
                  <a:gd name="T19" fmla="*/ 4 h 7"/>
                  <a:gd name="T20" fmla="*/ 86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53" y="7"/>
                    </a:lnTo>
                    <a:lnTo>
                      <a:pt x="457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86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6" y="4"/>
                    </a:lnTo>
                    <a:lnTo>
                      <a:pt x="86" y="7"/>
                    </a:lnTo>
                    <a:close/>
                  </a:path>
                </a:pathLst>
              </a:custGeom>
              <a:solidFill>
                <a:srgbClr val="98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8" name="Freeform 659"/>
              <p:cNvSpPr>
                <a:spLocks noEditPoints="1"/>
              </p:cNvSpPr>
              <p:nvPr/>
            </p:nvSpPr>
            <p:spPr bwMode="auto">
              <a:xfrm>
                <a:off x="2901" y="7905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53 w 543"/>
                  <a:gd name="T3" fmla="*/ 8 h 8"/>
                  <a:gd name="T4" fmla="*/ 457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86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83 w 543"/>
                  <a:gd name="T17" fmla="*/ 0 h 8"/>
                  <a:gd name="T18" fmla="*/ 86 w 543"/>
                  <a:gd name="T19" fmla="*/ 8 h 8"/>
                  <a:gd name="T20" fmla="*/ 86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53" y="8"/>
                    </a:lnTo>
                    <a:lnTo>
                      <a:pt x="457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86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97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9" name="Freeform 660"/>
              <p:cNvSpPr>
                <a:spLocks noEditPoints="1"/>
              </p:cNvSpPr>
              <p:nvPr/>
            </p:nvSpPr>
            <p:spPr bwMode="auto">
              <a:xfrm>
                <a:off x="2901" y="790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7 w 543"/>
                  <a:gd name="T3" fmla="*/ 7 h 7"/>
                  <a:gd name="T4" fmla="*/ 457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8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83 w 543"/>
                  <a:gd name="T17" fmla="*/ 0 h 7"/>
                  <a:gd name="T18" fmla="*/ 8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57" y="7"/>
                    </a:lnTo>
                    <a:lnTo>
                      <a:pt x="457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8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97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0" name="Freeform 661"/>
              <p:cNvSpPr>
                <a:spLocks noEditPoints="1"/>
              </p:cNvSpPr>
              <p:nvPr/>
            </p:nvSpPr>
            <p:spPr bwMode="auto">
              <a:xfrm>
                <a:off x="2901" y="789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7 w 543"/>
                  <a:gd name="T3" fmla="*/ 7 h 7"/>
                  <a:gd name="T4" fmla="*/ 457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8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83 w 543"/>
                  <a:gd name="T17" fmla="*/ 0 h 7"/>
                  <a:gd name="T18" fmla="*/ 8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57" y="7"/>
                    </a:lnTo>
                    <a:lnTo>
                      <a:pt x="457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8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1" name="Freeform 662"/>
              <p:cNvSpPr>
                <a:spLocks noEditPoints="1"/>
              </p:cNvSpPr>
              <p:nvPr/>
            </p:nvSpPr>
            <p:spPr bwMode="auto">
              <a:xfrm>
                <a:off x="2901" y="789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7 w 543"/>
                  <a:gd name="T3" fmla="*/ 7 h 7"/>
                  <a:gd name="T4" fmla="*/ 460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8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9 w 543"/>
                  <a:gd name="T17" fmla="*/ 0 h 7"/>
                  <a:gd name="T18" fmla="*/ 8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57" y="7"/>
                    </a:lnTo>
                    <a:lnTo>
                      <a:pt x="46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8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2" name="Freeform 663"/>
              <p:cNvSpPr>
                <a:spLocks noEditPoints="1"/>
              </p:cNvSpPr>
              <p:nvPr/>
            </p:nvSpPr>
            <p:spPr bwMode="auto">
              <a:xfrm>
                <a:off x="2901" y="789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57 w 543"/>
                  <a:gd name="T3" fmla="*/ 7 h 7"/>
                  <a:gd name="T4" fmla="*/ 460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83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9 w 543"/>
                  <a:gd name="T17" fmla="*/ 0 h 7"/>
                  <a:gd name="T18" fmla="*/ 83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57" y="7"/>
                    </a:lnTo>
                    <a:lnTo>
                      <a:pt x="46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83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3" name="Freeform 664"/>
              <p:cNvSpPr>
                <a:spLocks noEditPoints="1"/>
              </p:cNvSpPr>
              <p:nvPr/>
            </p:nvSpPr>
            <p:spPr bwMode="auto">
              <a:xfrm>
                <a:off x="2901" y="7887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0 w 543"/>
                  <a:gd name="T3" fmla="*/ 8 h 8"/>
                  <a:gd name="T4" fmla="*/ 460 w 543"/>
                  <a:gd name="T5" fmla="*/ 0 h 8"/>
                  <a:gd name="T6" fmla="*/ 460 w 543"/>
                  <a:gd name="T7" fmla="*/ 0 h 8"/>
                  <a:gd name="T8" fmla="*/ 543 w 543"/>
                  <a:gd name="T9" fmla="*/ 0 h 8"/>
                  <a:gd name="T10" fmla="*/ 543 w 543"/>
                  <a:gd name="T11" fmla="*/ 8 h 8"/>
                  <a:gd name="T12" fmla="*/ 79 w 543"/>
                  <a:gd name="T13" fmla="*/ 8 h 8"/>
                  <a:gd name="T14" fmla="*/ 0 w 543"/>
                  <a:gd name="T15" fmla="*/ 8 h 8"/>
                  <a:gd name="T16" fmla="*/ 0 w 543"/>
                  <a:gd name="T17" fmla="*/ 0 h 8"/>
                  <a:gd name="T18" fmla="*/ 79 w 543"/>
                  <a:gd name="T19" fmla="*/ 0 h 8"/>
                  <a:gd name="T20" fmla="*/ 79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60" y="8"/>
                    </a:lnTo>
                    <a:lnTo>
                      <a:pt x="460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9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9" y="8"/>
                    </a:lnTo>
                    <a:close/>
                  </a:path>
                </a:pathLst>
              </a:custGeom>
              <a:solidFill>
                <a:srgbClr val="959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4" name="Freeform 665"/>
              <p:cNvSpPr>
                <a:spLocks noEditPoints="1"/>
              </p:cNvSpPr>
              <p:nvPr/>
            </p:nvSpPr>
            <p:spPr bwMode="auto">
              <a:xfrm>
                <a:off x="2901" y="788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0 w 543"/>
                  <a:gd name="T3" fmla="*/ 7 h 7"/>
                  <a:gd name="T4" fmla="*/ 460 w 543"/>
                  <a:gd name="T5" fmla="*/ 3 h 7"/>
                  <a:gd name="T6" fmla="*/ 460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79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79 w 543"/>
                  <a:gd name="T19" fmla="*/ 0 h 7"/>
                  <a:gd name="T20" fmla="*/ 79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0" y="7"/>
                    </a:lnTo>
                    <a:lnTo>
                      <a:pt x="460" y="3"/>
                    </a:lnTo>
                    <a:lnTo>
                      <a:pt x="46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9" y="7"/>
                    </a:lnTo>
                    <a:close/>
                  </a:path>
                </a:pathLst>
              </a:custGeom>
              <a:solidFill>
                <a:srgbClr val="94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5" name="Freeform 666"/>
              <p:cNvSpPr>
                <a:spLocks noEditPoints="1"/>
              </p:cNvSpPr>
              <p:nvPr/>
            </p:nvSpPr>
            <p:spPr bwMode="auto">
              <a:xfrm>
                <a:off x="2901" y="788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0 w 543"/>
                  <a:gd name="T3" fmla="*/ 7 h 7"/>
                  <a:gd name="T4" fmla="*/ 460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9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9 w 543"/>
                  <a:gd name="T17" fmla="*/ 0 h 7"/>
                  <a:gd name="T18" fmla="*/ 79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0" y="7"/>
                    </a:lnTo>
                    <a:lnTo>
                      <a:pt x="460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9" y="7"/>
                    </a:lnTo>
                    <a:close/>
                  </a:path>
                </a:pathLst>
              </a:custGeom>
              <a:solidFill>
                <a:srgbClr val="94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6" name="Freeform 667"/>
              <p:cNvSpPr>
                <a:spLocks noEditPoints="1"/>
              </p:cNvSpPr>
              <p:nvPr/>
            </p:nvSpPr>
            <p:spPr bwMode="auto">
              <a:xfrm>
                <a:off x="2901" y="7876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0 w 543"/>
                  <a:gd name="T3" fmla="*/ 8 h 8"/>
                  <a:gd name="T4" fmla="*/ 464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9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5 w 543"/>
                  <a:gd name="T17" fmla="*/ 0 h 8"/>
                  <a:gd name="T18" fmla="*/ 79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60" y="8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9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9" y="8"/>
                    </a:lnTo>
                    <a:close/>
                  </a:path>
                </a:pathLst>
              </a:custGeom>
              <a:solidFill>
                <a:srgbClr val="9492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7" name="Freeform 668"/>
              <p:cNvSpPr>
                <a:spLocks noEditPoints="1"/>
              </p:cNvSpPr>
              <p:nvPr/>
            </p:nvSpPr>
            <p:spPr bwMode="auto">
              <a:xfrm>
                <a:off x="2901" y="787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0 w 543"/>
                  <a:gd name="T3" fmla="*/ 7 h 7"/>
                  <a:gd name="T4" fmla="*/ 464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9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3 h 7"/>
                  <a:gd name="T20" fmla="*/ 79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0" y="7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3"/>
                    </a:lnTo>
                    <a:lnTo>
                      <a:pt x="79" y="7"/>
                    </a:lnTo>
                    <a:close/>
                  </a:path>
                </a:pathLst>
              </a:custGeom>
              <a:solidFill>
                <a:srgbClr val="939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8" name="Freeform 669"/>
              <p:cNvSpPr>
                <a:spLocks noEditPoints="1"/>
              </p:cNvSpPr>
              <p:nvPr/>
            </p:nvSpPr>
            <p:spPr bwMode="auto">
              <a:xfrm>
                <a:off x="2901" y="786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4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7 h 7"/>
                  <a:gd name="T20" fmla="*/ 75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9" name="Freeform 670"/>
              <p:cNvSpPr>
                <a:spLocks noEditPoints="1"/>
              </p:cNvSpPr>
              <p:nvPr/>
            </p:nvSpPr>
            <p:spPr bwMode="auto">
              <a:xfrm>
                <a:off x="2901" y="786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4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291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0" name="Freeform 671"/>
              <p:cNvSpPr>
                <a:spLocks noEditPoints="1"/>
              </p:cNvSpPr>
              <p:nvPr/>
            </p:nvSpPr>
            <p:spPr bwMode="auto">
              <a:xfrm>
                <a:off x="2901" y="786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4 w 543"/>
                  <a:gd name="T5" fmla="*/ 0 h 7"/>
                  <a:gd name="T6" fmla="*/ 464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75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75 w 543"/>
                  <a:gd name="T19" fmla="*/ 0 h 7"/>
                  <a:gd name="T20" fmla="*/ 75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190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1" name="Freeform 672"/>
              <p:cNvSpPr>
                <a:spLocks noEditPoints="1"/>
              </p:cNvSpPr>
              <p:nvPr/>
            </p:nvSpPr>
            <p:spPr bwMode="auto">
              <a:xfrm>
                <a:off x="2901" y="7858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4 w 543"/>
                  <a:gd name="T3" fmla="*/ 8 h 8"/>
                  <a:gd name="T4" fmla="*/ 464 w 543"/>
                  <a:gd name="T5" fmla="*/ 4 h 8"/>
                  <a:gd name="T6" fmla="*/ 464 w 543"/>
                  <a:gd name="T7" fmla="*/ 0 h 8"/>
                  <a:gd name="T8" fmla="*/ 543 w 543"/>
                  <a:gd name="T9" fmla="*/ 0 h 8"/>
                  <a:gd name="T10" fmla="*/ 543 w 543"/>
                  <a:gd name="T11" fmla="*/ 8 h 8"/>
                  <a:gd name="T12" fmla="*/ 75 w 543"/>
                  <a:gd name="T13" fmla="*/ 8 h 8"/>
                  <a:gd name="T14" fmla="*/ 0 w 543"/>
                  <a:gd name="T15" fmla="*/ 8 h 8"/>
                  <a:gd name="T16" fmla="*/ 0 w 543"/>
                  <a:gd name="T17" fmla="*/ 0 h 8"/>
                  <a:gd name="T18" fmla="*/ 75 w 543"/>
                  <a:gd name="T19" fmla="*/ 0 h 8"/>
                  <a:gd name="T20" fmla="*/ 75 w 543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8"/>
                  <a:gd name="T35" fmla="*/ 543 w 54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8">
                    <a:moveTo>
                      <a:pt x="543" y="8"/>
                    </a:moveTo>
                    <a:lnTo>
                      <a:pt x="464" y="8"/>
                    </a:lnTo>
                    <a:lnTo>
                      <a:pt x="464" y="4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9190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2" name="Freeform 673"/>
              <p:cNvSpPr>
                <a:spLocks noEditPoints="1"/>
              </p:cNvSpPr>
              <p:nvPr/>
            </p:nvSpPr>
            <p:spPr bwMode="auto">
              <a:xfrm>
                <a:off x="2901" y="785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4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4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190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3" name="Freeform 674"/>
              <p:cNvSpPr>
                <a:spLocks noEditPoints="1"/>
              </p:cNvSpPr>
              <p:nvPr/>
            </p:nvSpPr>
            <p:spPr bwMode="auto">
              <a:xfrm>
                <a:off x="2901" y="785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4" name="Freeform 675"/>
              <p:cNvSpPr>
                <a:spLocks noEditPoints="1"/>
              </p:cNvSpPr>
              <p:nvPr/>
            </p:nvSpPr>
            <p:spPr bwMode="auto">
              <a:xfrm>
                <a:off x="2901" y="784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4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5 w 543"/>
                  <a:gd name="T17" fmla="*/ 0 h 7"/>
                  <a:gd name="T18" fmla="*/ 75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4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08F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5" name="Freeform 676"/>
              <p:cNvSpPr>
                <a:spLocks noEditPoints="1"/>
              </p:cNvSpPr>
              <p:nvPr/>
            </p:nvSpPr>
            <p:spPr bwMode="auto">
              <a:xfrm>
                <a:off x="2901" y="784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5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5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8F8E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6" name="Freeform 677"/>
              <p:cNvSpPr>
                <a:spLocks noEditPoints="1"/>
              </p:cNvSpPr>
              <p:nvPr/>
            </p:nvSpPr>
            <p:spPr bwMode="auto">
              <a:xfrm>
                <a:off x="2901" y="7840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8 w 543"/>
                  <a:gd name="T3" fmla="*/ 8 h 8"/>
                  <a:gd name="T4" fmla="*/ 468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5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2 w 543"/>
                  <a:gd name="T17" fmla="*/ 0 h 8"/>
                  <a:gd name="T18" fmla="*/ 75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68" y="8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8E8D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7" name="Freeform 678"/>
              <p:cNvSpPr>
                <a:spLocks noEditPoints="1"/>
              </p:cNvSpPr>
              <p:nvPr/>
            </p:nvSpPr>
            <p:spPr bwMode="auto">
              <a:xfrm>
                <a:off x="2901" y="783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8" name="Freeform 679"/>
              <p:cNvSpPr>
                <a:spLocks noEditPoints="1"/>
              </p:cNvSpPr>
              <p:nvPr/>
            </p:nvSpPr>
            <p:spPr bwMode="auto">
              <a:xfrm>
                <a:off x="2901" y="783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E8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9" name="Freeform 680"/>
              <p:cNvSpPr>
                <a:spLocks noEditPoints="1"/>
              </p:cNvSpPr>
              <p:nvPr/>
            </p:nvSpPr>
            <p:spPr bwMode="auto">
              <a:xfrm>
                <a:off x="2901" y="7829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8 w 543"/>
                  <a:gd name="T3" fmla="*/ 8 h 8"/>
                  <a:gd name="T4" fmla="*/ 468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2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2 w 543"/>
                  <a:gd name="T17" fmla="*/ 0 h 8"/>
                  <a:gd name="T18" fmla="*/ 72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68" y="8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2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8D8C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0" name="Freeform 681"/>
              <p:cNvSpPr>
                <a:spLocks noEditPoints="1"/>
              </p:cNvSpPr>
              <p:nvPr/>
            </p:nvSpPr>
            <p:spPr bwMode="auto">
              <a:xfrm>
                <a:off x="2901" y="782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3 h 7"/>
                  <a:gd name="T20" fmla="*/ 72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3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1" name="Freeform 682"/>
              <p:cNvSpPr>
                <a:spLocks noEditPoints="1"/>
              </p:cNvSpPr>
              <p:nvPr/>
            </p:nvSpPr>
            <p:spPr bwMode="auto">
              <a:xfrm>
                <a:off x="2901" y="782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72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2" name="Freeform 683"/>
              <p:cNvSpPr>
                <a:spLocks noEditPoints="1"/>
              </p:cNvSpPr>
              <p:nvPr/>
            </p:nvSpPr>
            <p:spPr bwMode="auto">
              <a:xfrm>
                <a:off x="2901" y="781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B8A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3" name="Freeform 684"/>
              <p:cNvSpPr>
                <a:spLocks noEditPoints="1"/>
              </p:cNvSpPr>
              <p:nvPr/>
            </p:nvSpPr>
            <p:spPr bwMode="auto">
              <a:xfrm>
                <a:off x="2901" y="781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4" name="Freeform 685"/>
              <p:cNvSpPr>
                <a:spLocks noEditPoints="1"/>
              </p:cNvSpPr>
              <p:nvPr/>
            </p:nvSpPr>
            <p:spPr bwMode="auto">
              <a:xfrm>
                <a:off x="2901" y="7811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8 w 543"/>
                  <a:gd name="T3" fmla="*/ 8 h 8"/>
                  <a:gd name="T4" fmla="*/ 468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2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2 w 543"/>
                  <a:gd name="T17" fmla="*/ 0 h 8"/>
                  <a:gd name="T18" fmla="*/ 72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68" y="8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2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8B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5" name="Freeform 686"/>
              <p:cNvSpPr>
                <a:spLocks noEditPoints="1"/>
              </p:cNvSpPr>
              <p:nvPr/>
            </p:nvSpPr>
            <p:spPr bwMode="auto">
              <a:xfrm>
                <a:off x="2901" y="780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3 h 7"/>
                  <a:gd name="T6" fmla="*/ 468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72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72 w 543"/>
                  <a:gd name="T19" fmla="*/ 0 h 7"/>
                  <a:gd name="T20" fmla="*/ 72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68" y="3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A8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6" name="Freeform 687"/>
              <p:cNvSpPr>
                <a:spLocks noEditPoints="1"/>
              </p:cNvSpPr>
              <p:nvPr/>
            </p:nvSpPr>
            <p:spPr bwMode="auto">
              <a:xfrm>
                <a:off x="2901" y="780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68 w 543"/>
                  <a:gd name="T3" fmla="*/ 7 h 7"/>
                  <a:gd name="T4" fmla="*/ 468 w 543"/>
                  <a:gd name="T5" fmla="*/ 7 h 7"/>
                  <a:gd name="T6" fmla="*/ 471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72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72 w 543"/>
                  <a:gd name="T19" fmla="*/ 0 h 7"/>
                  <a:gd name="T20" fmla="*/ 72 w 543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3"/>
                  <a:gd name="T34" fmla="*/ 0 h 7"/>
                  <a:gd name="T35" fmla="*/ 543 w 543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3" h="7">
                    <a:moveTo>
                      <a:pt x="543" y="7"/>
                    </a:moveTo>
                    <a:lnTo>
                      <a:pt x="468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988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7" name="Freeform 688"/>
              <p:cNvSpPr>
                <a:spLocks noEditPoints="1"/>
              </p:cNvSpPr>
              <p:nvPr/>
            </p:nvSpPr>
            <p:spPr bwMode="auto">
              <a:xfrm>
                <a:off x="2901" y="7800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68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2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2 w 543"/>
                  <a:gd name="T17" fmla="*/ 0 h 8"/>
                  <a:gd name="T18" fmla="*/ 72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68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2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88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8" name="Freeform 689"/>
              <p:cNvSpPr>
                <a:spLocks noEditPoints="1"/>
              </p:cNvSpPr>
              <p:nvPr/>
            </p:nvSpPr>
            <p:spPr bwMode="auto">
              <a:xfrm>
                <a:off x="2901" y="779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8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9" name="Freeform 690"/>
              <p:cNvSpPr>
                <a:spLocks noEditPoints="1"/>
              </p:cNvSpPr>
              <p:nvPr/>
            </p:nvSpPr>
            <p:spPr bwMode="auto">
              <a:xfrm>
                <a:off x="2901" y="779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0" name="Freeform 691"/>
              <p:cNvSpPr>
                <a:spLocks noEditPoints="1"/>
              </p:cNvSpPr>
              <p:nvPr/>
            </p:nvSpPr>
            <p:spPr bwMode="auto">
              <a:xfrm>
                <a:off x="2901" y="779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1" name="Freeform 692"/>
              <p:cNvSpPr>
                <a:spLocks noEditPoints="1"/>
              </p:cNvSpPr>
              <p:nvPr/>
            </p:nvSpPr>
            <p:spPr bwMode="auto">
              <a:xfrm>
                <a:off x="2901" y="778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786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2" name="Freeform 693"/>
              <p:cNvSpPr>
                <a:spLocks noEditPoints="1"/>
              </p:cNvSpPr>
              <p:nvPr/>
            </p:nvSpPr>
            <p:spPr bwMode="auto">
              <a:xfrm>
                <a:off x="2901" y="7782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72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72 w 543"/>
                  <a:gd name="T17" fmla="*/ 0 h 8"/>
                  <a:gd name="T18" fmla="*/ 72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72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86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3" name="Freeform 694"/>
              <p:cNvSpPr>
                <a:spLocks noEditPoints="1"/>
              </p:cNvSpPr>
              <p:nvPr/>
            </p:nvSpPr>
            <p:spPr bwMode="auto">
              <a:xfrm>
                <a:off x="2901" y="777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6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4" name="Freeform 695"/>
              <p:cNvSpPr>
                <a:spLocks noEditPoints="1"/>
              </p:cNvSpPr>
              <p:nvPr/>
            </p:nvSpPr>
            <p:spPr bwMode="auto">
              <a:xfrm>
                <a:off x="2901" y="777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72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6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5" name="Freeform 696"/>
              <p:cNvSpPr>
                <a:spLocks noEditPoints="1"/>
              </p:cNvSpPr>
              <p:nvPr/>
            </p:nvSpPr>
            <p:spPr bwMode="auto">
              <a:xfrm>
                <a:off x="2901" y="777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584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6" name="Freeform 697"/>
              <p:cNvSpPr>
                <a:spLocks noEditPoints="1"/>
              </p:cNvSpPr>
              <p:nvPr/>
            </p:nvSpPr>
            <p:spPr bwMode="auto">
              <a:xfrm>
                <a:off x="2901" y="776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72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72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7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8483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7" name="Freeform 698"/>
              <p:cNvSpPr>
                <a:spLocks noEditPoints="1"/>
              </p:cNvSpPr>
              <p:nvPr/>
            </p:nvSpPr>
            <p:spPr bwMode="auto">
              <a:xfrm>
                <a:off x="2901" y="7764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8483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8" name="Freeform 699"/>
              <p:cNvSpPr>
                <a:spLocks noEditPoints="1"/>
              </p:cNvSpPr>
              <p:nvPr/>
            </p:nvSpPr>
            <p:spPr bwMode="auto">
              <a:xfrm>
                <a:off x="2901" y="776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471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68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68 w 543"/>
                  <a:gd name="T19" fmla="*/ 0 h 7"/>
                  <a:gd name="T20" fmla="*/ 68 w 543"/>
                  <a:gd name="T21" fmla="*/ 3 h 7"/>
                  <a:gd name="T22" fmla="*/ 68 w 543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"/>
                  <a:gd name="T37" fmla="*/ 0 h 7"/>
                  <a:gd name="T38" fmla="*/ 543 w 54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3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9" name="Freeform 700"/>
              <p:cNvSpPr>
                <a:spLocks noEditPoints="1"/>
              </p:cNvSpPr>
              <p:nvPr/>
            </p:nvSpPr>
            <p:spPr bwMode="auto">
              <a:xfrm>
                <a:off x="2901" y="775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4 h 7"/>
                  <a:gd name="T6" fmla="*/ 471 w 543"/>
                  <a:gd name="T7" fmla="*/ 0 h 7"/>
                  <a:gd name="T8" fmla="*/ 543 w 543"/>
                  <a:gd name="T9" fmla="*/ 0 h 7"/>
                  <a:gd name="T10" fmla="*/ 543 w 543"/>
                  <a:gd name="T11" fmla="*/ 7 h 7"/>
                  <a:gd name="T12" fmla="*/ 68 w 543"/>
                  <a:gd name="T13" fmla="*/ 7 h 7"/>
                  <a:gd name="T14" fmla="*/ 0 w 543"/>
                  <a:gd name="T15" fmla="*/ 7 h 7"/>
                  <a:gd name="T16" fmla="*/ 0 w 543"/>
                  <a:gd name="T17" fmla="*/ 0 h 7"/>
                  <a:gd name="T18" fmla="*/ 68 w 543"/>
                  <a:gd name="T19" fmla="*/ 0 h 7"/>
                  <a:gd name="T20" fmla="*/ 68 w 543"/>
                  <a:gd name="T21" fmla="*/ 7 h 7"/>
                  <a:gd name="T22" fmla="*/ 68 w 543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"/>
                  <a:gd name="T37" fmla="*/ 0 h 7"/>
                  <a:gd name="T38" fmla="*/ 543 w 543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4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382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0" name="Freeform 701"/>
              <p:cNvSpPr>
                <a:spLocks noEditPoints="1"/>
              </p:cNvSpPr>
              <p:nvPr/>
            </p:nvSpPr>
            <p:spPr bwMode="auto">
              <a:xfrm>
                <a:off x="2901" y="7753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1" name="Freeform 702"/>
              <p:cNvSpPr>
                <a:spLocks noEditPoints="1"/>
              </p:cNvSpPr>
              <p:nvPr/>
            </p:nvSpPr>
            <p:spPr bwMode="auto">
              <a:xfrm>
                <a:off x="2901" y="775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2" name="Freeform 703"/>
              <p:cNvSpPr>
                <a:spLocks noEditPoints="1"/>
              </p:cNvSpPr>
              <p:nvPr/>
            </p:nvSpPr>
            <p:spPr bwMode="auto">
              <a:xfrm>
                <a:off x="2901" y="774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2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3" name="Freeform 704"/>
              <p:cNvSpPr>
                <a:spLocks noEditPoints="1"/>
              </p:cNvSpPr>
              <p:nvPr/>
            </p:nvSpPr>
            <p:spPr bwMode="auto">
              <a:xfrm>
                <a:off x="2901" y="774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1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4" name="Freeform 705"/>
              <p:cNvSpPr>
                <a:spLocks noEditPoints="1"/>
              </p:cNvSpPr>
              <p:nvPr/>
            </p:nvSpPr>
            <p:spPr bwMode="auto">
              <a:xfrm>
                <a:off x="2901" y="773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18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5" name="Freeform 706"/>
              <p:cNvSpPr>
                <a:spLocks noEditPoints="1"/>
              </p:cNvSpPr>
              <p:nvPr/>
            </p:nvSpPr>
            <p:spPr bwMode="auto">
              <a:xfrm>
                <a:off x="2901" y="7735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" name="Freeform 707"/>
              <p:cNvSpPr>
                <a:spLocks noEditPoints="1"/>
              </p:cNvSpPr>
              <p:nvPr/>
            </p:nvSpPr>
            <p:spPr bwMode="auto">
              <a:xfrm>
                <a:off x="2901" y="773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807F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7" name="Freeform 708"/>
              <p:cNvSpPr>
                <a:spLocks noEditPoints="1"/>
              </p:cNvSpPr>
              <p:nvPr/>
            </p:nvSpPr>
            <p:spPr bwMode="auto">
              <a:xfrm>
                <a:off x="2901" y="772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F7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8" name="Freeform 709"/>
              <p:cNvSpPr>
                <a:spLocks noEditPoints="1"/>
              </p:cNvSpPr>
              <p:nvPr/>
            </p:nvSpPr>
            <p:spPr bwMode="auto">
              <a:xfrm>
                <a:off x="2901" y="772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9" name="Freeform 710"/>
              <p:cNvSpPr>
                <a:spLocks noEditPoints="1"/>
              </p:cNvSpPr>
              <p:nvPr/>
            </p:nvSpPr>
            <p:spPr bwMode="auto">
              <a:xfrm>
                <a:off x="2901" y="772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" name="Freeform 711"/>
              <p:cNvSpPr>
                <a:spLocks noEditPoints="1"/>
              </p:cNvSpPr>
              <p:nvPr/>
            </p:nvSpPr>
            <p:spPr bwMode="auto">
              <a:xfrm>
                <a:off x="2901" y="7717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E7D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1" name="Freeform 712"/>
              <p:cNvSpPr>
                <a:spLocks noEditPoints="1"/>
              </p:cNvSpPr>
              <p:nvPr/>
            </p:nvSpPr>
            <p:spPr bwMode="auto">
              <a:xfrm>
                <a:off x="2901" y="771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D7C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2" name="Freeform 713"/>
              <p:cNvSpPr>
                <a:spLocks noEditPoints="1"/>
              </p:cNvSpPr>
              <p:nvPr/>
            </p:nvSpPr>
            <p:spPr bwMode="auto">
              <a:xfrm>
                <a:off x="2901" y="771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D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3" name="Freeform 714"/>
              <p:cNvSpPr>
                <a:spLocks noEditPoints="1"/>
              </p:cNvSpPr>
              <p:nvPr/>
            </p:nvSpPr>
            <p:spPr bwMode="auto">
              <a:xfrm>
                <a:off x="2901" y="7706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D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4" name="Freeform 715"/>
              <p:cNvSpPr>
                <a:spLocks noEditPoints="1"/>
              </p:cNvSpPr>
              <p:nvPr/>
            </p:nvSpPr>
            <p:spPr bwMode="auto">
              <a:xfrm>
                <a:off x="2901" y="770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C7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5" name="Freeform 716"/>
              <p:cNvSpPr>
                <a:spLocks noEditPoints="1"/>
              </p:cNvSpPr>
              <p:nvPr/>
            </p:nvSpPr>
            <p:spPr bwMode="auto">
              <a:xfrm>
                <a:off x="2901" y="769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B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6" name="Freeform 717"/>
              <p:cNvSpPr>
                <a:spLocks noEditPoints="1"/>
              </p:cNvSpPr>
              <p:nvPr/>
            </p:nvSpPr>
            <p:spPr bwMode="auto">
              <a:xfrm>
                <a:off x="2901" y="769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B7A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7" name="Freeform 718"/>
              <p:cNvSpPr>
                <a:spLocks noEditPoints="1"/>
              </p:cNvSpPr>
              <p:nvPr/>
            </p:nvSpPr>
            <p:spPr bwMode="auto">
              <a:xfrm>
                <a:off x="2901" y="769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B79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8" name="Freeform 719"/>
              <p:cNvSpPr>
                <a:spLocks noEditPoints="1"/>
              </p:cNvSpPr>
              <p:nvPr/>
            </p:nvSpPr>
            <p:spPr bwMode="auto">
              <a:xfrm>
                <a:off x="2901" y="7688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A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9" name="Freeform 720"/>
              <p:cNvSpPr>
                <a:spLocks noEditPoints="1"/>
              </p:cNvSpPr>
              <p:nvPr/>
            </p:nvSpPr>
            <p:spPr bwMode="auto">
              <a:xfrm>
                <a:off x="2901" y="768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A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" name="Freeform 721"/>
              <p:cNvSpPr>
                <a:spLocks noEditPoints="1"/>
              </p:cNvSpPr>
              <p:nvPr/>
            </p:nvSpPr>
            <p:spPr bwMode="auto">
              <a:xfrm>
                <a:off x="2901" y="7681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97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1" name="Freeform 722"/>
              <p:cNvSpPr>
                <a:spLocks noEditPoints="1"/>
              </p:cNvSpPr>
              <p:nvPr/>
            </p:nvSpPr>
            <p:spPr bwMode="auto">
              <a:xfrm>
                <a:off x="2901" y="7677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977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2" name="Freeform 723"/>
              <p:cNvSpPr>
                <a:spLocks noEditPoints="1"/>
              </p:cNvSpPr>
              <p:nvPr/>
            </p:nvSpPr>
            <p:spPr bwMode="auto">
              <a:xfrm>
                <a:off x="2901" y="767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876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3" name="Freeform 724"/>
              <p:cNvSpPr>
                <a:spLocks noEditPoints="1"/>
              </p:cNvSpPr>
              <p:nvPr/>
            </p:nvSpPr>
            <p:spPr bwMode="auto">
              <a:xfrm>
                <a:off x="2901" y="767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8767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4" name="Freeform 725"/>
              <p:cNvSpPr>
                <a:spLocks noEditPoints="1"/>
              </p:cNvSpPr>
              <p:nvPr/>
            </p:nvSpPr>
            <p:spPr bwMode="auto">
              <a:xfrm>
                <a:off x="2901" y="766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77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5" name="Freeform 726"/>
              <p:cNvSpPr>
                <a:spLocks noEditPoints="1"/>
              </p:cNvSpPr>
              <p:nvPr/>
            </p:nvSpPr>
            <p:spPr bwMode="auto">
              <a:xfrm>
                <a:off x="2901" y="766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775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6" name="Freeform 727"/>
              <p:cNvSpPr>
                <a:spLocks noEditPoints="1"/>
              </p:cNvSpPr>
              <p:nvPr/>
            </p:nvSpPr>
            <p:spPr bwMode="auto">
              <a:xfrm>
                <a:off x="2901" y="7659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775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7" name="Freeform 728"/>
              <p:cNvSpPr>
                <a:spLocks noEditPoints="1"/>
              </p:cNvSpPr>
              <p:nvPr/>
            </p:nvSpPr>
            <p:spPr bwMode="auto">
              <a:xfrm>
                <a:off x="2901" y="765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674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8" name="Freeform 729"/>
              <p:cNvSpPr>
                <a:spLocks noEditPoints="1"/>
              </p:cNvSpPr>
              <p:nvPr/>
            </p:nvSpPr>
            <p:spPr bwMode="auto">
              <a:xfrm>
                <a:off x="2901" y="7652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574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9" name="Freeform 730"/>
              <p:cNvSpPr>
                <a:spLocks noEditPoints="1"/>
              </p:cNvSpPr>
              <p:nvPr/>
            </p:nvSpPr>
            <p:spPr bwMode="auto">
              <a:xfrm>
                <a:off x="2901" y="764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574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0" name="Freeform 731"/>
              <p:cNvSpPr>
                <a:spLocks noEditPoints="1"/>
              </p:cNvSpPr>
              <p:nvPr/>
            </p:nvSpPr>
            <p:spPr bwMode="auto">
              <a:xfrm>
                <a:off x="2901" y="7645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57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1" name="Freeform 732"/>
              <p:cNvSpPr>
                <a:spLocks noEditPoints="1"/>
              </p:cNvSpPr>
              <p:nvPr/>
            </p:nvSpPr>
            <p:spPr bwMode="auto">
              <a:xfrm>
                <a:off x="2901" y="7641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57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2" name="Freeform 733"/>
              <p:cNvSpPr>
                <a:spLocks noEditPoints="1"/>
              </p:cNvSpPr>
              <p:nvPr/>
            </p:nvSpPr>
            <p:spPr bwMode="auto">
              <a:xfrm>
                <a:off x="2901" y="7638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3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3" name="Freeform 734"/>
              <p:cNvSpPr>
                <a:spLocks noEditPoints="1"/>
              </p:cNvSpPr>
              <p:nvPr/>
            </p:nvSpPr>
            <p:spPr bwMode="auto">
              <a:xfrm>
                <a:off x="2901" y="7634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3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4" name="Freeform 735"/>
              <p:cNvSpPr>
                <a:spLocks noEditPoints="1"/>
              </p:cNvSpPr>
              <p:nvPr/>
            </p:nvSpPr>
            <p:spPr bwMode="auto">
              <a:xfrm>
                <a:off x="2901" y="7630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27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5" name="Freeform 736"/>
              <p:cNvSpPr>
                <a:spLocks noEditPoints="1"/>
              </p:cNvSpPr>
              <p:nvPr/>
            </p:nvSpPr>
            <p:spPr bwMode="auto">
              <a:xfrm>
                <a:off x="2901" y="7627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6" name="Freeform 737"/>
              <p:cNvSpPr>
                <a:spLocks noEditPoints="1"/>
              </p:cNvSpPr>
              <p:nvPr/>
            </p:nvSpPr>
            <p:spPr bwMode="auto">
              <a:xfrm>
                <a:off x="2901" y="7623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7" name="Freeform 738"/>
              <p:cNvSpPr>
                <a:spLocks noEditPoints="1"/>
              </p:cNvSpPr>
              <p:nvPr/>
            </p:nvSpPr>
            <p:spPr bwMode="auto">
              <a:xfrm>
                <a:off x="2901" y="7620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8" name="Freeform 739"/>
              <p:cNvSpPr>
                <a:spLocks noEditPoints="1"/>
              </p:cNvSpPr>
              <p:nvPr/>
            </p:nvSpPr>
            <p:spPr bwMode="auto">
              <a:xfrm>
                <a:off x="2901" y="7616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0 h 7"/>
                  <a:gd name="T6" fmla="*/ 543 w 543"/>
                  <a:gd name="T7" fmla="*/ 0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0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16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9" name="Freeform 740"/>
              <p:cNvSpPr>
                <a:spLocks noEditPoints="1"/>
              </p:cNvSpPr>
              <p:nvPr/>
            </p:nvSpPr>
            <p:spPr bwMode="auto">
              <a:xfrm>
                <a:off x="2901" y="7612"/>
                <a:ext cx="543" cy="8"/>
              </a:xfrm>
              <a:custGeom>
                <a:avLst/>
                <a:gdLst>
                  <a:gd name="T0" fmla="*/ 543 w 543"/>
                  <a:gd name="T1" fmla="*/ 8 h 8"/>
                  <a:gd name="T2" fmla="*/ 471 w 543"/>
                  <a:gd name="T3" fmla="*/ 8 h 8"/>
                  <a:gd name="T4" fmla="*/ 471 w 543"/>
                  <a:gd name="T5" fmla="*/ 0 h 8"/>
                  <a:gd name="T6" fmla="*/ 543 w 543"/>
                  <a:gd name="T7" fmla="*/ 0 h 8"/>
                  <a:gd name="T8" fmla="*/ 543 w 543"/>
                  <a:gd name="T9" fmla="*/ 8 h 8"/>
                  <a:gd name="T10" fmla="*/ 68 w 543"/>
                  <a:gd name="T11" fmla="*/ 8 h 8"/>
                  <a:gd name="T12" fmla="*/ 0 w 543"/>
                  <a:gd name="T13" fmla="*/ 8 h 8"/>
                  <a:gd name="T14" fmla="*/ 0 w 543"/>
                  <a:gd name="T15" fmla="*/ 0 h 8"/>
                  <a:gd name="T16" fmla="*/ 68 w 543"/>
                  <a:gd name="T17" fmla="*/ 0 h 8"/>
                  <a:gd name="T18" fmla="*/ 68 w 543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8"/>
                  <a:gd name="T32" fmla="*/ 543 w 543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8">
                    <a:moveTo>
                      <a:pt x="543" y="8"/>
                    </a:moveTo>
                    <a:lnTo>
                      <a:pt x="471" y="8"/>
                    </a:lnTo>
                    <a:lnTo>
                      <a:pt x="471" y="0"/>
                    </a:lnTo>
                    <a:lnTo>
                      <a:pt x="543" y="0"/>
                    </a:lnTo>
                    <a:lnTo>
                      <a:pt x="543" y="8"/>
                    </a:lnTo>
                    <a:close/>
                    <a:moveTo>
                      <a:pt x="6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706E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0" name="Freeform 741"/>
              <p:cNvSpPr>
                <a:spLocks noEditPoints="1"/>
              </p:cNvSpPr>
              <p:nvPr/>
            </p:nvSpPr>
            <p:spPr bwMode="auto">
              <a:xfrm>
                <a:off x="2901" y="7609"/>
                <a:ext cx="543" cy="7"/>
              </a:xfrm>
              <a:custGeom>
                <a:avLst/>
                <a:gdLst>
                  <a:gd name="T0" fmla="*/ 543 w 543"/>
                  <a:gd name="T1" fmla="*/ 7 h 7"/>
                  <a:gd name="T2" fmla="*/ 471 w 543"/>
                  <a:gd name="T3" fmla="*/ 7 h 7"/>
                  <a:gd name="T4" fmla="*/ 471 w 543"/>
                  <a:gd name="T5" fmla="*/ 3 h 7"/>
                  <a:gd name="T6" fmla="*/ 543 w 543"/>
                  <a:gd name="T7" fmla="*/ 3 h 7"/>
                  <a:gd name="T8" fmla="*/ 543 w 543"/>
                  <a:gd name="T9" fmla="*/ 7 h 7"/>
                  <a:gd name="T10" fmla="*/ 68 w 543"/>
                  <a:gd name="T11" fmla="*/ 7 h 7"/>
                  <a:gd name="T12" fmla="*/ 0 w 543"/>
                  <a:gd name="T13" fmla="*/ 7 h 7"/>
                  <a:gd name="T14" fmla="*/ 0 w 543"/>
                  <a:gd name="T15" fmla="*/ 0 h 7"/>
                  <a:gd name="T16" fmla="*/ 68 w 543"/>
                  <a:gd name="T17" fmla="*/ 3 h 7"/>
                  <a:gd name="T18" fmla="*/ 68 w 543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7"/>
                  <a:gd name="T32" fmla="*/ 543 w 543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7">
                    <a:moveTo>
                      <a:pt x="543" y="7"/>
                    </a:moveTo>
                    <a:lnTo>
                      <a:pt x="471" y="7"/>
                    </a:lnTo>
                    <a:lnTo>
                      <a:pt x="471" y="3"/>
                    </a:lnTo>
                    <a:lnTo>
                      <a:pt x="543" y="3"/>
                    </a:lnTo>
                    <a:lnTo>
                      <a:pt x="543" y="7"/>
                    </a:lnTo>
                    <a:close/>
                    <a:moveTo>
                      <a:pt x="6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8" y="3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706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1" name="Freeform 742"/>
              <p:cNvSpPr>
                <a:spLocks noEditPoints="1"/>
              </p:cNvSpPr>
              <p:nvPr/>
            </p:nvSpPr>
            <p:spPr bwMode="auto">
              <a:xfrm>
                <a:off x="2901" y="7609"/>
                <a:ext cx="543" cy="3"/>
              </a:xfrm>
              <a:custGeom>
                <a:avLst/>
                <a:gdLst>
                  <a:gd name="T0" fmla="*/ 543 w 543"/>
                  <a:gd name="T1" fmla="*/ 3 h 3"/>
                  <a:gd name="T2" fmla="*/ 471 w 543"/>
                  <a:gd name="T3" fmla="*/ 3 h 3"/>
                  <a:gd name="T4" fmla="*/ 471 w 543"/>
                  <a:gd name="T5" fmla="*/ 3 h 3"/>
                  <a:gd name="T6" fmla="*/ 543 w 543"/>
                  <a:gd name="T7" fmla="*/ 3 h 3"/>
                  <a:gd name="T8" fmla="*/ 543 w 543"/>
                  <a:gd name="T9" fmla="*/ 3 h 3"/>
                  <a:gd name="T10" fmla="*/ 68 w 543"/>
                  <a:gd name="T11" fmla="*/ 3 h 3"/>
                  <a:gd name="T12" fmla="*/ 0 w 543"/>
                  <a:gd name="T13" fmla="*/ 3 h 3"/>
                  <a:gd name="T14" fmla="*/ 0 w 543"/>
                  <a:gd name="T15" fmla="*/ 0 h 3"/>
                  <a:gd name="T16" fmla="*/ 68 w 543"/>
                  <a:gd name="T17" fmla="*/ 3 h 3"/>
                  <a:gd name="T18" fmla="*/ 68 w 543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3"/>
                  <a:gd name="T31" fmla="*/ 0 h 3"/>
                  <a:gd name="T32" fmla="*/ 543 w 54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3" h="3">
                    <a:moveTo>
                      <a:pt x="543" y="3"/>
                    </a:moveTo>
                    <a:lnTo>
                      <a:pt x="471" y="3"/>
                    </a:lnTo>
                    <a:lnTo>
                      <a:pt x="543" y="3"/>
                    </a:lnTo>
                    <a:close/>
                    <a:moveTo>
                      <a:pt x="68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6E6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2" name="Freeform 743"/>
              <p:cNvSpPr>
                <a:spLocks/>
              </p:cNvSpPr>
              <p:nvPr/>
            </p:nvSpPr>
            <p:spPr bwMode="auto">
              <a:xfrm>
                <a:off x="2901" y="7609"/>
                <a:ext cx="543" cy="564"/>
              </a:xfrm>
              <a:custGeom>
                <a:avLst/>
                <a:gdLst>
                  <a:gd name="T0" fmla="*/ 68 w 543"/>
                  <a:gd name="T1" fmla="*/ 3 h 564"/>
                  <a:gd name="T2" fmla="*/ 0 w 543"/>
                  <a:gd name="T3" fmla="*/ 0 h 564"/>
                  <a:gd name="T4" fmla="*/ 0 w 543"/>
                  <a:gd name="T5" fmla="*/ 315 h 564"/>
                  <a:gd name="T6" fmla="*/ 0 w 543"/>
                  <a:gd name="T7" fmla="*/ 333 h 564"/>
                  <a:gd name="T8" fmla="*/ 0 w 543"/>
                  <a:gd name="T9" fmla="*/ 358 h 564"/>
                  <a:gd name="T10" fmla="*/ 3 w 543"/>
                  <a:gd name="T11" fmla="*/ 398 h 564"/>
                  <a:gd name="T12" fmla="*/ 11 w 543"/>
                  <a:gd name="T13" fmla="*/ 427 h 564"/>
                  <a:gd name="T14" fmla="*/ 18 w 543"/>
                  <a:gd name="T15" fmla="*/ 452 h 564"/>
                  <a:gd name="T16" fmla="*/ 36 w 543"/>
                  <a:gd name="T17" fmla="*/ 481 h 564"/>
                  <a:gd name="T18" fmla="*/ 54 w 543"/>
                  <a:gd name="T19" fmla="*/ 506 h 564"/>
                  <a:gd name="T20" fmla="*/ 75 w 543"/>
                  <a:gd name="T21" fmla="*/ 517 h 564"/>
                  <a:gd name="T22" fmla="*/ 108 w 543"/>
                  <a:gd name="T23" fmla="*/ 539 h 564"/>
                  <a:gd name="T24" fmla="*/ 144 w 543"/>
                  <a:gd name="T25" fmla="*/ 550 h 564"/>
                  <a:gd name="T26" fmla="*/ 191 w 543"/>
                  <a:gd name="T27" fmla="*/ 561 h 564"/>
                  <a:gd name="T28" fmla="*/ 237 w 543"/>
                  <a:gd name="T29" fmla="*/ 564 h 564"/>
                  <a:gd name="T30" fmla="*/ 298 w 543"/>
                  <a:gd name="T31" fmla="*/ 564 h 564"/>
                  <a:gd name="T32" fmla="*/ 345 w 543"/>
                  <a:gd name="T33" fmla="*/ 561 h 564"/>
                  <a:gd name="T34" fmla="*/ 385 w 543"/>
                  <a:gd name="T35" fmla="*/ 553 h 564"/>
                  <a:gd name="T36" fmla="*/ 414 w 543"/>
                  <a:gd name="T37" fmla="*/ 546 h 564"/>
                  <a:gd name="T38" fmla="*/ 446 w 543"/>
                  <a:gd name="T39" fmla="*/ 528 h 564"/>
                  <a:gd name="T40" fmla="*/ 478 w 543"/>
                  <a:gd name="T41" fmla="*/ 510 h 564"/>
                  <a:gd name="T42" fmla="*/ 507 w 543"/>
                  <a:gd name="T43" fmla="*/ 485 h 564"/>
                  <a:gd name="T44" fmla="*/ 522 w 543"/>
                  <a:gd name="T45" fmla="*/ 456 h 564"/>
                  <a:gd name="T46" fmla="*/ 536 w 543"/>
                  <a:gd name="T47" fmla="*/ 423 h 564"/>
                  <a:gd name="T48" fmla="*/ 540 w 543"/>
                  <a:gd name="T49" fmla="*/ 398 h 564"/>
                  <a:gd name="T50" fmla="*/ 540 w 543"/>
                  <a:gd name="T51" fmla="*/ 376 h 564"/>
                  <a:gd name="T52" fmla="*/ 543 w 543"/>
                  <a:gd name="T53" fmla="*/ 351 h 564"/>
                  <a:gd name="T54" fmla="*/ 543 w 543"/>
                  <a:gd name="T55" fmla="*/ 3 h 564"/>
                  <a:gd name="T56" fmla="*/ 471 w 543"/>
                  <a:gd name="T57" fmla="*/ 3 h 564"/>
                  <a:gd name="T58" fmla="*/ 471 w 543"/>
                  <a:gd name="T59" fmla="*/ 152 h 564"/>
                  <a:gd name="T60" fmla="*/ 468 w 543"/>
                  <a:gd name="T61" fmla="*/ 202 h 564"/>
                  <a:gd name="T62" fmla="*/ 464 w 543"/>
                  <a:gd name="T63" fmla="*/ 253 h 564"/>
                  <a:gd name="T64" fmla="*/ 460 w 543"/>
                  <a:gd name="T65" fmla="*/ 278 h 564"/>
                  <a:gd name="T66" fmla="*/ 453 w 543"/>
                  <a:gd name="T67" fmla="*/ 307 h 564"/>
                  <a:gd name="T68" fmla="*/ 442 w 543"/>
                  <a:gd name="T69" fmla="*/ 333 h 564"/>
                  <a:gd name="T70" fmla="*/ 428 w 543"/>
                  <a:gd name="T71" fmla="*/ 354 h 564"/>
                  <a:gd name="T72" fmla="*/ 406 w 543"/>
                  <a:gd name="T73" fmla="*/ 376 h 564"/>
                  <a:gd name="T74" fmla="*/ 385 w 543"/>
                  <a:gd name="T75" fmla="*/ 391 h 564"/>
                  <a:gd name="T76" fmla="*/ 360 w 543"/>
                  <a:gd name="T77" fmla="*/ 405 h 564"/>
                  <a:gd name="T78" fmla="*/ 327 w 543"/>
                  <a:gd name="T79" fmla="*/ 412 h 564"/>
                  <a:gd name="T80" fmla="*/ 277 w 543"/>
                  <a:gd name="T81" fmla="*/ 412 h 564"/>
                  <a:gd name="T82" fmla="*/ 219 w 543"/>
                  <a:gd name="T83" fmla="*/ 412 h 564"/>
                  <a:gd name="T84" fmla="*/ 201 w 543"/>
                  <a:gd name="T85" fmla="*/ 409 h 564"/>
                  <a:gd name="T86" fmla="*/ 169 w 543"/>
                  <a:gd name="T87" fmla="*/ 398 h 564"/>
                  <a:gd name="T88" fmla="*/ 147 w 543"/>
                  <a:gd name="T89" fmla="*/ 383 h 564"/>
                  <a:gd name="T90" fmla="*/ 122 w 543"/>
                  <a:gd name="T91" fmla="*/ 365 h 564"/>
                  <a:gd name="T92" fmla="*/ 101 w 543"/>
                  <a:gd name="T93" fmla="*/ 336 h 564"/>
                  <a:gd name="T94" fmla="*/ 86 w 543"/>
                  <a:gd name="T95" fmla="*/ 304 h 564"/>
                  <a:gd name="T96" fmla="*/ 75 w 543"/>
                  <a:gd name="T97" fmla="*/ 267 h 564"/>
                  <a:gd name="T98" fmla="*/ 72 w 543"/>
                  <a:gd name="T99" fmla="*/ 220 h 564"/>
                  <a:gd name="T100" fmla="*/ 68 w 543"/>
                  <a:gd name="T101" fmla="*/ 155 h 564"/>
                  <a:gd name="T102" fmla="*/ 68 w 543"/>
                  <a:gd name="T103" fmla="*/ 3 h 564"/>
                  <a:gd name="T104" fmla="*/ 68 w 543"/>
                  <a:gd name="T105" fmla="*/ 3 h 5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3"/>
                  <a:gd name="T160" fmla="*/ 0 h 564"/>
                  <a:gd name="T161" fmla="*/ 543 w 543"/>
                  <a:gd name="T162" fmla="*/ 564 h 5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3" h="564">
                    <a:moveTo>
                      <a:pt x="68" y="3"/>
                    </a:moveTo>
                    <a:lnTo>
                      <a:pt x="0" y="0"/>
                    </a:lnTo>
                    <a:lnTo>
                      <a:pt x="0" y="315"/>
                    </a:lnTo>
                    <a:lnTo>
                      <a:pt x="0" y="333"/>
                    </a:lnTo>
                    <a:lnTo>
                      <a:pt x="0" y="358"/>
                    </a:lnTo>
                    <a:lnTo>
                      <a:pt x="3" y="398"/>
                    </a:lnTo>
                    <a:lnTo>
                      <a:pt x="11" y="427"/>
                    </a:lnTo>
                    <a:lnTo>
                      <a:pt x="18" y="452"/>
                    </a:lnTo>
                    <a:lnTo>
                      <a:pt x="36" y="481"/>
                    </a:lnTo>
                    <a:lnTo>
                      <a:pt x="54" y="506"/>
                    </a:lnTo>
                    <a:lnTo>
                      <a:pt x="75" y="517"/>
                    </a:lnTo>
                    <a:lnTo>
                      <a:pt x="108" y="539"/>
                    </a:lnTo>
                    <a:lnTo>
                      <a:pt x="144" y="550"/>
                    </a:lnTo>
                    <a:lnTo>
                      <a:pt x="191" y="561"/>
                    </a:lnTo>
                    <a:lnTo>
                      <a:pt x="237" y="564"/>
                    </a:lnTo>
                    <a:lnTo>
                      <a:pt x="298" y="564"/>
                    </a:lnTo>
                    <a:lnTo>
                      <a:pt x="345" y="561"/>
                    </a:lnTo>
                    <a:lnTo>
                      <a:pt x="385" y="553"/>
                    </a:lnTo>
                    <a:lnTo>
                      <a:pt x="414" y="546"/>
                    </a:lnTo>
                    <a:lnTo>
                      <a:pt x="446" y="528"/>
                    </a:lnTo>
                    <a:lnTo>
                      <a:pt x="478" y="510"/>
                    </a:lnTo>
                    <a:lnTo>
                      <a:pt x="507" y="485"/>
                    </a:lnTo>
                    <a:lnTo>
                      <a:pt x="522" y="456"/>
                    </a:lnTo>
                    <a:lnTo>
                      <a:pt x="536" y="423"/>
                    </a:lnTo>
                    <a:lnTo>
                      <a:pt x="540" y="398"/>
                    </a:lnTo>
                    <a:lnTo>
                      <a:pt x="540" y="376"/>
                    </a:lnTo>
                    <a:lnTo>
                      <a:pt x="543" y="351"/>
                    </a:lnTo>
                    <a:lnTo>
                      <a:pt x="543" y="3"/>
                    </a:lnTo>
                    <a:lnTo>
                      <a:pt x="471" y="3"/>
                    </a:lnTo>
                    <a:lnTo>
                      <a:pt x="471" y="152"/>
                    </a:lnTo>
                    <a:lnTo>
                      <a:pt x="468" y="202"/>
                    </a:lnTo>
                    <a:lnTo>
                      <a:pt x="464" y="253"/>
                    </a:lnTo>
                    <a:lnTo>
                      <a:pt x="460" y="278"/>
                    </a:lnTo>
                    <a:lnTo>
                      <a:pt x="453" y="307"/>
                    </a:lnTo>
                    <a:lnTo>
                      <a:pt x="442" y="333"/>
                    </a:lnTo>
                    <a:lnTo>
                      <a:pt x="428" y="354"/>
                    </a:lnTo>
                    <a:lnTo>
                      <a:pt x="406" y="376"/>
                    </a:lnTo>
                    <a:lnTo>
                      <a:pt x="385" y="391"/>
                    </a:lnTo>
                    <a:lnTo>
                      <a:pt x="360" y="405"/>
                    </a:lnTo>
                    <a:lnTo>
                      <a:pt x="327" y="412"/>
                    </a:lnTo>
                    <a:lnTo>
                      <a:pt x="277" y="412"/>
                    </a:lnTo>
                    <a:lnTo>
                      <a:pt x="219" y="412"/>
                    </a:lnTo>
                    <a:lnTo>
                      <a:pt x="201" y="409"/>
                    </a:lnTo>
                    <a:lnTo>
                      <a:pt x="169" y="398"/>
                    </a:lnTo>
                    <a:lnTo>
                      <a:pt x="147" y="383"/>
                    </a:lnTo>
                    <a:lnTo>
                      <a:pt x="122" y="365"/>
                    </a:lnTo>
                    <a:lnTo>
                      <a:pt x="101" y="336"/>
                    </a:lnTo>
                    <a:lnTo>
                      <a:pt x="86" y="304"/>
                    </a:lnTo>
                    <a:lnTo>
                      <a:pt x="75" y="267"/>
                    </a:lnTo>
                    <a:lnTo>
                      <a:pt x="72" y="220"/>
                    </a:lnTo>
                    <a:lnTo>
                      <a:pt x="68" y="155"/>
                    </a:lnTo>
                    <a:lnTo>
                      <a:pt x="68" y="3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3" name="Freeform 744"/>
              <p:cNvSpPr>
                <a:spLocks/>
              </p:cNvSpPr>
              <p:nvPr/>
            </p:nvSpPr>
            <p:spPr bwMode="auto">
              <a:xfrm>
                <a:off x="3156" y="10098"/>
                <a:ext cx="33" cy="4"/>
              </a:xfrm>
              <a:custGeom>
                <a:avLst/>
                <a:gdLst>
                  <a:gd name="T0" fmla="*/ 25 w 33"/>
                  <a:gd name="T1" fmla="*/ 4 h 4"/>
                  <a:gd name="T2" fmla="*/ 11 w 33"/>
                  <a:gd name="T3" fmla="*/ 4 h 4"/>
                  <a:gd name="T4" fmla="*/ 0 w 33"/>
                  <a:gd name="T5" fmla="*/ 4 h 4"/>
                  <a:gd name="T6" fmla="*/ 0 w 33"/>
                  <a:gd name="T7" fmla="*/ 0 h 4"/>
                  <a:gd name="T8" fmla="*/ 33 w 33"/>
                  <a:gd name="T9" fmla="*/ 0 h 4"/>
                  <a:gd name="T10" fmla="*/ 25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25" y="4"/>
                    </a:moveTo>
                    <a:lnTo>
                      <a:pt x="11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4" name="Freeform 745"/>
              <p:cNvSpPr>
                <a:spLocks/>
              </p:cNvSpPr>
              <p:nvPr/>
            </p:nvSpPr>
            <p:spPr bwMode="auto">
              <a:xfrm>
                <a:off x="3153" y="10095"/>
                <a:ext cx="39" cy="7"/>
              </a:xfrm>
              <a:custGeom>
                <a:avLst/>
                <a:gdLst>
                  <a:gd name="T0" fmla="*/ 28 w 39"/>
                  <a:gd name="T1" fmla="*/ 7 h 7"/>
                  <a:gd name="T2" fmla="*/ 14 w 39"/>
                  <a:gd name="T3" fmla="*/ 7 h 7"/>
                  <a:gd name="T4" fmla="*/ 3 w 39"/>
                  <a:gd name="T5" fmla="*/ 7 h 7"/>
                  <a:gd name="T6" fmla="*/ 0 w 39"/>
                  <a:gd name="T7" fmla="*/ 0 h 7"/>
                  <a:gd name="T8" fmla="*/ 39 w 39"/>
                  <a:gd name="T9" fmla="*/ 0 h 7"/>
                  <a:gd name="T10" fmla="*/ 28 w 39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7"/>
                  <a:gd name="T20" fmla="*/ 39 w 3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7">
                    <a:moveTo>
                      <a:pt x="28" y="7"/>
                    </a:moveTo>
                    <a:lnTo>
                      <a:pt x="14" y="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5" name="Freeform 746"/>
              <p:cNvSpPr>
                <a:spLocks/>
              </p:cNvSpPr>
              <p:nvPr/>
            </p:nvSpPr>
            <p:spPr bwMode="auto">
              <a:xfrm>
                <a:off x="3149" y="10091"/>
                <a:ext cx="47" cy="7"/>
              </a:xfrm>
              <a:custGeom>
                <a:avLst/>
                <a:gdLst>
                  <a:gd name="T0" fmla="*/ 40 w 47"/>
                  <a:gd name="T1" fmla="*/ 7 h 7"/>
                  <a:gd name="T2" fmla="*/ 7 w 47"/>
                  <a:gd name="T3" fmla="*/ 7 h 7"/>
                  <a:gd name="T4" fmla="*/ 0 w 47"/>
                  <a:gd name="T5" fmla="*/ 0 h 7"/>
                  <a:gd name="T6" fmla="*/ 47 w 47"/>
                  <a:gd name="T7" fmla="*/ 0 h 7"/>
                  <a:gd name="T8" fmla="*/ 47 w 47"/>
                  <a:gd name="T9" fmla="*/ 4 h 7"/>
                  <a:gd name="T10" fmla="*/ 40 w 4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7"/>
                  <a:gd name="T20" fmla="*/ 47 w 4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7">
                    <a:moveTo>
                      <a:pt x="40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4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6" name="Freeform 747"/>
              <p:cNvSpPr>
                <a:spLocks/>
              </p:cNvSpPr>
              <p:nvPr/>
            </p:nvSpPr>
            <p:spPr bwMode="auto">
              <a:xfrm>
                <a:off x="3146" y="10087"/>
                <a:ext cx="53" cy="8"/>
              </a:xfrm>
              <a:custGeom>
                <a:avLst/>
                <a:gdLst>
                  <a:gd name="T0" fmla="*/ 46 w 53"/>
                  <a:gd name="T1" fmla="*/ 8 h 8"/>
                  <a:gd name="T2" fmla="*/ 7 w 53"/>
                  <a:gd name="T3" fmla="*/ 8 h 8"/>
                  <a:gd name="T4" fmla="*/ 0 w 53"/>
                  <a:gd name="T5" fmla="*/ 0 h 8"/>
                  <a:gd name="T6" fmla="*/ 0 w 53"/>
                  <a:gd name="T7" fmla="*/ 0 h 8"/>
                  <a:gd name="T8" fmla="*/ 53 w 53"/>
                  <a:gd name="T9" fmla="*/ 0 h 8"/>
                  <a:gd name="T10" fmla="*/ 50 w 53"/>
                  <a:gd name="T11" fmla="*/ 8 h 8"/>
                  <a:gd name="T12" fmla="*/ 46 w 5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8"/>
                  <a:gd name="T23" fmla="*/ 53 w 5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8">
                    <a:moveTo>
                      <a:pt x="46" y="8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0" y="8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7" name="Freeform 748"/>
              <p:cNvSpPr>
                <a:spLocks/>
              </p:cNvSpPr>
              <p:nvPr/>
            </p:nvSpPr>
            <p:spPr bwMode="auto">
              <a:xfrm>
                <a:off x="3142" y="10080"/>
                <a:ext cx="57" cy="11"/>
              </a:xfrm>
              <a:custGeom>
                <a:avLst/>
                <a:gdLst>
                  <a:gd name="T0" fmla="*/ 54 w 57"/>
                  <a:gd name="T1" fmla="*/ 11 h 11"/>
                  <a:gd name="T2" fmla="*/ 7 w 57"/>
                  <a:gd name="T3" fmla="*/ 11 h 11"/>
                  <a:gd name="T4" fmla="*/ 4 w 57"/>
                  <a:gd name="T5" fmla="*/ 7 h 11"/>
                  <a:gd name="T6" fmla="*/ 0 w 57"/>
                  <a:gd name="T7" fmla="*/ 0 h 11"/>
                  <a:gd name="T8" fmla="*/ 57 w 57"/>
                  <a:gd name="T9" fmla="*/ 0 h 11"/>
                  <a:gd name="T10" fmla="*/ 54 w 5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1"/>
                  <a:gd name="T20" fmla="*/ 57 w 5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1">
                    <a:moveTo>
                      <a:pt x="54" y="11"/>
                    </a:moveTo>
                    <a:lnTo>
                      <a:pt x="7" y="11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8" name="Freeform 749"/>
              <p:cNvSpPr>
                <a:spLocks/>
              </p:cNvSpPr>
              <p:nvPr/>
            </p:nvSpPr>
            <p:spPr bwMode="auto">
              <a:xfrm>
                <a:off x="3138" y="10076"/>
                <a:ext cx="65" cy="11"/>
              </a:xfrm>
              <a:custGeom>
                <a:avLst/>
                <a:gdLst>
                  <a:gd name="T0" fmla="*/ 61 w 65"/>
                  <a:gd name="T1" fmla="*/ 11 h 11"/>
                  <a:gd name="T2" fmla="*/ 8 w 65"/>
                  <a:gd name="T3" fmla="*/ 11 h 11"/>
                  <a:gd name="T4" fmla="*/ 0 w 65"/>
                  <a:gd name="T5" fmla="*/ 0 h 11"/>
                  <a:gd name="T6" fmla="*/ 65 w 65"/>
                  <a:gd name="T7" fmla="*/ 0 h 11"/>
                  <a:gd name="T8" fmla="*/ 65 w 65"/>
                  <a:gd name="T9" fmla="*/ 0 h 11"/>
                  <a:gd name="T10" fmla="*/ 61 w 6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11"/>
                  <a:gd name="T20" fmla="*/ 65 w 6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11">
                    <a:moveTo>
                      <a:pt x="61" y="11"/>
                    </a:moveTo>
                    <a:lnTo>
                      <a:pt x="8" y="11"/>
                    </a:lnTo>
                    <a:lnTo>
                      <a:pt x="0" y="0"/>
                    </a:lnTo>
                    <a:lnTo>
                      <a:pt x="65" y="0"/>
                    </a:lnTo>
                    <a:lnTo>
                      <a:pt x="61" y="11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9" name="Freeform 750"/>
              <p:cNvSpPr>
                <a:spLocks/>
              </p:cNvSpPr>
              <p:nvPr/>
            </p:nvSpPr>
            <p:spPr bwMode="auto">
              <a:xfrm>
                <a:off x="3138" y="10073"/>
                <a:ext cx="69" cy="7"/>
              </a:xfrm>
              <a:custGeom>
                <a:avLst/>
                <a:gdLst>
                  <a:gd name="T0" fmla="*/ 61 w 69"/>
                  <a:gd name="T1" fmla="*/ 7 h 7"/>
                  <a:gd name="T2" fmla="*/ 4 w 69"/>
                  <a:gd name="T3" fmla="*/ 7 h 7"/>
                  <a:gd name="T4" fmla="*/ 0 w 69"/>
                  <a:gd name="T5" fmla="*/ 0 h 7"/>
                  <a:gd name="T6" fmla="*/ 69 w 69"/>
                  <a:gd name="T7" fmla="*/ 0 h 7"/>
                  <a:gd name="T8" fmla="*/ 65 w 69"/>
                  <a:gd name="T9" fmla="*/ 3 h 7"/>
                  <a:gd name="T10" fmla="*/ 61 w 69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7"/>
                  <a:gd name="T20" fmla="*/ 69 w 6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7">
                    <a:moveTo>
                      <a:pt x="61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C1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0" name="Freeform 751"/>
              <p:cNvSpPr>
                <a:spLocks/>
              </p:cNvSpPr>
              <p:nvPr/>
            </p:nvSpPr>
            <p:spPr bwMode="auto">
              <a:xfrm>
                <a:off x="3135" y="10069"/>
                <a:ext cx="72" cy="7"/>
              </a:xfrm>
              <a:custGeom>
                <a:avLst/>
                <a:gdLst>
                  <a:gd name="T0" fmla="*/ 68 w 72"/>
                  <a:gd name="T1" fmla="*/ 7 h 7"/>
                  <a:gd name="T2" fmla="*/ 3 w 72"/>
                  <a:gd name="T3" fmla="*/ 7 h 7"/>
                  <a:gd name="T4" fmla="*/ 0 w 72"/>
                  <a:gd name="T5" fmla="*/ 0 h 7"/>
                  <a:gd name="T6" fmla="*/ 72 w 72"/>
                  <a:gd name="T7" fmla="*/ 0 h 7"/>
                  <a:gd name="T8" fmla="*/ 68 w 7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"/>
                  <a:gd name="T17" fmla="*/ 72 w 7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">
                    <a:moveTo>
                      <a:pt x="68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C0C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1" name="Freeform 752"/>
              <p:cNvSpPr>
                <a:spLocks/>
              </p:cNvSpPr>
              <p:nvPr/>
            </p:nvSpPr>
            <p:spPr bwMode="auto">
              <a:xfrm>
                <a:off x="3135" y="10066"/>
                <a:ext cx="72" cy="7"/>
              </a:xfrm>
              <a:custGeom>
                <a:avLst/>
                <a:gdLst>
                  <a:gd name="T0" fmla="*/ 72 w 72"/>
                  <a:gd name="T1" fmla="*/ 7 h 7"/>
                  <a:gd name="T2" fmla="*/ 3 w 72"/>
                  <a:gd name="T3" fmla="*/ 7 h 7"/>
                  <a:gd name="T4" fmla="*/ 0 w 72"/>
                  <a:gd name="T5" fmla="*/ 3 h 7"/>
                  <a:gd name="T6" fmla="*/ 0 w 72"/>
                  <a:gd name="T7" fmla="*/ 0 h 7"/>
                  <a:gd name="T8" fmla="*/ 72 w 72"/>
                  <a:gd name="T9" fmla="*/ 0 h 7"/>
                  <a:gd name="T10" fmla="*/ 72 w 72"/>
                  <a:gd name="T11" fmla="*/ 0 h 7"/>
                  <a:gd name="T12" fmla="*/ 72 w 72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7"/>
                  <a:gd name="T23" fmla="*/ 72 w 72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7">
                    <a:moveTo>
                      <a:pt x="72" y="7"/>
                    </a:moveTo>
                    <a:lnTo>
                      <a:pt x="3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C0C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2" name="Freeform 753"/>
              <p:cNvSpPr>
                <a:spLocks/>
              </p:cNvSpPr>
              <p:nvPr/>
            </p:nvSpPr>
            <p:spPr bwMode="auto">
              <a:xfrm>
                <a:off x="3131" y="10058"/>
                <a:ext cx="79" cy="11"/>
              </a:xfrm>
              <a:custGeom>
                <a:avLst/>
                <a:gdLst>
                  <a:gd name="T0" fmla="*/ 76 w 79"/>
                  <a:gd name="T1" fmla="*/ 11 h 11"/>
                  <a:gd name="T2" fmla="*/ 4 w 79"/>
                  <a:gd name="T3" fmla="*/ 11 h 11"/>
                  <a:gd name="T4" fmla="*/ 4 w 79"/>
                  <a:gd name="T5" fmla="*/ 11 h 11"/>
                  <a:gd name="T6" fmla="*/ 0 w 79"/>
                  <a:gd name="T7" fmla="*/ 0 h 11"/>
                  <a:gd name="T8" fmla="*/ 79 w 79"/>
                  <a:gd name="T9" fmla="*/ 0 h 11"/>
                  <a:gd name="T10" fmla="*/ 76 w 79"/>
                  <a:gd name="T11" fmla="*/ 8 h 11"/>
                  <a:gd name="T12" fmla="*/ 76 w 79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11"/>
                  <a:gd name="T23" fmla="*/ 79 w 7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11">
                    <a:moveTo>
                      <a:pt x="76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6" y="8"/>
                    </a:lnTo>
                    <a:lnTo>
                      <a:pt x="76" y="11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3" name="Freeform 754"/>
              <p:cNvSpPr>
                <a:spLocks/>
              </p:cNvSpPr>
              <p:nvPr/>
            </p:nvSpPr>
            <p:spPr bwMode="auto">
              <a:xfrm>
                <a:off x="3131" y="10055"/>
                <a:ext cx="79" cy="11"/>
              </a:xfrm>
              <a:custGeom>
                <a:avLst/>
                <a:gdLst>
                  <a:gd name="T0" fmla="*/ 76 w 79"/>
                  <a:gd name="T1" fmla="*/ 11 h 11"/>
                  <a:gd name="T2" fmla="*/ 4 w 79"/>
                  <a:gd name="T3" fmla="*/ 11 h 11"/>
                  <a:gd name="T4" fmla="*/ 0 w 79"/>
                  <a:gd name="T5" fmla="*/ 0 h 11"/>
                  <a:gd name="T6" fmla="*/ 79 w 79"/>
                  <a:gd name="T7" fmla="*/ 0 h 11"/>
                  <a:gd name="T8" fmla="*/ 76 w 7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1"/>
                  <a:gd name="T17" fmla="*/ 79 w 7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1">
                    <a:moveTo>
                      <a:pt x="76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6" y="11"/>
                    </a:lnTo>
                    <a:close/>
                  </a:path>
                </a:pathLst>
              </a:custGeom>
              <a:solidFill>
                <a:srgbClr val="BFBF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4" name="Rectangle 755"/>
              <p:cNvSpPr>
                <a:spLocks noChangeArrowheads="1"/>
              </p:cNvSpPr>
              <p:nvPr/>
            </p:nvSpPr>
            <p:spPr bwMode="auto">
              <a:xfrm>
                <a:off x="3131" y="10051"/>
                <a:ext cx="79" cy="7"/>
              </a:xfrm>
              <a:prstGeom prst="rect">
                <a:avLst/>
              </a:prstGeom>
              <a:solidFill>
                <a:srgbClr val="BFB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5" name="Rectangle 756"/>
              <p:cNvSpPr>
                <a:spLocks noChangeArrowheads="1"/>
              </p:cNvSpPr>
              <p:nvPr/>
            </p:nvSpPr>
            <p:spPr bwMode="auto">
              <a:xfrm>
                <a:off x="3131" y="10048"/>
                <a:ext cx="79" cy="7"/>
              </a:xfrm>
              <a:prstGeom prst="rect">
                <a:avLst/>
              </a:prstGeom>
              <a:solidFill>
                <a:srgbClr val="BEB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6" name="Freeform 757"/>
              <p:cNvSpPr>
                <a:spLocks/>
              </p:cNvSpPr>
              <p:nvPr/>
            </p:nvSpPr>
            <p:spPr bwMode="auto">
              <a:xfrm>
                <a:off x="3128" y="10044"/>
                <a:ext cx="82" cy="7"/>
              </a:xfrm>
              <a:custGeom>
                <a:avLst/>
                <a:gdLst>
                  <a:gd name="T0" fmla="*/ 82 w 82"/>
                  <a:gd name="T1" fmla="*/ 7 h 7"/>
                  <a:gd name="T2" fmla="*/ 3 w 82"/>
                  <a:gd name="T3" fmla="*/ 7 h 7"/>
                  <a:gd name="T4" fmla="*/ 0 w 82"/>
                  <a:gd name="T5" fmla="*/ 0 h 7"/>
                  <a:gd name="T6" fmla="*/ 82 w 82"/>
                  <a:gd name="T7" fmla="*/ 0 h 7"/>
                  <a:gd name="T8" fmla="*/ 82 w 8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7"/>
                  <a:gd name="T17" fmla="*/ 82 w 8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7">
                    <a:moveTo>
                      <a:pt x="82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7"/>
                    </a:lnTo>
                    <a:close/>
                  </a:path>
                </a:pathLst>
              </a:custGeom>
              <a:solidFill>
                <a:srgbClr val="BEBE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7" name="Freeform 758"/>
              <p:cNvSpPr>
                <a:spLocks/>
              </p:cNvSpPr>
              <p:nvPr/>
            </p:nvSpPr>
            <p:spPr bwMode="auto">
              <a:xfrm>
                <a:off x="3128" y="10037"/>
                <a:ext cx="86" cy="11"/>
              </a:xfrm>
              <a:custGeom>
                <a:avLst/>
                <a:gdLst>
                  <a:gd name="T0" fmla="*/ 82 w 86"/>
                  <a:gd name="T1" fmla="*/ 11 h 11"/>
                  <a:gd name="T2" fmla="*/ 3 w 86"/>
                  <a:gd name="T3" fmla="*/ 11 h 11"/>
                  <a:gd name="T4" fmla="*/ 0 w 86"/>
                  <a:gd name="T5" fmla="*/ 0 h 11"/>
                  <a:gd name="T6" fmla="*/ 86 w 86"/>
                  <a:gd name="T7" fmla="*/ 0 h 11"/>
                  <a:gd name="T8" fmla="*/ 82 w 8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1"/>
                  <a:gd name="T17" fmla="*/ 86 w 8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1">
                    <a:moveTo>
                      <a:pt x="82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2" y="11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8" name="Freeform 759"/>
              <p:cNvSpPr>
                <a:spLocks/>
              </p:cNvSpPr>
              <p:nvPr/>
            </p:nvSpPr>
            <p:spPr bwMode="auto">
              <a:xfrm>
                <a:off x="3128" y="10033"/>
                <a:ext cx="86" cy="11"/>
              </a:xfrm>
              <a:custGeom>
                <a:avLst/>
                <a:gdLst>
                  <a:gd name="T0" fmla="*/ 82 w 86"/>
                  <a:gd name="T1" fmla="*/ 11 h 11"/>
                  <a:gd name="T2" fmla="*/ 0 w 86"/>
                  <a:gd name="T3" fmla="*/ 11 h 11"/>
                  <a:gd name="T4" fmla="*/ 0 w 86"/>
                  <a:gd name="T5" fmla="*/ 0 h 11"/>
                  <a:gd name="T6" fmla="*/ 86 w 86"/>
                  <a:gd name="T7" fmla="*/ 0 h 11"/>
                  <a:gd name="T8" fmla="*/ 82 w 8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1"/>
                  <a:gd name="T17" fmla="*/ 86 w 8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1">
                    <a:moveTo>
                      <a:pt x="82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2" y="11"/>
                    </a:lnTo>
                    <a:close/>
                  </a:path>
                </a:pathLst>
              </a:custGeom>
              <a:solidFill>
                <a:srgbClr val="BDB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9" name="Rectangle 760"/>
              <p:cNvSpPr>
                <a:spLocks noChangeArrowheads="1"/>
              </p:cNvSpPr>
              <p:nvPr/>
            </p:nvSpPr>
            <p:spPr bwMode="auto">
              <a:xfrm>
                <a:off x="3128" y="10029"/>
                <a:ext cx="86" cy="8"/>
              </a:xfrm>
              <a:prstGeom prst="rect">
                <a:avLst/>
              </a:prstGeom>
              <a:solidFill>
                <a:srgbClr val="BCBC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0" name="Freeform 761"/>
              <p:cNvSpPr>
                <a:spLocks/>
              </p:cNvSpPr>
              <p:nvPr/>
            </p:nvSpPr>
            <p:spPr bwMode="auto">
              <a:xfrm>
                <a:off x="3124" y="10026"/>
                <a:ext cx="90" cy="7"/>
              </a:xfrm>
              <a:custGeom>
                <a:avLst/>
                <a:gdLst>
                  <a:gd name="T0" fmla="*/ 90 w 90"/>
                  <a:gd name="T1" fmla="*/ 7 h 7"/>
                  <a:gd name="T2" fmla="*/ 4 w 90"/>
                  <a:gd name="T3" fmla="*/ 7 h 7"/>
                  <a:gd name="T4" fmla="*/ 0 w 90"/>
                  <a:gd name="T5" fmla="*/ 0 h 7"/>
                  <a:gd name="T6" fmla="*/ 90 w 90"/>
                  <a:gd name="T7" fmla="*/ 0 h 7"/>
                  <a:gd name="T8" fmla="*/ 90 w 9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7"/>
                  <a:gd name="T17" fmla="*/ 90 w 9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7">
                    <a:moveTo>
                      <a:pt x="90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1" name="Freeform 762"/>
              <p:cNvSpPr>
                <a:spLocks/>
              </p:cNvSpPr>
              <p:nvPr/>
            </p:nvSpPr>
            <p:spPr bwMode="auto">
              <a:xfrm>
                <a:off x="3124" y="10019"/>
                <a:ext cx="93" cy="10"/>
              </a:xfrm>
              <a:custGeom>
                <a:avLst/>
                <a:gdLst>
                  <a:gd name="T0" fmla="*/ 90 w 93"/>
                  <a:gd name="T1" fmla="*/ 10 h 10"/>
                  <a:gd name="T2" fmla="*/ 4 w 93"/>
                  <a:gd name="T3" fmla="*/ 10 h 10"/>
                  <a:gd name="T4" fmla="*/ 0 w 93"/>
                  <a:gd name="T5" fmla="*/ 0 h 10"/>
                  <a:gd name="T6" fmla="*/ 93 w 93"/>
                  <a:gd name="T7" fmla="*/ 0 h 10"/>
                  <a:gd name="T8" fmla="*/ 90 w 93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0"/>
                  <a:gd name="T17" fmla="*/ 93 w 9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0">
                    <a:moveTo>
                      <a:pt x="90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0" y="10"/>
                    </a:lnTo>
                    <a:close/>
                  </a:path>
                </a:pathLst>
              </a:custGeom>
              <a:solidFill>
                <a:srgbClr val="BCBC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2" name="Freeform 763"/>
              <p:cNvSpPr>
                <a:spLocks/>
              </p:cNvSpPr>
              <p:nvPr/>
            </p:nvSpPr>
            <p:spPr bwMode="auto">
              <a:xfrm>
                <a:off x="3124" y="10015"/>
                <a:ext cx="93" cy="11"/>
              </a:xfrm>
              <a:custGeom>
                <a:avLst/>
                <a:gdLst>
                  <a:gd name="T0" fmla="*/ 90 w 93"/>
                  <a:gd name="T1" fmla="*/ 11 h 11"/>
                  <a:gd name="T2" fmla="*/ 0 w 93"/>
                  <a:gd name="T3" fmla="*/ 11 h 11"/>
                  <a:gd name="T4" fmla="*/ 0 w 93"/>
                  <a:gd name="T5" fmla="*/ 0 h 11"/>
                  <a:gd name="T6" fmla="*/ 93 w 93"/>
                  <a:gd name="T7" fmla="*/ 0 h 11"/>
                  <a:gd name="T8" fmla="*/ 90 w 93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1"/>
                  <a:gd name="T17" fmla="*/ 93 w 9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1">
                    <a:moveTo>
                      <a:pt x="9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0" y="11"/>
                    </a:lnTo>
                    <a:close/>
                  </a:path>
                </a:pathLst>
              </a:custGeom>
              <a:solidFill>
                <a:srgbClr val="BBB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3" name="Rectangle 764"/>
              <p:cNvSpPr>
                <a:spLocks noChangeArrowheads="1"/>
              </p:cNvSpPr>
              <p:nvPr/>
            </p:nvSpPr>
            <p:spPr bwMode="auto">
              <a:xfrm>
                <a:off x="3124" y="10011"/>
                <a:ext cx="93" cy="8"/>
              </a:xfrm>
              <a:prstGeom prst="rect">
                <a:avLst/>
              </a:prstGeom>
              <a:solidFill>
                <a:srgbClr val="BBBB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4" name="Freeform 765"/>
              <p:cNvSpPr>
                <a:spLocks/>
              </p:cNvSpPr>
              <p:nvPr/>
            </p:nvSpPr>
            <p:spPr bwMode="auto">
              <a:xfrm>
                <a:off x="3124" y="10008"/>
                <a:ext cx="93" cy="7"/>
              </a:xfrm>
              <a:custGeom>
                <a:avLst/>
                <a:gdLst>
                  <a:gd name="T0" fmla="*/ 93 w 93"/>
                  <a:gd name="T1" fmla="*/ 7 h 7"/>
                  <a:gd name="T2" fmla="*/ 0 w 93"/>
                  <a:gd name="T3" fmla="*/ 7 h 7"/>
                  <a:gd name="T4" fmla="*/ 0 w 93"/>
                  <a:gd name="T5" fmla="*/ 3 h 7"/>
                  <a:gd name="T6" fmla="*/ 0 w 93"/>
                  <a:gd name="T7" fmla="*/ 0 h 7"/>
                  <a:gd name="T8" fmla="*/ 93 w 93"/>
                  <a:gd name="T9" fmla="*/ 0 h 7"/>
                  <a:gd name="T10" fmla="*/ 93 w 9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7"/>
                  <a:gd name="T20" fmla="*/ 93 w 9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7">
                    <a:moveTo>
                      <a:pt x="93" y="7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7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5" name="Freeform 766"/>
              <p:cNvSpPr>
                <a:spLocks/>
              </p:cNvSpPr>
              <p:nvPr/>
            </p:nvSpPr>
            <p:spPr bwMode="auto">
              <a:xfrm>
                <a:off x="3120" y="10004"/>
                <a:ext cx="97" cy="7"/>
              </a:xfrm>
              <a:custGeom>
                <a:avLst/>
                <a:gdLst>
                  <a:gd name="T0" fmla="*/ 97 w 97"/>
                  <a:gd name="T1" fmla="*/ 7 h 7"/>
                  <a:gd name="T2" fmla="*/ 4 w 97"/>
                  <a:gd name="T3" fmla="*/ 7 h 7"/>
                  <a:gd name="T4" fmla="*/ 4 w 97"/>
                  <a:gd name="T5" fmla="*/ 7 h 7"/>
                  <a:gd name="T6" fmla="*/ 0 w 97"/>
                  <a:gd name="T7" fmla="*/ 0 h 7"/>
                  <a:gd name="T8" fmla="*/ 97 w 97"/>
                  <a:gd name="T9" fmla="*/ 0 h 7"/>
                  <a:gd name="T10" fmla="*/ 97 w 9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7"/>
                  <a:gd name="T20" fmla="*/ 97 w 9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7">
                    <a:moveTo>
                      <a:pt x="9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97" y="0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6" name="Freeform 767"/>
              <p:cNvSpPr>
                <a:spLocks/>
              </p:cNvSpPr>
              <p:nvPr/>
            </p:nvSpPr>
            <p:spPr bwMode="auto">
              <a:xfrm>
                <a:off x="3120" y="9997"/>
                <a:ext cx="101" cy="11"/>
              </a:xfrm>
              <a:custGeom>
                <a:avLst/>
                <a:gdLst>
                  <a:gd name="T0" fmla="*/ 97 w 101"/>
                  <a:gd name="T1" fmla="*/ 11 h 11"/>
                  <a:gd name="T2" fmla="*/ 4 w 101"/>
                  <a:gd name="T3" fmla="*/ 11 h 11"/>
                  <a:gd name="T4" fmla="*/ 0 w 101"/>
                  <a:gd name="T5" fmla="*/ 0 h 11"/>
                  <a:gd name="T6" fmla="*/ 101 w 101"/>
                  <a:gd name="T7" fmla="*/ 0 h 11"/>
                  <a:gd name="T8" fmla="*/ 97 w 10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1"/>
                  <a:gd name="T17" fmla="*/ 101 w 10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1">
                    <a:moveTo>
                      <a:pt x="97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97" y="11"/>
                    </a:lnTo>
                    <a:close/>
                  </a:path>
                </a:pathLst>
              </a:custGeom>
              <a:solidFill>
                <a:srgbClr val="BABA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7" name="Freeform 768"/>
              <p:cNvSpPr>
                <a:spLocks/>
              </p:cNvSpPr>
              <p:nvPr/>
            </p:nvSpPr>
            <p:spPr bwMode="auto">
              <a:xfrm>
                <a:off x="3120" y="9993"/>
                <a:ext cx="101" cy="11"/>
              </a:xfrm>
              <a:custGeom>
                <a:avLst/>
                <a:gdLst>
                  <a:gd name="T0" fmla="*/ 97 w 101"/>
                  <a:gd name="T1" fmla="*/ 11 h 11"/>
                  <a:gd name="T2" fmla="*/ 0 w 101"/>
                  <a:gd name="T3" fmla="*/ 11 h 11"/>
                  <a:gd name="T4" fmla="*/ 0 w 101"/>
                  <a:gd name="T5" fmla="*/ 0 h 11"/>
                  <a:gd name="T6" fmla="*/ 101 w 101"/>
                  <a:gd name="T7" fmla="*/ 0 h 11"/>
                  <a:gd name="T8" fmla="*/ 97 w 10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1"/>
                  <a:gd name="T17" fmla="*/ 101 w 10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1">
                    <a:moveTo>
                      <a:pt x="97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97" y="11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8" name="Rectangle 769"/>
              <p:cNvSpPr>
                <a:spLocks noChangeArrowheads="1"/>
              </p:cNvSpPr>
              <p:nvPr/>
            </p:nvSpPr>
            <p:spPr bwMode="auto">
              <a:xfrm>
                <a:off x="3120" y="9990"/>
                <a:ext cx="101" cy="7"/>
              </a:xfrm>
              <a:prstGeom prst="rect">
                <a:avLst/>
              </a:prstGeom>
              <a:solidFill>
                <a:srgbClr val="B9B9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9" name="Rectangle 770"/>
              <p:cNvSpPr>
                <a:spLocks noChangeArrowheads="1"/>
              </p:cNvSpPr>
              <p:nvPr/>
            </p:nvSpPr>
            <p:spPr bwMode="auto">
              <a:xfrm>
                <a:off x="3120" y="9986"/>
                <a:ext cx="101" cy="7"/>
              </a:xfrm>
              <a:prstGeom prst="rect">
                <a:avLst/>
              </a:prstGeom>
              <a:solidFill>
                <a:srgbClr val="B9B8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0" name="Freeform 771"/>
              <p:cNvSpPr>
                <a:spLocks/>
              </p:cNvSpPr>
              <p:nvPr/>
            </p:nvSpPr>
            <p:spPr bwMode="auto">
              <a:xfrm>
                <a:off x="3120" y="9982"/>
                <a:ext cx="105" cy="8"/>
              </a:xfrm>
              <a:custGeom>
                <a:avLst/>
                <a:gdLst>
                  <a:gd name="T0" fmla="*/ 101 w 105"/>
                  <a:gd name="T1" fmla="*/ 8 h 8"/>
                  <a:gd name="T2" fmla="*/ 0 w 105"/>
                  <a:gd name="T3" fmla="*/ 8 h 8"/>
                  <a:gd name="T4" fmla="*/ 0 w 105"/>
                  <a:gd name="T5" fmla="*/ 0 h 8"/>
                  <a:gd name="T6" fmla="*/ 105 w 105"/>
                  <a:gd name="T7" fmla="*/ 0 h 8"/>
                  <a:gd name="T8" fmla="*/ 101 w 10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"/>
                  <a:gd name="T17" fmla="*/ 105 w 10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">
                    <a:moveTo>
                      <a:pt x="101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rgbClr val="B9B8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1" name="Freeform 772"/>
              <p:cNvSpPr>
                <a:spLocks/>
              </p:cNvSpPr>
              <p:nvPr/>
            </p:nvSpPr>
            <p:spPr bwMode="auto">
              <a:xfrm>
                <a:off x="3117" y="9975"/>
                <a:ext cx="108" cy="11"/>
              </a:xfrm>
              <a:custGeom>
                <a:avLst/>
                <a:gdLst>
                  <a:gd name="T0" fmla="*/ 104 w 108"/>
                  <a:gd name="T1" fmla="*/ 11 h 11"/>
                  <a:gd name="T2" fmla="*/ 3 w 108"/>
                  <a:gd name="T3" fmla="*/ 11 h 11"/>
                  <a:gd name="T4" fmla="*/ 0 w 108"/>
                  <a:gd name="T5" fmla="*/ 0 h 11"/>
                  <a:gd name="T6" fmla="*/ 108 w 108"/>
                  <a:gd name="T7" fmla="*/ 0 h 11"/>
                  <a:gd name="T8" fmla="*/ 104 w 10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1"/>
                  <a:gd name="T17" fmla="*/ 108 w 10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1">
                    <a:moveTo>
                      <a:pt x="104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2" name="Freeform 773"/>
              <p:cNvSpPr>
                <a:spLocks/>
              </p:cNvSpPr>
              <p:nvPr/>
            </p:nvSpPr>
            <p:spPr bwMode="auto">
              <a:xfrm>
                <a:off x="3117" y="9972"/>
                <a:ext cx="108" cy="10"/>
              </a:xfrm>
              <a:custGeom>
                <a:avLst/>
                <a:gdLst>
                  <a:gd name="T0" fmla="*/ 108 w 108"/>
                  <a:gd name="T1" fmla="*/ 10 h 10"/>
                  <a:gd name="T2" fmla="*/ 3 w 108"/>
                  <a:gd name="T3" fmla="*/ 10 h 10"/>
                  <a:gd name="T4" fmla="*/ 0 w 108"/>
                  <a:gd name="T5" fmla="*/ 0 h 10"/>
                  <a:gd name="T6" fmla="*/ 108 w 108"/>
                  <a:gd name="T7" fmla="*/ 0 h 10"/>
                  <a:gd name="T8" fmla="*/ 108 w 108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"/>
                  <a:gd name="T17" fmla="*/ 108 w 10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">
                    <a:moveTo>
                      <a:pt x="108" y="10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B8B7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3" name="Rectangle 774"/>
              <p:cNvSpPr>
                <a:spLocks noChangeArrowheads="1"/>
              </p:cNvSpPr>
              <p:nvPr/>
            </p:nvSpPr>
            <p:spPr bwMode="auto">
              <a:xfrm>
                <a:off x="3117" y="9968"/>
                <a:ext cx="108" cy="7"/>
              </a:xfrm>
              <a:prstGeom prst="rect">
                <a:avLst/>
              </a:prstGeom>
              <a:solidFill>
                <a:srgbClr val="B8B7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4" name="Rectangle 775"/>
              <p:cNvSpPr>
                <a:spLocks noChangeArrowheads="1"/>
              </p:cNvSpPr>
              <p:nvPr/>
            </p:nvSpPr>
            <p:spPr bwMode="auto">
              <a:xfrm>
                <a:off x="3117" y="9964"/>
                <a:ext cx="108" cy="8"/>
              </a:xfrm>
              <a:prstGeom prst="rect">
                <a:avLst/>
              </a:prstGeom>
              <a:solidFill>
                <a:srgbClr val="B7B6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5" name="Freeform 776"/>
              <p:cNvSpPr>
                <a:spLocks/>
              </p:cNvSpPr>
              <p:nvPr/>
            </p:nvSpPr>
            <p:spPr bwMode="auto">
              <a:xfrm>
                <a:off x="3117" y="9961"/>
                <a:ext cx="111" cy="7"/>
              </a:xfrm>
              <a:custGeom>
                <a:avLst/>
                <a:gdLst>
                  <a:gd name="T0" fmla="*/ 108 w 111"/>
                  <a:gd name="T1" fmla="*/ 7 h 7"/>
                  <a:gd name="T2" fmla="*/ 0 w 111"/>
                  <a:gd name="T3" fmla="*/ 7 h 7"/>
                  <a:gd name="T4" fmla="*/ 0 w 111"/>
                  <a:gd name="T5" fmla="*/ 0 h 7"/>
                  <a:gd name="T6" fmla="*/ 111 w 111"/>
                  <a:gd name="T7" fmla="*/ 0 h 7"/>
                  <a:gd name="T8" fmla="*/ 108 w 11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7"/>
                  <a:gd name="T17" fmla="*/ 111 w 11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7">
                    <a:moveTo>
                      <a:pt x="10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08" y="7"/>
                    </a:lnTo>
                    <a:close/>
                  </a:path>
                </a:pathLst>
              </a:custGeom>
              <a:solidFill>
                <a:srgbClr val="B7B6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6" name="Freeform 777"/>
              <p:cNvSpPr>
                <a:spLocks/>
              </p:cNvSpPr>
              <p:nvPr/>
            </p:nvSpPr>
            <p:spPr bwMode="auto">
              <a:xfrm>
                <a:off x="3117" y="9953"/>
                <a:ext cx="111" cy="11"/>
              </a:xfrm>
              <a:custGeom>
                <a:avLst/>
                <a:gdLst>
                  <a:gd name="T0" fmla="*/ 108 w 111"/>
                  <a:gd name="T1" fmla="*/ 11 h 11"/>
                  <a:gd name="T2" fmla="*/ 0 w 111"/>
                  <a:gd name="T3" fmla="*/ 11 h 11"/>
                  <a:gd name="T4" fmla="*/ 0 w 111"/>
                  <a:gd name="T5" fmla="*/ 0 h 11"/>
                  <a:gd name="T6" fmla="*/ 111 w 111"/>
                  <a:gd name="T7" fmla="*/ 0 h 11"/>
                  <a:gd name="T8" fmla="*/ 111 w 111"/>
                  <a:gd name="T9" fmla="*/ 4 h 11"/>
                  <a:gd name="T10" fmla="*/ 108 w 111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11"/>
                  <a:gd name="T20" fmla="*/ 111 w 11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11">
                    <a:moveTo>
                      <a:pt x="108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4"/>
                    </a:lnTo>
                    <a:lnTo>
                      <a:pt x="108" y="11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7" name="Freeform 778"/>
              <p:cNvSpPr>
                <a:spLocks/>
              </p:cNvSpPr>
              <p:nvPr/>
            </p:nvSpPr>
            <p:spPr bwMode="auto">
              <a:xfrm>
                <a:off x="3113" y="9950"/>
                <a:ext cx="115" cy="11"/>
              </a:xfrm>
              <a:custGeom>
                <a:avLst/>
                <a:gdLst>
                  <a:gd name="T0" fmla="*/ 115 w 115"/>
                  <a:gd name="T1" fmla="*/ 11 h 11"/>
                  <a:gd name="T2" fmla="*/ 4 w 115"/>
                  <a:gd name="T3" fmla="*/ 11 h 11"/>
                  <a:gd name="T4" fmla="*/ 0 w 115"/>
                  <a:gd name="T5" fmla="*/ 0 h 11"/>
                  <a:gd name="T6" fmla="*/ 115 w 115"/>
                  <a:gd name="T7" fmla="*/ 0 h 11"/>
                  <a:gd name="T8" fmla="*/ 115 w 115"/>
                  <a:gd name="T9" fmla="*/ 7 h 11"/>
                  <a:gd name="T10" fmla="*/ 115 w 11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11"/>
                  <a:gd name="T20" fmla="*/ 115 w 11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11">
                    <a:moveTo>
                      <a:pt x="115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115" y="0"/>
                    </a:lnTo>
                    <a:lnTo>
                      <a:pt x="115" y="7"/>
                    </a:lnTo>
                    <a:lnTo>
                      <a:pt x="115" y="11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8" name="Freeform 779"/>
              <p:cNvSpPr>
                <a:spLocks/>
              </p:cNvSpPr>
              <p:nvPr/>
            </p:nvSpPr>
            <p:spPr bwMode="auto">
              <a:xfrm>
                <a:off x="3113" y="9946"/>
                <a:ext cx="115" cy="7"/>
              </a:xfrm>
              <a:custGeom>
                <a:avLst/>
                <a:gdLst>
                  <a:gd name="T0" fmla="*/ 115 w 115"/>
                  <a:gd name="T1" fmla="*/ 7 h 7"/>
                  <a:gd name="T2" fmla="*/ 4 w 115"/>
                  <a:gd name="T3" fmla="*/ 7 h 7"/>
                  <a:gd name="T4" fmla="*/ 0 w 115"/>
                  <a:gd name="T5" fmla="*/ 0 h 7"/>
                  <a:gd name="T6" fmla="*/ 115 w 115"/>
                  <a:gd name="T7" fmla="*/ 0 h 7"/>
                  <a:gd name="T8" fmla="*/ 115 w 115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115" y="0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49" name="Rectangle 780"/>
              <p:cNvSpPr>
                <a:spLocks noChangeArrowheads="1"/>
              </p:cNvSpPr>
              <p:nvPr/>
            </p:nvSpPr>
            <p:spPr bwMode="auto">
              <a:xfrm>
                <a:off x="3113" y="9943"/>
                <a:ext cx="115" cy="7"/>
              </a:xfrm>
              <a:prstGeom prst="rect">
                <a:avLst/>
              </a:prstGeom>
              <a:solidFill>
                <a:srgbClr val="B5B4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0" name="Rectangle 781"/>
              <p:cNvSpPr>
                <a:spLocks noChangeArrowheads="1"/>
              </p:cNvSpPr>
              <p:nvPr/>
            </p:nvSpPr>
            <p:spPr bwMode="auto">
              <a:xfrm>
                <a:off x="3113" y="9935"/>
                <a:ext cx="115" cy="11"/>
              </a:xfrm>
              <a:prstGeom prst="rect">
                <a:avLst/>
              </a:prstGeom>
              <a:solidFill>
                <a:srgbClr val="B5B4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1" name="Rectangle 782"/>
              <p:cNvSpPr>
                <a:spLocks noChangeArrowheads="1"/>
              </p:cNvSpPr>
              <p:nvPr/>
            </p:nvSpPr>
            <p:spPr bwMode="auto">
              <a:xfrm>
                <a:off x="3113" y="9932"/>
                <a:ext cx="115" cy="11"/>
              </a:xfrm>
              <a:prstGeom prst="rect">
                <a:avLst/>
              </a:prstGeom>
              <a:solidFill>
                <a:srgbClr val="B4B3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2" name="Freeform 783"/>
              <p:cNvSpPr>
                <a:spLocks/>
              </p:cNvSpPr>
              <p:nvPr/>
            </p:nvSpPr>
            <p:spPr bwMode="auto">
              <a:xfrm>
                <a:off x="3113" y="9928"/>
                <a:ext cx="119" cy="7"/>
              </a:xfrm>
              <a:custGeom>
                <a:avLst/>
                <a:gdLst>
                  <a:gd name="T0" fmla="*/ 115 w 119"/>
                  <a:gd name="T1" fmla="*/ 7 h 7"/>
                  <a:gd name="T2" fmla="*/ 0 w 119"/>
                  <a:gd name="T3" fmla="*/ 7 h 7"/>
                  <a:gd name="T4" fmla="*/ 0 w 119"/>
                  <a:gd name="T5" fmla="*/ 0 h 7"/>
                  <a:gd name="T6" fmla="*/ 119 w 119"/>
                  <a:gd name="T7" fmla="*/ 0 h 7"/>
                  <a:gd name="T8" fmla="*/ 115 w 11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7"/>
                  <a:gd name="T17" fmla="*/ 119 w 1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7">
                    <a:moveTo>
                      <a:pt x="11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19" y="0"/>
                    </a:lnTo>
                    <a:lnTo>
                      <a:pt x="115" y="7"/>
                    </a:lnTo>
                    <a:close/>
                  </a:path>
                </a:pathLst>
              </a:custGeom>
              <a:solidFill>
                <a:srgbClr val="B4B3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3" name="Freeform 784"/>
              <p:cNvSpPr>
                <a:spLocks/>
              </p:cNvSpPr>
              <p:nvPr/>
            </p:nvSpPr>
            <p:spPr bwMode="auto">
              <a:xfrm>
                <a:off x="3110" y="9925"/>
                <a:ext cx="122" cy="7"/>
              </a:xfrm>
              <a:custGeom>
                <a:avLst/>
                <a:gdLst>
                  <a:gd name="T0" fmla="*/ 118 w 122"/>
                  <a:gd name="T1" fmla="*/ 7 h 7"/>
                  <a:gd name="T2" fmla="*/ 3 w 122"/>
                  <a:gd name="T3" fmla="*/ 7 h 7"/>
                  <a:gd name="T4" fmla="*/ 0 w 122"/>
                  <a:gd name="T5" fmla="*/ 0 h 7"/>
                  <a:gd name="T6" fmla="*/ 122 w 122"/>
                  <a:gd name="T7" fmla="*/ 0 h 7"/>
                  <a:gd name="T8" fmla="*/ 118 w 12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"/>
                  <a:gd name="T17" fmla="*/ 122 w 12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">
                    <a:moveTo>
                      <a:pt x="118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18" y="7"/>
                    </a:lnTo>
                    <a:close/>
                  </a:path>
                </a:pathLst>
              </a:custGeom>
              <a:solidFill>
                <a:srgbClr val="B3B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4" name="Freeform 785"/>
              <p:cNvSpPr>
                <a:spLocks/>
              </p:cNvSpPr>
              <p:nvPr/>
            </p:nvSpPr>
            <p:spPr bwMode="auto">
              <a:xfrm>
                <a:off x="3110" y="9921"/>
                <a:ext cx="122" cy="7"/>
              </a:xfrm>
              <a:custGeom>
                <a:avLst/>
                <a:gdLst>
                  <a:gd name="T0" fmla="*/ 122 w 122"/>
                  <a:gd name="T1" fmla="*/ 7 h 7"/>
                  <a:gd name="T2" fmla="*/ 3 w 122"/>
                  <a:gd name="T3" fmla="*/ 7 h 7"/>
                  <a:gd name="T4" fmla="*/ 0 w 122"/>
                  <a:gd name="T5" fmla="*/ 0 h 7"/>
                  <a:gd name="T6" fmla="*/ 122 w 122"/>
                  <a:gd name="T7" fmla="*/ 0 h 7"/>
                  <a:gd name="T8" fmla="*/ 122 w 12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"/>
                  <a:gd name="T17" fmla="*/ 122 w 12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">
                    <a:moveTo>
                      <a:pt x="122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7"/>
                    </a:lnTo>
                    <a:close/>
                  </a:path>
                </a:pathLst>
              </a:custGeom>
              <a:solidFill>
                <a:srgbClr val="B3B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5" name="Rectangle 786"/>
              <p:cNvSpPr>
                <a:spLocks noChangeArrowheads="1"/>
              </p:cNvSpPr>
              <p:nvPr/>
            </p:nvSpPr>
            <p:spPr bwMode="auto">
              <a:xfrm>
                <a:off x="3110" y="9914"/>
                <a:ext cx="122" cy="11"/>
              </a:xfrm>
              <a:prstGeom prst="rect">
                <a:avLst/>
              </a:prstGeom>
              <a:solidFill>
                <a:srgbClr val="B1B1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6" name="Rectangle 787"/>
              <p:cNvSpPr>
                <a:spLocks noChangeArrowheads="1"/>
              </p:cNvSpPr>
              <p:nvPr/>
            </p:nvSpPr>
            <p:spPr bwMode="auto">
              <a:xfrm>
                <a:off x="3110" y="9910"/>
                <a:ext cx="122" cy="11"/>
              </a:xfrm>
              <a:prstGeom prst="rect">
                <a:avLst/>
              </a:prstGeom>
              <a:solidFill>
                <a:srgbClr val="B1B1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7" name="Rectangle 788"/>
              <p:cNvSpPr>
                <a:spLocks noChangeArrowheads="1"/>
              </p:cNvSpPr>
              <p:nvPr/>
            </p:nvSpPr>
            <p:spPr bwMode="auto">
              <a:xfrm>
                <a:off x="3110" y="9906"/>
                <a:ext cx="122" cy="8"/>
              </a:xfrm>
              <a:prstGeom prst="rect">
                <a:avLst/>
              </a:prstGeom>
              <a:solidFill>
                <a:srgbClr val="B1B1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8" name="Rectangle 789"/>
              <p:cNvSpPr>
                <a:spLocks noChangeArrowheads="1"/>
              </p:cNvSpPr>
              <p:nvPr/>
            </p:nvSpPr>
            <p:spPr bwMode="auto">
              <a:xfrm>
                <a:off x="3110" y="9903"/>
                <a:ext cx="122" cy="7"/>
              </a:xfrm>
              <a:prstGeom prst="rect">
                <a:avLst/>
              </a:prstGeom>
              <a:solidFill>
                <a:srgbClr val="B1B0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9" name="Freeform 790"/>
              <p:cNvSpPr>
                <a:spLocks/>
              </p:cNvSpPr>
              <p:nvPr/>
            </p:nvSpPr>
            <p:spPr bwMode="auto">
              <a:xfrm>
                <a:off x="3106" y="9899"/>
                <a:ext cx="129" cy="7"/>
              </a:xfrm>
              <a:custGeom>
                <a:avLst/>
                <a:gdLst>
                  <a:gd name="T0" fmla="*/ 126 w 129"/>
                  <a:gd name="T1" fmla="*/ 7 h 7"/>
                  <a:gd name="T2" fmla="*/ 4 w 129"/>
                  <a:gd name="T3" fmla="*/ 7 h 7"/>
                  <a:gd name="T4" fmla="*/ 0 w 129"/>
                  <a:gd name="T5" fmla="*/ 0 h 7"/>
                  <a:gd name="T6" fmla="*/ 129 w 129"/>
                  <a:gd name="T7" fmla="*/ 0 h 7"/>
                  <a:gd name="T8" fmla="*/ 126 w 12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7"/>
                  <a:gd name="T17" fmla="*/ 129 w 12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7">
                    <a:moveTo>
                      <a:pt x="126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6" y="7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0" name="Freeform 791"/>
              <p:cNvSpPr>
                <a:spLocks/>
              </p:cNvSpPr>
              <p:nvPr/>
            </p:nvSpPr>
            <p:spPr bwMode="auto">
              <a:xfrm>
                <a:off x="3106" y="9892"/>
                <a:ext cx="129" cy="11"/>
              </a:xfrm>
              <a:custGeom>
                <a:avLst/>
                <a:gdLst>
                  <a:gd name="T0" fmla="*/ 126 w 129"/>
                  <a:gd name="T1" fmla="*/ 11 h 11"/>
                  <a:gd name="T2" fmla="*/ 4 w 129"/>
                  <a:gd name="T3" fmla="*/ 11 h 11"/>
                  <a:gd name="T4" fmla="*/ 0 w 129"/>
                  <a:gd name="T5" fmla="*/ 0 h 11"/>
                  <a:gd name="T6" fmla="*/ 129 w 129"/>
                  <a:gd name="T7" fmla="*/ 0 h 11"/>
                  <a:gd name="T8" fmla="*/ 126 w 12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1"/>
                  <a:gd name="T17" fmla="*/ 129 w 12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1">
                    <a:moveTo>
                      <a:pt x="126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B1B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1" name="Freeform 792"/>
              <p:cNvSpPr>
                <a:spLocks/>
              </p:cNvSpPr>
              <p:nvPr/>
            </p:nvSpPr>
            <p:spPr bwMode="auto">
              <a:xfrm>
                <a:off x="3106" y="9888"/>
                <a:ext cx="129" cy="11"/>
              </a:xfrm>
              <a:custGeom>
                <a:avLst/>
                <a:gdLst>
                  <a:gd name="T0" fmla="*/ 129 w 129"/>
                  <a:gd name="T1" fmla="*/ 11 h 11"/>
                  <a:gd name="T2" fmla="*/ 0 w 129"/>
                  <a:gd name="T3" fmla="*/ 11 h 11"/>
                  <a:gd name="T4" fmla="*/ 0 w 129"/>
                  <a:gd name="T5" fmla="*/ 4 h 11"/>
                  <a:gd name="T6" fmla="*/ 0 w 129"/>
                  <a:gd name="T7" fmla="*/ 0 h 11"/>
                  <a:gd name="T8" fmla="*/ 129 w 129"/>
                  <a:gd name="T9" fmla="*/ 0 h 11"/>
                  <a:gd name="T10" fmla="*/ 129 w 129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11"/>
                  <a:gd name="T20" fmla="*/ 129 w 12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11">
                    <a:moveTo>
                      <a:pt x="129" y="11"/>
                    </a:move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11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2" name="Freeform 793"/>
              <p:cNvSpPr>
                <a:spLocks/>
              </p:cNvSpPr>
              <p:nvPr/>
            </p:nvSpPr>
            <p:spPr bwMode="auto">
              <a:xfrm>
                <a:off x="3106" y="9885"/>
                <a:ext cx="129" cy="7"/>
              </a:xfrm>
              <a:custGeom>
                <a:avLst/>
                <a:gdLst>
                  <a:gd name="T0" fmla="*/ 129 w 129"/>
                  <a:gd name="T1" fmla="*/ 7 h 7"/>
                  <a:gd name="T2" fmla="*/ 0 w 129"/>
                  <a:gd name="T3" fmla="*/ 7 h 7"/>
                  <a:gd name="T4" fmla="*/ 0 w 129"/>
                  <a:gd name="T5" fmla="*/ 7 h 7"/>
                  <a:gd name="T6" fmla="*/ 0 w 129"/>
                  <a:gd name="T7" fmla="*/ 0 h 7"/>
                  <a:gd name="T8" fmla="*/ 129 w 129"/>
                  <a:gd name="T9" fmla="*/ 0 h 7"/>
                  <a:gd name="T10" fmla="*/ 129 w 129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7"/>
                  <a:gd name="T20" fmla="*/ 129 w 12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7">
                    <a:moveTo>
                      <a:pt x="12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29" y="0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B0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3" name="Rectangle 794"/>
              <p:cNvSpPr>
                <a:spLocks noChangeArrowheads="1"/>
              </p:cNvSpPr>
              <p:nvPr/>
            </p:nvSpPr>
            <p:spPr bwMode="auto">
              <a:xfrm>
                <a:off x="3106" y="9881"/>
                <a:ext cx="129" cy="7"/>
              </a:xfrm>
              <a:prstGeom prst="rect">
                <a:avLst/>
              </a:prstGeom>
              <a:solidFill>
                <a:srgbClr val="AFAE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4" name="Rectangle 795"/>
              <p:cNvSpPr>
                <a:spLocks noChangeArrowheads="1"/>
              </p:cNvSpPr>
              <p:nvPr/>
            </p:nvSpPr>
            <p:spPr bwMode="auto">
              <a:xfrm>
                <a:off x="3106" y="9877"/>
                <a:ext cx="129" cy="8"/>
              </a:xfrm>
              <a:prstGeom prst="rect">
                <a:avLst/>
              </a:prstGeom>
              <a:solidFill>
                <a:srgbClr val="AFAE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5" name="Rectangle 796"/>
              <p:cNvSpPr>
                <a:spLocks noChangeArrowheads="1"/>
              </p:cNvSpPr>
              <p:nvPr/>
            </p:nvSpPr>
            <p:spPr bwMode="auto">
              <a:xfrm>
                <a:off x="3106" y="9870"/>
                <a:ext cx="129" cy="11"/>
              </a:xfrm>
              <a:prstGeom prst="rect">
                <a:avLst/>
              </a:prstGeom>
              <a:solidFill>
                <a:srgbClr val="AEAD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6" name="Freeform 797"/>
              <p:cNvSpPr>
                <a:spLocks/>
              </p:cNvSpPr>
              <p:nvPr/>
            </p:nvSpPr>
            <p:spPr bwMode="auto">
              <a:xfrm>
                <a:off x="3102" y="9867"/>
                <a:ext cx="137" cy="10"/>
              </a:xfrm>
              <a:custGeom>
                <a:avLst/>
                <a:gdLst>
                  <a:gd name="T0" fmla="*/ 133 w 137"/>
                  <a:gd name="T1" fmla="*/ 10 h 10"/>
                  <a:gd name="T2" fmla="*/ 4 w 137"/>
                  <a:gd name="T3" fmla="*/ 10 h 10"/>
                  <a:gd name="T4" fmla="*/ 0 w 137"/>
                  <a:gd name="T5" fmla="*/ 0 h 10"/>
                  <a:gd name="T6" fmla="*/ 137 w 137"/>
                  <a:gd name="T7" fmla="*/ 0 h 10"/>
                  <a:gd name="T8" fmla="*/ 133 w 137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0"/>
                  <a:gd name="T17" fmla="*/ 137 w 13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0">
                    <a:moveTo>
                      <a:pt x="133" y="1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137" y="0"/>
                    </a:lnTo>
                    <a:lnTo>
                      <a:pt x="133" y="10"/>
                    </a:lnTo>
                    <a:close/>
                  </a:path>
                </a:pathLst>
              </a:custGeom>
              <a:solidFill>
                <a:srgbClr val="AE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7" name="Freeform 798"/>
              <p:cNvSpPr>
                <a:spLocks/>
              </p:cNvSpPr>
              <p:nvPr/>
            </p:nvSpPr>
            <p:spPr bwMode="auto">
              <a:xfrm>
                <a:off x="3102" y="9863"/>
                <a:ext cx="137" cy="7"/>
              </a:xfrm>
              <a:custGeom>
                <a:avLst/>
                <a:gdLst>
                  <a:gd name="T0" fmla="*/ 133 w 137"/>
                  <a:gd name="T1" fmla="*/ 7 h 7"/>
                  <a:gd name="T2" fmla="*/ 4 w 137"/>
                  <a:gd name="T3" fmla="*/ 7 h 7"/>
                  <a:gd name="T4" fmla="*/ 0 w 137"/>
                  <a:gd name="T5" fmla="*/ 0 h 7"/>
                  <a:gd name="T6" fmla="*/ 137 w 137"/>
                  <a:gd name="T7" fmla="*/ 0 h 7"/>
                  <a:gd name="T8" fmla="*/ 133 w 13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7"/>
                  <a:gd name="T17" fmla="*/ 137 w 13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7">
                    <a:moveTo>
                      <a:pt x="133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137" y="0"/>
                    </a:lnTo>
                    <a:lnTo>
                      <a:pt x="133" y="7"/>
                    </a:lnTo>
                    <a:close/>
                  </a:path>
                </a:pathLst>
              </a:custGeom>
              <a:solidFill>
                <a:srgbClr val="ADAD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8" name="Rectangle 799"/>
              <p:cNvSpPr>
                <a:spLocks noChangeArrowheads="1"/>
              </p:cNvSpPr>
              <p:nvPr/>
            </p:nvSpPr>
            <p:spPr bwMode="auto">
              <a:xfrm>
                <a:off x="3102" y="9859"/>
                <a:ext cx="137" cy="8"/>
              </a:xfrm>
              <a:prstGeom prst="rect">
                <a:avLst/>
              </a:prstGeom>
              <a:solidFill>
                <a:srgbClr val="ADAD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9" name="Rectangle 800"/>
              <p:cNvSpPr>
                <a:spLocks noChangeArrowheads="1"/>
              </p:cNvSpPr>
              <p:nvPr/>
            </p:nvSpPr>
            <p:spPr bwMode="auto">
              <a:xfrm>
                <a:off x="3102" y="9852"/>
                <a:ext cx="137" cy="11"/>
              </a:xfrm>
              <a:prstGeom prst="rect">
                <a:avLst/>
              </a:prstGeom>
              <a:solidFill>
                <a:srgbClr val="ADAD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0" name="Rectangle 801"/>
              <p:cNvSpPr>
                <a:spLocks noChangeArrowheads="1"/>
              </p:cNvSpPr>
              <p:nvPr/>
            </p:nvSpPr>
            <p:spPr bwMode="auto">
              <a:xfrm>
                <a:off x="3102" y="9849"/>
                <a:ext cx="137" cy="10"/>
              </a:xfrm>
              <a:prstGeom prst="rect">
                <a:avLst/>
              </a:prstGeom>
              <a:solidFill>
                <a:srgbClr val="ADAC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1" name="Rectangle 802"/>
              <p:cNvSpPr>
                <a:spLocks noChangeArrowheads="1"/>
              </p:cNvSpPr>
              <p:nvPr/>
            </p:nvSpPr>
            <p:spPr bwMode="auto">
              <a:xfrm>
                <a:off x="3102" y="9845"/>
                <a:ext cx="137" cy="7"/>
              </a:xfrm>
              <a:prstGeom prst="rect">
                <a:avLst/>
              </a:prstGeom>
              <a:solidFill>
                <a:srgbClr val="ADAC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2" name="Rectangle 803"/>
              <p:cNvSpPr>
                <a:spLocks noChangeArrowheads="1"/>
              </p:cNvSpPr>
              <p:nvPr/>
            </p:nvSpPr>
            <p:spPr bwMode="auto">
              <a:xfrm>
                <a:off x="3102" y="9841"/>
                <a:ext cx="137" cy="8"/>
              </a:xfrm>
              <a:prstGeom prst="rect">
                <a:avLst/>
              </a:prstGeom>
              <a:solidFill>
                <a:srgbClr val="ADAC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3" name="Freeform 804"/>
              <p:cNvSpPr>
                <a:spLocks/>
              </p:cNvSpPr>
              <p:nvPr/>
            </p:nvSpPr>
            <p:spPr bwMode="auto">
              <a:xfrm>
                <a:off x="3102" y="9838"/>
                <a:ext cx="141" cy="7"/>
              </a:xfrm>
              <a:custGeom>
                <a:avLst/>
                <a:gdLst>
                  <a:gd name="T0" fmla="*/ 137 w 141"/>
                  <a:gd name="T1" fmla="*/ 7 h 7"/>
                  <a:gd name="T2" fmla="*/ 0 w 141"/>
                  <a:gd name="T3" fmla="*/ 7 h 7"/>
                  <a:gd name="T4" fmla="*/ 0 w 141"/>
                  <a:gd name="T5" fmla="*/ 0 h 7"/>
                  <a:gd name="T6" fmla="*/ 141 w 141"/>
                  <a:gd name="T7" fmla="*/ 0 h 7"/>
                  <a:gd name="T8" fmla="*/ 137 w 14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7"/>
                  <a:gd name="T17" fmla="*/ 141 w 14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7">
                    <a:moveTo>
                      <a:pt x="13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41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ACA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4" name="Freeform 805"/>
              <p:cNvSpPr>
                <a:spLocks/>
              </p:cNvSpPr>
              <p:nvPr/>
            </p:nvSpPr>
            <p:spPr bwMode="auto">
              <a:xfrm>
                <a:off x="3102" y="9830"/>
                <a:ext cx="141" cy="11"/>
              </a:xfrm>
              <a:custGeom>
                <a:avLst/>
                <a:gdLst>
                  <a:gd name="T0" fmla="*/ 137 w 141"/>
                  <a:gd name="T1" fmla="*/ 11 h 11"/>
                  <a:gd name="T2" fmla="*/ 0 w 141"/>
                  <a:gd name="T3" fmla="*/ 11 h 11"/>
                  <a:gd name="T4" fmla="*/ 0 w 141"/>
                  <a:gd name="T5" fmla="*/ 0 h 11"/>
                  <a:gd name="T6" fmla="*/ 141 w 141"/>
                  <a:gd name="T7" fmla="*/ 0 h 11"/>
                  <a:gd name="T8" fmla="*/ 137 w 14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11"/>
                  <a:gd name="T17" fmla="*/ 141 w 14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11">
                    <a:moveTo>
                      <a:pt x="137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41" y="0"/>
                    </a:lnTo>
                    <a:lnTo>
                      <a:pt x="137" y="11"/>
                    </a:lnTo>
                    <a:close/>
                  </a:path>
                </a:pathLst>
              </a:custGeom>
              <a:solidFill>
                <a:srgbClr val="ACA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5" name="Freeform 806"/>
              <p:cNvSpPr>
                <a:spLocks/>
              </p:cNvSpPr>
              <p:nvPr/>
            </p:nvSpPr>
            <p:spPr bwMode="auto">
              <a:xfrm>
                <a:off x="3099" y="9827"/>
                <a:ext cx="144" cy="11"/>
              </a:xfrm>
              <a:custGeom>
                <a:avLst/>
                <a:gdLst>
                  <a:gd name="T0" fmla="*/ 144 w 144"/>
                  <a:gd name="T1" fmla="*/ 11 h 11"/>
                  <a:gd name="T2" fmla="*/ 3 w 144"/>
                  <a:gd name="T3" fmla="*/ 11 h 11"/>
                  <a:gd name="T4" fmla="*/ 0 w 144"/>
                  <a:gd name="T5" fmla="*/ 0 h 11"/>
                  <a:gd name="T6" fmla="*/ 144 w 144"/>
                  <a:gd name="T7" fmla="*/ 0 h 11"/>
                  <a:gd name="T8" fmla="*/ 144 w 144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1"/>
                  <a:gd name="T17" fmla="*/ 144 w 14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1">
                    <a:moveTo>
                      <a:pt x="144" y="11"/>
                    </a:moveTo>
                    <a:lnTo>
                      <a:pt x="3" y="11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1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6" name="Freeform 807"/>
              <p:cNvSpPr>
                <a:spLocks/>
              </p:cNvSpPr>
              <p:nvPr/>
            </p:nvSpPr>
            <p:spPr bwMode="auto">
              <a:xfrm>
                <a:off x="3099" y="9823"/>
                <a:ext cx="144" cy="7"/>
              </a:xfrm>
              <a:custGeom>
                <a:avLst/>
                <a:gdLst>
                  <a:gd name="T0" fmla="*/ 144 w 144"/>
                  <a:gd name="T1" fmla="*/ 7 h 7"/>
                  <a:gd name="T2" fmla="*/ 3 w 144"/>
                  <a:gd name="T3" fmla="*/ 7 h 7"/>
                  <a:gd name="T4" fmla="*/ 0 w 144"/>
                  <a:gd name="T5" fmla="*/ 0 h 7"/>
                  <a:gd name="T6" fmla="*/ 144 w 144"/>
                  <a:gd name="T7" fmla="*/ 0 h 7"/>
                  <a:gd name="T8" fmla="*/ 144 w 144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7"/>
                  <a:gd name="T17" fmla="*/ 144 w 14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7">
                    <a:moveTo>
                      <a:pt x="144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7"/>
                    </a:lnTo>
                    <a:close/>
                  </a:path>
                </a:pathLst>
              </a:custGeom>
              <a:solidFill>
                <a:srgbClr val="AB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7" name="Rectangle 808"/>
              <p:cNvSpPr>
                <a:spLocks noChangeArrowheads="1"/>
              </p:cNvSpPr>
              <p:nvPr/>
            </p:nvSpPr>
            <p:spPr bwMode="auto">
              <a:xfrm>
                <a:off x="3099" y="9820"/>
                <a:ext cx="144" cy="7"/>
              </a:xfrm>
              <a:prstGeom prst="rect">
                <a:avLst/>
              </a:prstGeom>
              <a:solidFill>
                <a:srgbClr val="AAA9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" name="Freeform 809"/>
              <p:cNvSpPr>
                <a:spLocks/>
              </p:cNvSpPr>
              <p:nvPr/>
            </p:nvSpPr>
            <p:spPr bwMode="auto">
              <a:xfrm>
                <a:off x="3099" y="9816"/>
                <a:ext cx="144" cy="7"/>
              </a:xfrm>
              <a:custGeom>
                <a:avLst/>
                <a:gdLst>
                  <a:gd name="T0" fmla="*/ 144 w 144"/>
                  <a:gd name="T1" fmla="*/ 7 h 7"/>
                  <a:gd name="T2" fmla="*/ 0 w 144"/>
                  <a:gd name="T3" fmla="*/ 7 h 7"/>
                  <a:gd name="T4" fmla="*/ 0 w 144"/>
                  <a:gd name="T5" fmla="*/ 0 h 7"/>
                  <a:gd name="T6" fmla="*/ 144 w 144"/>
                  <a:gd name="T7" fmla="*/ 0 h 7"/>
                  <a:gd name="T8" fmla="*/ 144 w 144"/>
                  <a:gd name="T9" fmla="*/ 0 h 7"/>
                  <a:gd name="T10" fmla="*/ 144 w 14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7"/>
                  <a:gd name="T20" fmla="*/ 144 w 14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7">
                    <a:moveTo>
                      <a:pt x="14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7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" name="Freeform 810"/>
              <p:cNvSpPr>
                <a:spLocks/>
              </p:cNvSpPr>
              <p:nvPr/>
            </p:nvSpPr>
            <p:spPr bwMode="auto">
              <a:xfrm>
                <a:off x="3099" y="9809"/>
                <a:ext cx="144" cy="11"/>
              </a:xfrm>
              <a:custGeom>
                <a:avLst/>
                <a:gdLst>
                  <a:gd name="T0" fmla="*/ 144 w 144"/>
                  <a:gd name="T1" fmla="*/ 11 h 11"/>
                  <a:gd name="T2" fmla="*/ 0 w 144"/>
                  <a:gd name="T3" fmla="*/ 11 h 11"/>
                  <a:gd name="T4" fmla="*/ 0 w 144"/>
                  <a:gd name="T5" fmla="*/ 0 h 11"/>
                  <a:gd name="T6" fmla="*/ 144 w 144"/>
                  <a:gd name="T7" fmla="*/ 0 h 11"/>
                  <a:gd name="T8" fmla="*/ 144 w 144"/>
                  <a:gd name="T9" fmla="*/ 7 h 11"/>
                  <a:gd name="T10" fmla="*/ 144 w 144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11"/>
                  <a:gd name="T20" fmla="*/ 144 w 14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11">
                    <a:moveTo>
                      <a:pt x="14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7"/>
                    </a:lnTo>
                    <a:lnTo>
                      <a:pt x="144" y="11"/>
                    </a:lnTo>
                    <a:close/>
                  </a:path>
                </a:pathLst>
              </a:custGeom>
              <a:solidFill>
                <a:srgbClr val="A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" name="Rectangle 811"/>
              <p:cNvSpPr>
                <a:spLocks noChangeArrowheads="1"/>
              </p:cNvSpPr>
              <p:nvPr/>
            </p:nvSpPr>
            <p:spPr bwMode="auto">
              <a:xfrm>
                <a:off x="3099" y="9805"/>
                <a:ext cx="144" cy="11"/>
              </a:xfrm>
              <a:prstGeom prst="rect">
                <a:avLst/>
              </a:prstGeom>
              <a:solidFill>
                <a:srgbClr val="A9A8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" name="Rectangle 812"/>
              <p:cNvSpPr>
                <a:spLocks noChangeArrowheads="1"/>
              </p:cNvSpPr>
              <p:nvPr/>
            </p:nvSpPr>
            <p:spPr bwMode="auto">
              <a:xfrm>
                <a:off x="3099" y="9801"/>
                <a:ext cx="144" cy="8"/>
              </a:xfrm>
              <a:prstGeom prst="rect">
                <a:avLst/>
              </a:prstGeom>
              <a:solidFill>
                <a:srgbClr val="A9A8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" name="Rectangle 813"/>
              <p:cNvSpPr>
                <a:spLocks noChangeArrowheads="1"/>
              </p:cNvSpPr>
              <p:nvPr/>
            </p:nvSpPr>
            <p:spPr bwMode="auto">
              <a:xfrm>
                <a:off x="3099" y="9798"/>
                <a:ext cx="144" cy="7"/>
              </a:xfrm>
              <a:prstGeom prst="rect">
                <a:avLst/>
              </a:prstGeom>
              <a:solidFill>
                <a:srgbClr val="A8A8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" name="Freeform 814"/>
              <p:cNvSpPr>
                <a:spLocks/>
              </p:cNvSpPr>
              <p:nvPr/>
            </p:nvSpPr>
            <p:spPr bwMode="auto">
              <a:xfrm>
                <a:off x="3099" y="9794"/>
                <a:ext cx="147" cy="7"/>
              </a:xfrm>
              <a:custGeom>
                <a:avLst/>
                <a:gdLst>
                  <a:gd name="T0" fmla="*/ 144 w 147"/>
                  <a:gd name="T1" fmla="*/ 7 h 7"/>
                  <a:gd name="T2" fmla="*/ 0 w 147"/>
                  <a:gd name="T3" fmla="*/ 7 h 7"/>
                  <a:gd name="T4" fmla="*/ 0 w 147"/>
                  <a:gd name="T5" fmla="*/ 0 h 7"/>
                  <a:gd name="T6" fmla="*/ 147 w 147"/>
                  <a:gd name="T7" fmla="*/ 0 h 7"/>
                  <a:gd name="T8" fmla="*/ 144 w 14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7"/>
                  <a:gd name="T17" fmla="*/ 147 w 14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7">
                    <a:moveTo>
                      <a:pt x="14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47" y="0"/>
                    </a:lnTo>
                    <a:lnTo>
                      <a:pt x="144" y="7"/>
                    </a:lnTo>
                    <a:close/>
                  </a:path>
                </a:pathLst>
              </a:custGeom>
              <a:solidFill>
                <a:srgbClr val="A8A8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" name="Freeform 815"/>
              <p:cNvSpPr>
                <a:spLocks/>
              </p:cNvSpPr>
              <p:nvPr/>
            </p:nvSpPr>
            <p:spPr bwMode="auto">
              <a:xfrm>
                <a:off x="3095" y="9787"/>
                <a:ext cx="151" cy="11"/>
              </a:xfrm>
              <a:custGeom>
                <a:avLst/>
                <a:gdLst>
                  <a:gd name="T0" fmla="*/ 148 w 151"/>
                  <a:gd name="T1" fmla="*/ 11 h 11"/>
                  <a:gd name="T2" fmla="*/ 4 w 151"/>
                  <a:gd name="T3" fmla="*/ 11 h 11"/>
                  <a:gd name="T4" fmla="*/ 0 w 151"/>
                  <a:gd name="T5" fmla="*/ 0 h 11"/>
                  <a:gd name="T6" fmla="*/ 151 w 151"/>
                  <a:gd name="T7" fmla="*/ 0 h 11"/>
                  <a:gd name="T8" fmla="*/ 148 w 15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1"/>
                  <a:gd name="T17" fmla="*/ 151 w 15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1">
                    <a:moveTo>
                      <a:pt x="148" y="11"/>
                    </a:moveTo>
                    <a:lnTo>
                      <a:pt x="4" y="11"/>
                    </a:lnTo>
                    <a:lnTo>
                      <a:pt x="0" y="0"/>
                    </a:lnTo>
                    <a:lnTo>
                      <a:pt x="151" y="0"/>
                    </a:lnTo>
                    <a:lnTo>
                      <a:pt x="148" y="11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" name="Freeform 816"/>
              <p:cNvSpPr>
                <a:spLocks/>
              </p:cNvSpPr>
              <p:nvPr/>
            </p:nvSpPr>
            <p:spPr bwMode="auto">
              <a:xfrm>
                <a:off x="3095" y="9783"/>
                <a:ext cx="151" cy="11"/>
              </a:xfrm>
              <a:custGeom>
                <a:avLst/>
                <a:gdLst>
                  <a:gd name="T0" fmla="*/ 151 w 151"/>
                  <a:gd name="T1" fmla="*/ 11 h 11"/>
                  <a:gd name="T2" fmla="*/ 4 w 151"/>
                  <a:gd name="T3" fmla="*/ 11 h 11"/>
                  <a:gd name="T4" fmla="*/ 0 w 151"/>
                  <a:gd name="T5" fmla="*/ 4 h 11"/>
                  <a:gd name="T6" fmla="*/ 0 w 151"/>
                  <a:gd name="T7" fmla="*/ 0 h 11"/>
                  <a:gd name="T8" fmla="*/ 151 w 151"/>
                  <a:gd name="T9" fmla="*/ 0 h 11"/>
                  <a:gd name="T10" fmla="*/ 151 w 151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11"/>
                  <a:gd name="T20" fmla="*/ 151 w 15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11">
                    <a:moveTo>
                      <a:pt x="151" y="11"/>
                    </a:moveTo>
                    <a:lnTo>
                      <a:pt x="4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51" y="0"/>
                    </a:lnTo>
                    <a:lnTo>
                      <a:pt x="151" y="11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" name="Freeform 817"/>
              <p:cNvSpPr>
                <a:spLocks/>
              </p:cNvSpPr>
              <p:nvPr/>
            </p:nvSpPr>
            <p:spPr bwMode="auto">
              <a:xfrm>
                <a:off x="3095" y="9780"/>
                <a:ext cx="151" cy="7"/>
              </a:xfrm>
              <a:custGeom>
                <a:avLst/>
                <a:gdLst>
                  <a:gd name="T0" fmla="*/ 151 w 151"/>
                  <a:gd name="T1" fmla="*/ 7 h 7"/>
                  <a:gd name="T2" fmla="*/ 0 w 151"/>
                  <a:gd name="T3" fmla="*/ 7 h 7"/>
                  <a:gd name="T4" fmla="*/ 0 w 151"/>
                  <a:gd name="T5" fmla="*/ 7 h 7"/>
                  <a:gd name="T6" fmla="*/ 0 w 151"/>
                  <a:gd name="T7" fmla="*/ 0 h 7"/>
                  <a:gd name="T8" fmla="*/ 151 w 151"/>
                  <a:gd name="T9" fmla="*/ 0 h 7"/>
                  <a:gd name="T10" fmla="*/ 151 w 151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7"/>
                  <a:gd name="T20" fmla="*/ 151 w 15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7">
                    <a:moveTo>
                      <a:pt x="151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51" y="0"/>
                    </a:lnTo>
                    <a:lnTo>
                      <a:pt x="151" y="7"/>
                    </a:lnTo>
                    <a:close/>
                  </a:path>
                </a:pathLst>
              </a:custGeom>
              <a:solidFill>
                <a:srgbClr val="A7A7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7" name="Rectangle 818"/>
              <p:cNvSpPr>
                <a:spLocks noChangeArrowheads="1"/>
              </p:cNvSpPr>
              <p:nvPr/>
            </p:nvSpPr>
            <p:spPr bwMode="auto">
              <a:xfrm>
                <a:off x="3095" y="9776"/>
                <a:ext cx="151" cy="7"/>
              </a:xfrm>
              <a:prstGeom prst="rect">
                <a:avLst/>
              </a:prstGeom>
              <a:solidFill>
                <a:srgbClr val="A7A6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8" name="Rectangle 819"/>
              <p:cNvSpPr>
                <a:spLocks noChangeArrowheads="1"/>
              </p:cNvSpPr>
              <p:nvPr/>
            </p:nvSpPr>
            <p:spPr bwMode="auto">
              <a:xfrm>
                <a:off x="3095" y="9769"/>
                <a:ext cx="151" cy="11"/>
              </a:xfrm>
              <a:prstGeom prst="rect">
                <a:avLst/>
              </a:prstGeom>
              <a:solidFill>
                <a:srgbClr val="A7A6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9" name="Rectangle 820"/>
              <p:cNvSpPr>
                <a:spLocks noChangeArrowheads="1"/>
              </p:cNvSpPr>
              <p:nvPr/>
            </p:nvSpPr>
            <p:spPr bwMode="auto">
              <a:xfrm>
                <a:off x="3095" y="9765"/>
                <a:ext cx="151" cy="11"/>
              </a:xfrm>
              <a:prstGeom prst="rect">
                <a:avLst/>
              </a:prstGeom>
              <a:solidFill>
                <a:srgbClr val="A6A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0" name="Rectangle 821"/>
              <p:cNvSpPr>
                <a:spLocks noChangeArrowheads="1"/>
              </p:cNvSpPr>
              <p:nvPr/>
            </p:nvSpPr>
            <p:spPr bwMode="auto">
              <a:xfrm>
                <a:off x="3095" y="9762"/>
                <a:ext cx="151" cy="7"/>
              </a:xfrm>
              <a:prstGeom prst="rect">
                <a:avLst/>
              </a:prstGeom>
              <a:solidFill>
                <a:srgbClr val="A6A5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" name="Rectangle 822"/>
              <p:cNvSpPr>
                <a:spLocks noChangeArrowheads="1"/>
              </p:cNvSpPr>
              <p:nvPr/>
            </p:nvSpPr>
            <p:spPr bwMode="auto">
              <a:xfrm>
                <a:off x="3095" y="9758"/>
                <a:ext cx="151" cy="7"/>
              </a:xfrm>
              <a:prstGeom prst="rect">
                <a:avLst/>
              </a:prstGeom>
              <a:solidFill>
                <a:srgbClr val="A5A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" name="Rectangle 823"/>
              <p:cNvSpPr>
                <a:spLocks noChangeArrowheads="1"/>
              </p:cNvSpPr>
              <p:nvPr/>
            </p:nvSpPr>
            <p:spPr bwMode="auto">
              <a:xfrm>
                <a:off x="3095" y="9754"/>
                <a:ext cx="151" cy="8"/>
              </a:xfrm>
              <a:prstGeom prst="rect">
                <a:avLst/>
              </a:prstGeom>
              <a:solidFill>
                <a:srgbClr val="A5A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" name="Rectangle 824"/>
              <p:cNvSpPr>
                <a:spLocks noChangeArrowheads="1"/>
              </p:cNvSpPr>
              <p:nvPr/>
            </p:nvSpPr>
            <p:spPr bwMode="auto">
              <a:xfrm>
                <a:off x="3095" y="9747"/>
                <a:ext cx="151" cy="11"/>
              </a:xfrm>
              <a:prstGeom prst="rect">
                <a:avLst/>
              </a:prstGeom>
              <a:solidFill>
                <a:srgbClr val="A5A4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" name="Rectangle 825"/>
              <p:cNvSpPr>
                <a:spLocks noChangeArrowheads="1"/>
              </p:cNvSpPr>
              <p:nvPr/>
            </p:nvSpPr>
            <p:spPr bwMode="auto">
              <a:xfrm>
                <a:off x="3095" y="9744"/>
                <a:ext cx="151" cy="10"/>
              </a:xfrm>
              <a:prstGeom prst="rect">
                <a:avLst/>
              </a:prstGeom>
              <a:solidFill>
                <a:srgbClr val="A4A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5" name="Rectangle 826"/>
              <p:cNvSpPr>
                <a:spLocks noChangeArrowheads="1"/>
              </p:cNvSpPr>
              <p:nvPr/>
            </p:nvSpPr>
            <p:spPr bwMode="auto">
              <a:xfrm>
                <a:off x="3095" y="9740"/>
                <a:ext cx="151" cy="7"/>
              </a:xfrm>
              <a:prstGeom prst="rect">
                <a:avLst/>
              </a:prstGeom>
              <a:solidFill>
                <a:srgbClr val="A4A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6" name="Freeform 827"/>
              <p:cNvSpPr>
                <a:spLocks/>
              </p:cNvSpPr>
              <p:nvPr/>
            </p:nvSpPr>
            <p:spPr bwMode="auto">
              <a:xfrm>
                <a:off x="3095" y="9736"/>
                <a:ext cx="155" cy="8"/>
              </a:xfrm>
              <a:custGeom>
                <a:avLst/>
                <a:gdLst>
                  <a:gd name="T0" fmla="*/ 151 w 155"/>
                  <a:gd name="T1" fmla="*/ 8 h 8"/>
                  <a:gd name="T2" fmla="*/ 0 w 155"/>
                  <a:gd name="T3" fmla="*/ 8 h 8"/>
                  <a:gd name="T4" fmla="*/ 0 w 155"/>
                  <a:gd name="T5" fmla="*/ 0 h 8"/>
                  <a:gd name="T6" fmla="*/ 155 w 155"/>
                  <a:gd name="T7" fmla="*/ 0 h 8"/>
                  <a:gd name="T8" fmla="*/ 151 w 155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"/>
                  <a:gd name="T16" fmla="*/ 0 h 8"/>
                  <a:gd name="T17" fmla="*/ 155 w 15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" h="8">
                    <a:moveTo>
                      <a:pt x="151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55" y="0"/>
                    </a:lnTo>
                    <a:lnTo>
                      <a:pt x="151" y="8"/>
                    </a:lnTo>
                    <a:close/>
                  </a:path>
                </a:pathLst>
              </a:custGeom>
              <a:solidFill>
                <a:srgbClr val="A3A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7" name="Freeform 828"/>
            <p:cNvSpPr>
              <a:spLocks/>
            </p:cNvSpPr>
            <p:nvPr/>
          </p:nvSpPr>
          <p:spPr bwMode="auto">
            <a:xfrm>
              <a:off x="3095" y="9839"/>
              <a:ext cx="155" cy="7"/>
            </a:xfrm>
            <a:custGeom>
              <a:avLst/>
              <a:gdLst>
                <a:gd name="T0" fmla="*/ 151 w 155"/>
                <a:gd name="T1" fmla="*/ 7 h 7"/>
                <a:gd name="T2" fmla="*/ 0 w 155"/>
                <a:gd name="T3" fmla="*/ 7 h 7"/>
                <a:gd name="T4" fmla="*/ 0 w 155"/>
                <a:gd name="T5" fmla="*/ 0 h 7"/>
                <a:gd name="T6" fmla="*/ 155 w 155"/>
                <a:gd name="T7" fmla="*/ 0 h 7"/>
                <a:gd name="T8" fmla="*/ 151 w 155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7"/>
                <a:gd name="T17" fmla="*/ 155 w 15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7">
                  <a:moveTo>
                    <a:pt x="151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1" y="7"/>
                  </a:lnTo>
                  <a:close/>
                </a:path>
              </a:pathLst>
            </a:custGeom>
            <a:solidFill>
              <a:srgbClr val="A3A2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Rectangle 829"/>
            <p:cNvSpPr>
              <a:spLocks noChangeArrowheads="1"/>
            </p:cNvSpPr>
            <p:nvPr/>
          </p:nvSpPr>
          <p:spPr bwMode="auto">
            <a:xfrm>
              <a:off x="3095" y="9831"/>
              <a:ext cx="155" cy="11"/>
            </a:xfrm>
            <a:prstGeom prst="rect">
              <a:avLst/>
            </a:prstGeom>
            <a:solidFill>
              <a:srgbClr val="A3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Rectangle 830"/>
            <p:cNvSpPr>
              <a:spLocks noChangeArrowheads="1"/>
            </p:cNvSpPr>
            <p:nvPr/>
          </p:nvSpPr>
          <p:spPr bwMode="auto">
            <a:xfrm>
              <a:off x="3095" y="9828"/>
              <a:ext cx="155" cy="11"/>
            </a:xfrm>
            <a:prstGeom prst="rect">
              <a:avLst/>
            </a:prstGeom>
            <a:solidFill>
              <a:srgbClr val="A2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Rectangle 831"/>
            <p:cNvSpPr>
              <a:spLocks noChangeArrowheads="1"/>
            </p:cNvSpPr>
            <p:nvPr/>
          </p:nvSpPr>
          <p:spPr bwMode="auto">
            <a:xfrm>
              <a:off x="3095" y="9824"/>
              <a:ext cx="155" cy="7"/>
            </a:xfrm>
            <a:prstGeom prst="rect">
              <a:avLst/>
            </a:prstGeom>
            <a:solidFill>
              <a:srgbClr val="A2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Rectangle 832"/>
            <p:cNvSpPr>
              <a:spLocks noChangeArrowheads="1"/>
            </p:cNvSpPr>
            <p:nvPr/>
          </p:nvSpPr>
          <p:spPr bwMode="auto">
            <a:xfrm>
              <a:off x="3095" y="9821"/>
              <a:ext cx="155" cy="7"/>
            </a:xfrm>
            <a:prstGeom prst="rect">
              <a:avLst/>
            </a:prstGeom>
            <a:solidFill>
              <a:srgbClr val="A2A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Rectangle 833"/>
            <p:cNvSpPr>
              <a:spLocks noChangeArrowheads="1"/>
            </p:cNvSpPr>
            <p:nvPr/>
          </p:nvSpPr>
          <p:spPr bwMode="auto">
            <a:xfrm>
              <a:off x="3095" y="9817"/>
              <a:ext cx="155" cy="7"/>
            </a:xfrm>
            <a:prstGeom prst="rect">
              <a:avLst/>
            </a:prstGeom>
            <a:solidFill>
              <a:srgbClr val="A2A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Rectangle 834"/>
            <p:cNvSpPr>
              <a:spLocks noChangeArrowheads="1"/>
            </p:cNvSpPr>
            <p:nvPr/>
          </p:nvSpPr>
          <p:spPr bwMode="auto">
            <a:xfrm>
              <a:off x="3095" y="9810"/>
              <a:ext cx="155" cy="11"/>
            </a:xfrm>
            <a:prstGeom prst="rect">
              <a:avLst/>
            </a:prstGeom>
            <a:solidFill>
              <a:srgbClr val="A1A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Rectangle 835"/>
            <p:cNvSpPr>
              <a:spLocks noChangeArrowheads="1"/>
            </p:cNvSpPr>
            <p:nvPr/>
          </p:nvSpPr>
          <p:spPr bwMode="auto">
            <a:xfrm>
              <a:off x="3095" y="9806"/>
              <a:ext cx="155" cy="11"/>
            </a:xfrm>
            <a:prstGeom prst="rect">
              <a:avLst/>
            </a:prstGeom>
            <a:solidFill>
              <a:srgbClr val="A1A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Rectangle 836"/>
            <p:cNvSpPr>
              <a:spLocks noChangeArrowheads="1"/>
            </p:cNvSpPr>
            <p:nvPr/>
          </p:nvSpPr>
          <p:spPr bwMode="auto">
            <a:xfrm>
              <a:off x="3095" y="9803"/>
              <a:ext cx="155" cy="7"/>
            </a:xfrm>
            <a:prstGeom prst="rect">
              <a:avLst/>
            </a:prstGeom>
            <a:solidFill>
              <a:srgbClr val="A1A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Rectangle 837"/>
            <p:cNvSpPr>
              <a:spLocks noChangeArrowheads="1"/>
            </p:cNvSpPr>
            <p:nvPr/>
          </p:nvSpPr>
          <p:spPr bwMode="auto">
            <a:xfrm>
              <a:off x="3095" y="9799"/>
              <a:ext cx="155" cy="7"/>
            </a:xfrm>
            <a:prstGeom prst="rect">
              <a:avLst/>
            </a:prstGeom>
            <a:solidFill>
              <a:srgbClr val="A0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Freeform 838"/>
            <p:cNvSpPr>
              <a:spLocks/>
            </p:cNvSpPr>
            <p:nvPr/>
          </p:nvSpPr>
          <p:spPr bwMode="auto">
            <a:xfrm>
              <a:off x="3095" y="9792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0 w 155"/>
                <a:gd name="T3" fmla="*/ 11 h 11"/>
                <a:gd name="T4" fmla="*/ 0 w 155"/>
                <a:gd name="T5" fmla="*/ 3 h 11"/>
                <a:gd name="T6" fmla="*/ 0 w 155"/>
                <a:gd name="T7" fmla="*/ 0 h 11"/>
                <a:gd name="T8" fmla="*/ 155 w 155"/>
                <a:gd name="T9" fmla="*/ 0 h 11"/>
                <a:gd name="T10" fmla="*/ 155 w 15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"/>
                <a:gd name="T20" fmla="*/ 155 w 15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">
                  <a:moveTo>
                    <a:pt x="155" y="11"/>
                  </a:move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5" y="11"/>
                  </a:lnTo>
                  <a:close/>
                </a:path>
              </a:pathLst>
            </a:custGeom>
            <a:solidFill>
              <a:srgbClr val="A0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Freeform 839"/>
            <p:cNvSpPr>
              <a:spLocks/>
            </p:cNvSpPr>
            <p:nvPr/>
          </p:nvSpPr>
          <p:spPr bwMode="auto">
            <a:xfrm>
              <a:off x="3095" y="9788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0 w 155"/>
                <a:gd name="T3" fmla="*/ 11 h 11"/>
                <a:gd name="T4" fmla="*/ 0 w 155"/>
                <a:gd name="T5" fmla="*/ 7 h 11"/>
                <a:gd name="T6" fmla="*/ 0 w 155"/>
                <a:gd name="T7" fmla="*/ 0 h 11"/>
                <a:gd name="T8" fmla="*/ 155 w 155"/>
                <a:gd name="T9" fmla="*/ 0 h 11"/>
                <a:gd name="T10" fmla="*/ 155 w 15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1"/>
                <a:gd name="T20" fmla="*/ 155 w 15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1">
                  <a:moveTo>
                    <a:pt x="155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5" y="11"/>
                  </a:lnTo>
                  <a:close/>
                </a:path>
              </a:pathLst>
            </a:custGeom>
            <a:solidFill>
              <a:srgbClr val="9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Rectangle 840"/>
            <p:cNvSpPr>
              <a:spLocks noChangeArrowheads="1"/>
            </p:cNvSpPr>
            <p:nvPr/>
          </p:nvSpPr>
          <p:spPr bwMode="auto">
            <a:xfrm>
              <a:off x="3095" y="9784"/>
              <a:ext cx="155" cy="8"/>
            </a:xfrm>
            <a:prstGeom prst="rect">
              <a:avLst/>
            </a:prstGeom>
            <a:solidFill>
              <a:srgbClr val="9F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Freeform 841"/>
            <p:cNvSpPr>
              <a:spLocks/>
            </p:cNvSpPr>
            <p:nvPr/>
          </p:nvSpPr>
          <p:spPr bwMode="auto">
            <a:xfrm>
              <a:off x="3095" y="9781"/>
              <a:ext cx="158" cy="7"/>
            </a:xfrm>
            <a:custGeom>
              <a:avLst/>
              <a:gdLst>
                <a:gd name="T0" fmla="*/ 155 w 158"/>
                <a:gd name="T1" fmla="*/ 7 h 7"/>
                <a:gd name="T2" fmla="*/ 0 w 158"/>
                <a:gd name="T3" fmla="*/ 7 h 7"/>
                <a:gd name="T4" fmla="*/ 0 w 158"/>
                <a:gd name="T5" fmla="*/ 0 h 7"/>
                <a:gd name="T6" fmla="*/ 158 w 158"/>
                <a:gd name="T7" fmla="*/ 0 h 7"/>
                <a:gd name="T8" fmla="*/ 155 w 15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7"/>
                <a:gd name="T17" fmla="*/ 158 w 15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7">
                  <a:moveTo>
                    <a:pt x="15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5" y="7"/>
                  </a:lnTo>
                  <a:close/>
                </a:path>
              </a:pathLst>
            </a:custGeom>
            <a:solidFill>
              <a:srgbClr val="9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Freeform 842"/>
            <p:cNvSpPr>
              <a:spLocks/>
            </p:cNvSpPr>
            <p:nvPr/>
          </p:nvSpPr>
          <p:spPr bwMode="auto">
            <a:xfrm>
              <a:off x="3095" y="9777"/>
              <a:ext cx="158" cy="7"/>
            </a:xfrm>
            <a:custGeom>
              <a:avLst/>
              <a:gdLst>
                <a:gd name="T0" fmla="*/ 155 w 158"/>
                <a:gd name="T1" fmla="*/ 7 h 7"/>
                <a:gd name="T2" fmla="*/ 0 w 158"/>
                <a:gd name="T3" fmla="*/ 7 h 7"/>
                <a:gd name="T4" fmla="*/ 0 w 158"/>
                <a:gd name="T5" fmla="*/ 0 h 7"/>
                <a:gd name="T6" fmla="*/ 158 w 158"/>
                <a:gd name="T7" fmla="*/ 0 h 7"/>
                <a:gd name="T8" fmla="*/ 155 w 15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7"/>
                <a:gd name="T17" fmla="*/ 158 w 15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7">
                  <a:moveTo>
                    <a:pt x="15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5" y="7"/>
                  </a:lnTo>
                  <a:close/>
                </a:path>
              </a:pathLst>
            </a:custGeom>
            <a:solidFill>
              <a:srgbClr val="9F9E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Rectangle 843"/>
            <p:cNvSpPr>
              <a:spLocks noChangeArrowheads="1"/>
            </p:cNvSpPr>
            <p:nvPr/>
          </p:nvSpPr>
          <p:spPr bwMode="auto">
            <a:xfrm>
              <a:off x="3095" y="9770"/>
              <a:ext cx="158" cy="11"/>
            </a:xfrm>
            <a:prstGeom prst="rect">
              <a:avLst/>
            </a:prstGeom>
            <a:solidFill>
              <a:srgbClr val="9F9E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Rectangle 844"/>
            <p:cNvSpPr>
              <a:spLocks noChangeArrowheads="1"/>
            </p:cNvSpPr>
            <p:nvPr/>
          </p:nvSpPr>
          <p:spPr bwMode="auto">
            <a:xfrm>
              <a:off x="3095" y="9766"/>
              <a:ext cx="158" cy="11"/>
            </a:xfrm>
            <a:prstGeom prst="rect">
              <a:avLst/>
            </a:prstGeom>
            <a:solidFill>
              <a:srgbClr val="9E9D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Rectangle 845"/>
            <p:cNvSpPr>
              <a:spLocks noChangeArrowheads="1"/>
            </p:cNvSpPr>
            <p:nvPr/>
          </p:nvSpPr>
          <p:spPr bwMode="auto">
            <a:xfrm>
              <a:off x="3095" y="9763"/>
              <a:ext cx="158" cy="7"/>
            </a:xfrm>
            <a:prstGeom prst="rect">
              <a:avLst/>
            </a:prstGeom>
            <a:solidFill>
              <a:srgbClr val="9E9D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846"/>
            <p:cNvSpPr>
              <a:spLocks/>
            </p:cNvSpPr>
            <p:nvPr/>
          </p:nvSpPr>
          <p:spPr bwMode="auto">
            <a:xfrm>
              <a:off x="3095" y="9759"/>
              <a:ext cx="158" cy="7"/>
            </a:xfrm>
            <a:custGeom>
              <a:avLst/>
              <a:gdLst>
                <a:gd name="T0" fmla="*/ 158 w 158"/>
                <a:gd name="T1" fmla="*/ 7 h 7"/>
                <a:gd name="T2" fmla="*/ 0 w 158"/>
                <a:gd name="T3" fmla="*/ 7 h 7"/>
                <a:gd name="T4" fmla="*/ 0 w 158"/>
                <a:gd name="T5" fmla="*/ 0 h 7"/>
                <a:gd name="T6" fmla="*/ 158 w 158"/>
                <a:gd name="T7" fmla="*/ 0 h 7"/>
                <a:gd name="T8" fmla="*/ 158 w 158"/>
                <a:gd name="T9" fmla="*/ 4 h 7"/>
                <a:gd name="T10" fmla="*/ 158 w 158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7"/>
                <a:gd name="T20" fmla="*/ 158 w 15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7">
                  <a:moveTo>
                    <a:pt x="158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4"/>
                  </a:lnTo>
                  <a:lnTo>
                    <a:pt x="158" y="7"/>
                  </a:lnTo>
                  <a:close/>
                </a:path>
              </a:pathLst>
            </a:custGeom>
            <a:solidFill>
              <a:srgbClr val="9D9C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Freeform 847"/>
            <p:cNvSpPr>
              <a:spLocks/>
            </p:cNvSpPr>
            <p:nvPr/>
          </p:nvSpPr>
          <p:spPr bwMode="auto">
            <a:xfrm>
              <a:off x="3095" y="9756"/>
              <a:ext cx="158" cy="7"/>
            </a:xfrm>
            <a:custGeom>
              <a:avLst/>
              <a:gdLst>
                <a:gd name="T0" fmla="*/ 158 w 158"/>
                <a:gd name="T1" fmla="*/ 7 h 7"/>
                <a:gd name="T2" fmla="*/ 0 w 158"/>
                <a:gd name="T3" fmla="*/ 7 h 7"/>
                <a:gd name="T4" fmla="*/ 0 w 158"/>
                <a:gd name="T5" fmla="*/ 0 h 7"/>
                <a:gd name="T6" fmla="*/ 158 w 158"/>
                <a:gd name="T7" fmla="*/ 0 h 7"/>
                <a:gd name="T8" fmla="*/ 158 w 158"/>
                <a:gd name="T9" fmla="*/ 7 h 7"/>
                <a:gd name="T10" fmla="*/ 158 w 158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7"/>
                <a:gd name="T20" fmla="*/ 158 w 15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7">
                  <a:moveTo>
                    <a:pt x="158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7"/>
                  </a:lnTo>
                  <a:close/>
                </a:path>
              </a:pathLst>
            </a:custGeom>
            <a:solidFill>
              <a:srgbClr val="9D9C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Rectangle 848"/>
            <p:cNvSpPr>
              <a:spLocks noChangeArrowheads="1"/>
            </p:cNvSpPr>
            <p:nvPr/>
          </p:nvSpPr>
          <p:spPr bwMode="auto">
            <a:xfrm>
              <a:off x="3095" y="9748"/>
              <a:ext cx="158" cy="11"/>
            </a:xfrm>
            <a:prstGeom prst="rect">
              <a:avLst/>
            </a:prstGeom>
            <a:solidFill>
              <a:srgbClr val="9D9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849"/>
            <p:cNvSpPr>
              <a:spLocks/>
            </p:cNvSpPr>
            <p:nvPr/>
          </p:nvSpPr>
          <p:spPr bwMode="auto">
            <a:xfrm>
              <a:off x="3092" y="9745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3 w 161"/>
                <a:gd name="T3" fmla="*/ 11 h 11"/>
                <a:gd name="T4" fmla="*/ 0 w 161"/>
                <a:gd name="T5" fmla="*/ 0 h 11"/>
                <a:gd name="T6" fmla="*/ 161 w 161"/>
                <a:gd name="T7" fmla="*/ 0 h 11"/>
                <a:gd name="T8" fmla="*/ 161 w 161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1"/>
                <a:gd name="T17" fmla="*/ 161 w 16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1">
                  <a:moveTo>
                    <a:pt x="161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11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850"/>
            <p:cNvSpPr>
              <a:spLocks/>
            </p:cNvSpPr>
            <p:nvPr/>
          </p:nvSpPr>
          <p:spPr bwMode="auto">
            <a:xfrm>
              <a:off x="3092" y="9741"/>
              <a:ext cx="161" cy="7"/>
            </a:xfrm>
            <a:custGeom>
              <a:avLst/>
              <a:gdLst>
                <a:gd name="T0" fmla="*/ 161 w 161"/>
                <a:gd name="T1" fmla="*/ 7 h 7"/>
                <a:gd name="T2" fmla="*/ 3 w 161"/>
                <a:gd name="T3" fmla="*/ 7 h 7"/>
                <a:gd name="T4" fmla="*/ 0 w 161"/>
                <a:gd name="T5" fmla="*/ 0 h 7"/>
                <a:gd name="T6" fmla="*/ 161 w 161"/>
                <a:gd name="T7" fmla="*/ 0 h 7"/>
                <a:gd name="T8" fmla="*/ 161 w 161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"/>
                <a:gd name="T17" fmla="*/ 161 w 16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">
                  <a:moveTo>
                    <a:pt x="161" y="7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7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Rectangle 851"/>
            <p:cNvSpPr>
              <a:spLocks noChangeArrowheads="1"/>
            </p:cNvSpPr>
            <p:nvPr/>
          </p:nvSpPr>
          <p:spPr bwMode="auto">
            <a:xfrm>
              <a:off x="3092" y="9737"/>
              <a:ext cx="161" cy="8"/>
            </a:xfrm>
            <a:prstGeom prst="rect">
              <a:avLst/>
            </a:prstGeom>
            <a:solidFill>
              <a:srgbClr val="9B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Rectangle 852"/>
            <p:cNvSpPr>
              <a:spLocks noChangeArrowheads="1"/>
            </p:cNvSpPr>
            <p:nvPr/>
          </p:nvSpPr>
          <p:spPr bwMode="auto">
            <a:xfrm>
              <a:off x="3092" y="9734"/>
              <a:ext cx="161" cy="7"/>
            </a:xfrm>
            <a:prstGeom prst="rect">
              <a:avLst/>
            </a:prstGeom>
            <a:solidFill>
              <a:srgbClr val="9B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Rectangle 853"/>
            <p:cNvSpPr>
              <a:spLocks noChangeArrowheads="1"/>
            </p:cNvSpPr>
            <p:nvPr/>
          </p:nvSpPr>
          <p:spPr bwMode="auto">
            <a:xfrm>
              <a:off x="3092" y="9727"/>
              <a:ext cx="161" cy="10"/>
            </a:xfrm>
            <a:prstGeom prst="rect">
              <a:avLst/>
            </a:prstGeom>
            <a:solidFill>
              <a:srgbClr val="9B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Rectangle 854"/>
            <p:cNvSpPr>
              <a:spLocks noChangeArrowheads="1"/>
            </p:cNvSpPr>
            <p:nvPr/>
          </p:nvSpPr>
          <p:spPr bwMode="auto">
            <a:xfrm>
              <a:off x="3092" y="9723"/>
              <a:ext cx="161" cy="11"/>
            </a:xfrm>
            <a:prstGeom prst="rect">
              <a:avLst/>
            </a:prstGeom>
            <a:solidFill>
              <a:srgbClr val="9B9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Rectangle 855"/>
            <p:cNvSpPr>
              <a:spLocks noChangeArrowheads="1"/>
            </p:cNvSpPr>
            <p:nvPr/>
          </p:nvSpPr>
          <p:spPr bwMode="auto">
            <a:xfrm>
              <a:off x="3092" y="9719"/>
              <a:ext cx="161" cy="8"/>
            </a:xfrm>
            <a:prstGeom prst="rect">
              <a:avLst/>
            </a:prstGeom>
            <a:solidFill>
              <a:srgbClr val="9B9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Freeform 856"/>
            <p:cNvSpPr>
              <a:spLocks/>
            </p:cNvSpPr>
            <p:nvPr/>
          </p:nvSpPr>
          <p:spPr bwMode="auto">
            <a:xfrm>
              <a:off x="3092" y="9716"/>
              <a:ext cx="161" cy="7"/>
            </a:xfrm>
            <a:custGeom>
              <a:avLst/>
              <a:gdLst>
                <a:gd name="T0" fmla="*/ 161 w 161"/>
                <a:gd name="T1" fmla="*/ 7 h 7"/>
                <a:gd name="T2" fmla="*/ 0 w 161"/>
                <a:gd name="T3" fmla="*/ 7 h 7"/>
                <a:gd name="T4" fmla="*/ 0 w 161"/>
                <a:gd name="T5" fmla="*/ 0 h 7"/>
                <a:gd name="T6" fmla="*/ 0 w 161"/>
                <a:gd name="T7" fmla="*/ 0 h 7"/>
                <a:gd name="T8" fmla="*/ 161 w 161"/>
                <a:gd name="T9" fmla="*/ 0 h 7"/>
                <a:gd name="T10" fmla="*/ 161 w 161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1"/>
                <a:gd name="T19" fmla="*/ 0 h 7"/>
                <a:gd name="T20" fmla="*/ 161 w 16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1" h="7">
                  <a:moveTo>
                    <a:pt x="161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7"/>
                  </a:lnTo>
                  <a:close/>
                </a:path>
              </a:pathLst>
            </a:custGeom>
            <a:solidFill>
              <a:srgbClr val="9A99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Freeform 857"/>
            <p:cNvSpPr>
              <a:spLocks/>
            </p:cNvSpPr>
            <p:nvPr/>
          </p:nvSpPr>
          <p:spPr bwMode="auto">
            <a:xfrm>
              <a:off x="3092" y="9708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0 w 161"/>
                <a:gd name="T3" fmla="*/ 11 h 11"/>
                <a:gd name="T4" fmla="*/ 0 w 161"/>
                <a:gd name="T5" fmla="*/ 8 h 11"/>
                <a:gd name="T6" fmla="*/ 0 w 161"/>
                <a:gd name="T7" fmla="*/ 0 h 11"/>
                <a:gd name="T8" fmla="*/ 161 w 161"/>
                <a:gd name="T9" fmla="*/ 0 h 11"/>
                <a:gd name="T10" fmla="*/ 161 w 161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1"/>
                <a:gd name="T19" fmla="*/ 0 h 11"/>
                <a:gd name="T20" fmla="*/ 161 w 16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1" h="11">
                  <a:moveTo>
                    <a:pt x="161" y="11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11"/>
                  </a:lnTo>
                  <a:close/>
                </a:path>
              </a:pathLst>
            </a:custGeom>
            <a:solidFill>
              <a:srgbClr val="9A99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Rectangle 858"/>
            <p:cNvSpPr>
              <a:spLocks noChangeArrowheads="1"/>
            </p:cNvSpPr>
            <p:nvPr/>
          </p:nvSpPr>
          <p:spPr bwMode="auto">
            <a:xfrm>
              <a:off x="3092" y="9705"/>
              <a:ext cx="161" cy="11"/>
            </a:xfrm>
            <a:prstGeom prst="rect">
              <a:avLst/>
            </a:prstGeom>
            <a:solidFill>
              <a:srgbClr val="999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Rectangle 859"/>
            <p:cNvSpPr>
              <a:spLocks noChangeArrowheads="1"/>
            </p:cNvSpPr>
            <p:nvPr/>
          </p:nvSpPr>
          <p:spPr bwMode="auto">
            <a:xfrm>
              <a:off x="3092" y="9701"/>
              <a:ext cx="161" cy="7"/>
            </a:xfrm>
            <a:prstGeom prst="rect">
              <a:avLst/>
            </a:prstGeom>
            <a:solidFill>
              <a:srgbClr val="999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Rectangle 860"/>
            <p:cNvSpPr>
              <a:spLocks noChangeArrowheads="1"/>
            </p:cNvSpPr>
            <p:nvPr/>
          </p:nvSpPr>
          <p:spPr bwMode="auto">
            <a:xfrm>
              <a:off x="3092" y="9698"/>
              <a:ext cx="161" cy="7"/>
            </a:xfrm>
            <a:prstGeom prst="rect">
              <a:avLst/>
            </a:prstGeom>
            <a:solidFill>
              <a:srgbClr val="999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Rectangle 861"/>
            <p:cNvSpPr>
              <a:spLocks noChangeArrowheads="1"/>
            </p:cNvSpPr>
            <p:nvPr/>
          </p:nvSpPr>
          <p:spPr bwMode="auto">
            <a:xfrm>
              <a:off x="3092" y="9694"/>
              <a:ext cx="161" cy="7"/>
            </a:xfrm>
            <a:prstGeom prst="rect">
              <a:avLst/>
            </a:prstGeom>
            <a:solidFill>
              <a:srgbClr val="98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Rectangle 862"/>
            <p:cNvSpPr>
              <a:spLocks noChangeArrowheads="1"/>
            </p:cNvSpPr>
            <p:nvPr/>
          </p:nvSpPr>
          <p:spPr bwMode="auto">
            <a:xfrm>
              <a:off x="3092" y="9687"/>
              <a:ext cx="161" cy="11"/>
            </a:xfrm>
            <a:prstGeom prst="rect">
              <a:avLst/>
            </a:prstGeom>
            <a:solidFill>
              <a:srgbClr val="98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Rectangle 863"/>
            <p:cNvSpPr>
              <a:spLocks noChangeArrowheads="1"/>
            </p:cNvSpPr>
            <p:nvPr/>
          </p:nvSpPr>
          <p:spPr bwMode="auto">
            <a:xfrm>
              <a:off x="3092" y="9683"/>
              <a:ext cx="161" cy="11"/>
            </a:xfrm>
            <a:prstGeom prst="rect">
              <a:avLst/>
            </a:prstGeom>
            <a:solidFill>
              <a:srgbClr val="97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Rectangle 864"/>
            <p:cNvSpPr>
              <a:spLocks noChangeArrowheads="1"/>
            </p:cNvSpPr>
            <p:nvPr/>
          </p:nvSpPr>
          <p:spPr bwMode="auto">
            <a:xfrm>
              <a:off x="3092" y="9680"/>
              <a:ext cx="161" cy="7"/>
            </a:xfrm>
            <a:prstGeom prst="rect">
              <a:avLst/>
            </a:prstGeom>
            <a:solidFill>
              <a:srgbClr val="97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Rectangle 865"/>
            <p:cNvSpPr>
              <a:spLocks noChangeArrowheads="1"/>
            </p:cNvSpPr>
            <p:nvPr/>
          </p:nvSpPr>
          <p:spPr bwMode="auto">
            <a:xfrm>
              <a:off x="3092" y="9676"/>
              <a:ext cx="161" cy="7"/>
            </a:xfrm>
            <a:prstGeom prst="rect">
              <a:avLst/>
            </a:prstGeom>
            <a:solidFill>
              <a:srgbClr val="97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Rectangle 866"/>
            <p:cNvSpPr>
              <a:spLocks noChangeArrowheads="1"/>
            </p:cNvSpPr>
            <p:nvPr/>
          </p:nvSpPr>
          <p:spPr bwMode="auto">
            <a:xfrm>
              <a:off x="3092" y="9672"/>
              <a:ext cx="161" cy="8"/>
            </a:xfrm>
            <a:prstGeom prst="rect">
              <a:avLst/>
            </a:prstGeom>
            <a:solidFill>
              <a:srgbClr val="96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Rectangle 867"/>
            <p:cNvSpPr>
              <a:spLocks noChangeArrowheads="1"/>
            </p:cNvSpPr>
            <p:nvPr/>
          </p:nvSpPr>
          <p:spPr bwMode="auto">
            <a:xfrm>
              <a:off x="3092" y="9665"/>
              <a:ext cx="161" cy="11"/>
            </a:xfrm>
            <a:prstGeom prst="rect">
              <a:avLst/>
            </a:prstGeom>
            <a:solidFill>
              <a:srgbClr val="96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Rectangle 868"/>
            <p:cNvSpPr>
              <a:spLocks noChangeArrowheads="1"/>
            </p:cNvSpPr>
            <p:nvPr/>
          </p:nvSpPr>
          <p:spPr bwMode="auto">
            <a:xfrm>
              <a:off x="3092" y="9661"/>
              <a:ext cx="161" cy="11"/>
            </a:xfrm>
            <a:prstGeom prst="rect">
              <a:avLst/>
            </a:prstGeom>
            <a:solidFill>
              <a:srgbClr val="9695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Rectangle 869"/>
            <p:cNvSpPr>
              <a:spLocks noChangeArrowheads="1"/>
            </p:cNvSpPr>
            <p:nvPr/>
          </p:nvSpPr>
          <p:spPr bwMode="auto">
            <a:xfrm>
              <a:off x="3092" y="9658"/>
              <a:ext cx="161" cy="7"/>
            </a:xfrm>
            <a:prstGeom prst="rect">
              <a:avLst/>
            </a:prstGeom>
            <a:solidFill>
              <a:srgbClr val="9695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Rectangle 870"/>
            <p:cNvSpPr>
              <a:spLocks noChangeArrowheads="1"/>
            </p:cNvSpPr>
            <p:nvPr/>
          </p:nvSpPr>
          <p:spPr bwMode="auto">
            <a:xfrm>
              <a:off x="3092" y="9654"/>
              <a:ext cx="161" cy="7"/>
            </a:xfrm>
            <a:prstGeom prst="rect">
              <a:avLst/>
            </a:prstGeom>
            <a:solidFill>
              <a:srgbClr val="9594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Rectangle 871"/>
            <p:cNvSpPr>
              <a:spLocks noChangeArrowheads="1"/>
            </p:cNvSpPr>
            <p:nvPr/>
          </p:nvSpPr>
          <p:spPr bwMode="auto">
            <a:xfrm>
              <a:off x="3092" y="9651"/>
              <a:ext cx="161" cy="7"/>
            </a:xfrm>
            <a:prstGeom prst="rect">
              <a:avLst/>
            </a:prstGeom>
            <a:solidFill>
              <a:srgbClr val="9594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Rectangle 872"/>
            <p:cNvSpPr>
              <a:spLocks noChangeArrowheads="1"/>
            </p:cNvSpPr>
            <p:nvPr/>
          </p:nvSpPr>
          <p:spPr bwMode="auto">
            <a:xfrm>
              <a:off x="3092" y="9643"/>
              <a:ext cx="161" cy="11"/>
            </a:xfrm>
            <a:prstGeom prst="rect">
              <a:avLst/>
            </a:prstGeom>
            <a:solidFill>
              <a:srgbClr val="9594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Rectangle 873"/>
            <p:cNvSpPr>
              <a:spLocks noChangeArrowheads="1"/>
            </p:cNvSpPr>
            <p:nvPr/>
          </p:nvSpPr>
          <p:spPr bwMode="auto">
            <a:xfrm>
              <a:off x="3092" y="9640"/>
              <a:ext cx="161" cy="11"/>
            </a:xfrm>
            <a:prstGeom prst="rect">
              <a:avLst/>
            </a:prstGeom>
            <a:solidFill>
              <a:srgbClr val="94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Rectangle 874"/>
            <p:cNvSpPr>
              <a:spLocks noChangeArrowheads="1"/>
            </p:cNvSpPr>
            <p:nvPr/>
          </p:nvSpPr>
          <p:spPr bwMode="auto">
            <a:xfrm>
              <a:off x="3092" y="9636"/>
              <a:ext cx="161" cy="7"/>
            </a:xfrm>
            <a:prstGeom prst="rect">
              <a:avLst/>
            </a:prstGeom>
            <a:solidFill>
              <a:srgbClr val="94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Rectangle 875"/>
            <p:cNvSpPr>
              <a:spLocks noChangeArrowheads="1"/>
            </p:cNvSpPr>
            <p:nvPr/>
          </p:nvSpPr>
          <p:spPr bwMode="auto">
            <a:xfrm>
              <a:off x="3092" y="9632"/>
              <a:ext cx="161" cy="8"/>
            </a:xfrm>
            <a:prstGeom prst="rect">
              <a:avLst/>
            </a:prstGeom>
            <a:solidFill>
              <a:srgbClr val="94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Rectangle 876"/>
            <p:cNvSpPr>
              <a:spLocks noChangeArrowheads="1"/>
            </p:cNvSpPr>
            <p:nvPr/>
          </p:nvSpPr>
          <p:spPr bwMode="auto">
            <a:xfrm>
              <a:off x="3092" y="9625"/>
              <a:ext cx="161" cy="11"/>
            </a:xfrm>
            <a:prstGeom prst="rect">
              <a:avLst/>
            </a:prstGeom>
            <a:solidFill>
              <a:srgbClr val="94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Rectangle 877"/>
            <p:cNvSpPr>
              <a:spLocks noChangeArrowheads="1"/>
            </p:cNvSpPr>
            <p:nvPr/>
          </p:nvSpPr>
          <p:spPr bwMode="auto">
            <a:xfrm>
              <a:off x="3092" y="9622"/>
              <a:ext cx="161" cy="10"/>
            </a:xfrm>
            <a:prstGeom prst="rect">
              <a:avLst/>
            </a:prstGeom>
            <a:solidFill>
              <a:srgbClr val="94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Rectangle 878"/>
            <p:cNvSpPr>
              <a:spLocks noChangeArrowheads="1"/>
            </p:cNvSpPr>
            <p:nvPr/>
          </p:nvSpPr>
          <p:spPr bwMode="auto">
            <a:xfrm>
              <a:off x="3092" y="9618"/>
              <a:ext cx="161" cy="7"/>
            </a:xfrm>
            <a:prstGeom prst="rect">
              <a:avLst/>
            </a:prstGeom>
            <a:solidFill>
              <a:srgbClr val="9392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Rectangle 879"/>
            <p:cNvSpPr>
              <a:spLocks noChangeArrowheads="1"/>
            </p:cNvSpPr>
            <p:nvPr/>
          </p:nvSpPr>
          <p:spPr bwMode="auto">
            <a:xfrm>
              <a:off x="3092" y="9614"/>
              <a:ext cx="161" cy="8"/>
            </a:xfrm>
            <a:prstGeom prst="rect">
              <a:avLst/>
            </a:prstGeom>
            <a:solidFill>
              <a:srgbClr val="9392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9" name="Rectangle 880"/>
            <p:cNvSpPr>
              <a:spLocks noChangeArrowheads="1"/>
            </p:cNvSpPr>
            <p:nvPr/>
          </p:nvSpPr>
          <p:spPr bwMode="auto">
            <a:xfrm>
              <a:off x="3092" y="9611"/>
              <a:ext cx="161" cy="7"/>
            </a:xfrm>
            <a:prstGeom prst="rect">
              <a:avLst/>
            </a:prstGeom>
            <a:solidFill>
              <a:srgbClr val="9291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0" name="Rectangle 881"/>
            <p:cNvSpPr>
              <a:spLocks noChangeArrowheads="1"/>
            </p:cNvSpPr>
            <p:nvPr/>
          </p:nvSpPr>
          <p:spPr bwMode="auto">
            <a:xfrm>
              <a:off x="3092" y="9604"/>
              <a:ext cx="161" cy="10"/>
            </a:xfrm>
            <a:prstGeom prst="rect">
              <a:avLst/>
            </a:prstGeom>
            <a:solidFill>
              <a:srgbClr val="9291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1" name="Rectangle 882"/>
            <p:cNvSpPr>
              <a:spLocks noChangeArrowheads="1"/>
            </p:cNvSpPr>
            <p:nvPr/>
          </p:nvSpPr>
          <p:spPr bwMode="auto">
            <a:xfrm>
              <a:off x="3092" y="9600"/>
              <a:ext cx="161" cy="11"/>
            </a:xfrm>
            <a:prstGeom prst="rect">
              <a:avLst/>
            </a:prstGeom>
            <a:solidFill>
              <a:srgbClr val="91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2" name="Rectangle 883"/>
            <p:cNvSpPr>
              <a:spLocks noChangeArrowheads="1"/>
            </p:cNvSpPr>
            <p:nvPr/>
          </p:nvSpPr>
          <p:spPr bwMode="auto">
            <a:xfrm>
              <a:off x="3092" y="9596"/>
              <a:ext cx="161" cy="8"/>
            </a:xfrm>
            <a:prstGeom prst="rect">
              <a:avLst/>
            </a:prstGeom>
            <a:solidFill>
              <a:srgbClr val="91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3" name="Rectangle 884"/>
            <p:cNvSpPr>
              <a:spLocks noChangeArrowheads="1"/>
            </p:cNvSpPr>
            <p:nvPr/>
          </p:nvSpPr>
          <p:spPr bwMode="auto">
            <a:xfrm>
              <a:off x="3092" y="9593"/>
              <a:ext cx="161" cy="7"/>
            </a:xfrm>
            <a:prstGeom prst="rect">
              <a:avLst/>
            </a:prstGeom>
            <a:solidFill>
              <a:srgbClr val="91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4" name="Rectangle 885"/>
            <p:cNvSpPr>
              <a:spLocks noChangeArrowheads="1"/>
            </p:cNvSpPr>
            <p:nvPr/>
          </p:nvSpPr>
          <p:spPr bwMode="auto">
            <a:xfrm>
              <a:off x="3092" y="9589"/>
              <a:ext cx="161" cy="7"/>
            </a:xfrm>
            <a:prstGeom prst="rect">
              <a:avLst/>
            </a:prstGeom>
            <a:solidFill>
              <a:srgbClr val="9190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5" name="Rectangle 886"/>
            <p:cNvSpPr>
              <a:spLocks noChangeArrowheads="1"/>
            </p:cNvSpPr>
            <p:nvPr/>
          </p:nvSpPr>
          <p:spPr bwMode="auto">
            <a:xfrm>
              <a:off x="3092" y="9582"/>
              <a:ext cx="161" cy="11"/>
            </a:xfrm>
            <a:prstGeom prst="rect">
              <a:avLst/>
            </a:prstGeom>
            <a:solidFill>
              <a:srgbClr val="9190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6" name="Rectangle 887"/>
            <p:cNvSpPr>
              <a:spLocks noChangeArrowheads="1"/>
            </p:cNvSpPr>
            <p:nvPr/>
          </p:nvSpPr>
          <p:spPr bwMode="auto">
            <a:xfrm>
              <a:off x="3092" y="9578"/>
              <a:ext cx="161" cy="11"/>
            </a:xfrm>
            <a:prstGeom prst="rect">
              <a:avLst/>
            </a:prstGeom>
            <a:solidFill>
              <a:srgbClr val="908F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7" name="Rectangle 888"/>
            <p:cNvSpPr>
              <a:spLocks noChangeArrowheads="1"/>
            </p:cNvSpPr>
            <p:nvPr/>
          </p:nvSpPr>
          <p:spPr bwMode="auto">
            <a:xfrm>
              <a:off x="3092" y="9575"/>
              <a:ext cx="161" cy="7"/>
            </a:xfrm>
            <a:prstGeom prst="rect">
              <a:avLst/>
            </a:prstGeom>
            <a:solidFill>
              <a:srgbClr val="908F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8" name="Rectangle 889"/>
            <p:cNvSpPr>
              <a:spLocks noChangeArrowheads="1"/>
            </p:cNvSpPr>
            <p:nvPr/>
          </p:nvSpPr>
          <p:spPr bwMode="auto">
            <a:xfrm>
              <a:off x="3092" y="9571"/>
              <a:ext cx="161" cy="7"/>
            </a:xfrm>
            <a:prstGeom prst="rect">
              <a:avLst/>
            </a:prstGeom>
            <a:solidFill>
              <a:srgbClr val="908F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9" name="Rectangle 890"/>
            <p:cNvSpPr>
              <a:spLocks noChangeArrowheads="1"/>
            </p:cNvSpPr>
            <p:nvPr/>
          </p:nvSpPr>
          <p:spPr bwMode="auto">
            <a:xfrm>
              <a:off x="3092" y="9564"/>
              <a:ext cx="161" cy="11"/>
            </a:xfrm>
            <a:prstGeom prst="rect">
              <a:avLst/>
            </a:prstGeom>
            <a:solidFill>
              <a:srgbClr val="8F8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0" name="Rectangle 891"/>
            <p:cNvSpPr>
              <a:spLocks noChangeArrowheads="1"/>
            </p:cNvSpPr>
            <p:nvPr/>
          </p:nvSpPr>
          <p:spPr bwMode="auto">
            <a:xfrm>
              <a:off x="3092" y="9560"/>
              <a:ext cx="161" cy="11"/>
            </a:xfrm>
            <a:prstGeom prst="rect">
              <a:avLst/>
            </a:prstGeom>
            <a:solidFill>
              <a:srgbClr val="8F8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1" name="Rectangle 892"/>
            <p:cNvSpPr>
              <a:spLocks noChangeArrowheads="1"/>
            </p:cNvSpPr>
            <p:nvPr/>
          </p:nvSpPr>
          <p:spPr bwMode="auto">
            <a:xfrm>
              <a:off x="3092" y="9556"/>
              <a:ext cx="161" cy="8"/>
            </a:xfrm>
            <a:prstGeom prst="rect">
              <a:avLst/>
            </a:prstGeom>
            <a:solidFill>
              <a:srgbClr val="8E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2" name="Rectangle 893"/>
            <p:cNvSpPr>
              <a:spLocks noChangeArrowheads="1"/>
            </p:cNvSpPr>
            <p:nvPr/>
          </p:nvSpPr>
          <p:spPr bwMode="auto">
            <a:xfrm>
              <a:off x="3092" y="9553"/>
              <a:ext cx="161" cy="7"/>
            </a:xfrm>
            <a:prstGeom prst="rect">
              <a:avLst/>
            </a:prstGeom>
            <a:solidFill>
              <a:srgbClr val="8E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Rectangle 894"/>
            <p:cNvSpPr>
              <a:spLocks noChangeArrowheads="1"/>
            </p:cNvSpPr>
            <p:nvPr/>
          </p:nvSpPr>
          <p:spPr bwMode="auto">
            <a:xfrm>
              <a:off x="3092" y="9549"/>
              <a:ext cx="161" cy="7"/>
            </a:xfrm>
            <a:prstGeom prst="rect">
              <a:avLst/>
            </a:prstGeom>
            <a:solidFill>
              <a:srgbClr val="8E8D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Rectangle 895"/>
            <p:cNvSpPr>
              <a:spLocks noChangeArrowheads="1"/>
            </p:cNvSpPr>
            <p:nvPr/>
          </p:nvSpPr>
          <p:spPr bwMode="auto">
            <a:xfrm>
              <a:off x="3092" y="9542"/>
              <a:ext cx="161" cy="11"/>
            </a:xfrm>
            <a:prstGeom prst="rect">
              <a:avLst/>
            </a:prstGeom>
            <a:solidFill>
              <a:srgbClr val="8E8D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5" name="Rectangle 896"/>
            <p:cNvSpPr>
              <a:spLocks noChangeArrowheads="1"/>
            </p:cNvSpPr>
            <p:nvPr/>
          </p:nvSpPr>
          <p:spPr bwMode="auto">
            <a:xfrm>
              <a:off x="3092" y="9538"/>
              <a:ext cx="161" cy="11"/>
            </a:xfrm>
            <a:prstGeom prst="rect">
              <a:avLst/>
            </a:prstGeom>
            <a:solidFill>
              <a:srgbClr val="8E8D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6" name="Rectangle 897"/>
            <p:cNvSpPr>
              <a:spLocks noChangeArrowheads="1"/>
            </p:cNvSpPr>
            <p:nvPr/>
          </p:nvSpPr>
          <p:spPr bwMode="auto">
            <a:xfrm>
              <a:off x="3092" y="9535"/>
              <a:ext cx="161" cy="7"/>
            </a:xfrm>
            <a:prstGeom prst="rect">
              <a:avLst/>
            </a:prstGeom>
            <a:solidFill>
              <a:srgbClr val="8D8C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7" name="Rectangle 898"/>
            <p:cNvSpPr>
              <a:spLocks noChangeArrowheads="1"/>
            </p:cNvSpPr>
            <p:nvPr/>
          </p:nvSpPr>
          <p:spPr bwMode="auto">
            <a:xfrm>
              <a:off x="3092" y="9531"/>
              <a:ext cx="161" cy="7"/>
            </a:xfrm>
            <a:prstGeom prst="rect">
              <a:avLst/>
            </a:prstGeom>
            <a:solidFill>
              <a:srgbClr val="8D8C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8" name="Rectangle 899"/>
            <p:cNvSpPr>
              <a:spLocks noChangeArrowheads="1"/>
            </p:cNvSpPr>
            <p:nvPr/>
          </p:nvSpPr>
          <p:spPr bwMode="auto">
            <a:xfrm>
              <a:off x="3092" y="9528"/>
              <a:ext cx="161" cy="7"/>
            </a:xfrm>
            <a:prstGeom prst="rect">
              <a:avLst/>
            </a:prstGeom>
            <a:solidFill>
              <a:srgbClr val="8C8B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9" name="Rectangle 900"/>
            <p:cNvSpPr>
              <a:spLocks noChangeArrowheads="1"/>
            </p:cNvSpPr>
            <p:nvPr/>
          </p:nvSpPr>
          <p:spPr bwMode="auto">
            <a:xfrm>
              <a:off x="3092" y="9520"/>
              <a:ext cx="161" cy="11"/>
            </a:xfrm>
            <a:prstGeom prst="rect">
              <a:avLst/>
            </a:prstGeom>
            <a:solidFill>
              <a:srgbClr val="8C8B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0" name="Rectangle 901"/>
            <p:cNvSpPr>
              <a:spLocks noChangeArrowheads="1"/>
            </p:cNvSpPr>
            <p:nvPr/>
          </p:nvSpPr>
          <p:spPr bwMode="auto">
            <a:xfrm>
              <a:off x="3092" y="9517"/>
              <a:ext cx="161" cy="11"/>
            </a:xfrm>
            <a:prstGeom prst="rect">
              <a:avLst/>
            </a:prstGeom>
            <a:solidFill>
              <a:srgbClr val="8C8B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1" name="Rectangle 902"/>
            <p:cNvSpPr>
              <a:spLocks noChangeArrowheads="1"/>
            </p:cNvSpPr>
            <p:nvPr/>
          </p:nvSpPr>
          <p:spPr bwMode="auto">
            <a:xfrm>
              <a:off x="3092" y="9513"/>
              <a:ext cx="161" cy="7"/>
            </a:xfrm>
            <a:prstGeom prst="rect">
              <a:avLst/>
            </a:prstGeom>
            <a:solidFill>
              <a:srgbClr val="8B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2" name="Rectangle 903"/>
            <p:cNvSpPr>
              <a:spLocks noChangeArrowheads="1"/>
            </p:cNvSpPr>
            <p:nvPr/>
          </p:nvSpPr>
          <p:spPr bwMode="auto">
            <a:xfrm>
              <a:off x="3092" y="9509"/>
              <a:ext cx="161" cy="8"/>
            </a:xfrm>
            <a:prstGeom prst="rect">
              <a:avLst/>
            </a:prstGeom>
            <a:solidFill>
              <a:srgbClr val="8B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3" name="Rectangle 904"/>
            <p:cNvSpPr>
              <a:spLocks noChangeArrowheads="1"/>
            </p:cNvSpPr>
            <p:nvPr/>
          </p:nvSpPr>
          <p:spPr bwMode="auto">
            <a:xfrm>
              <a:off x="3092" y="9506"/>
              <a:ext cx="161" cy="7"/>
            </a:xfrm>
            <a:prstGeom prst="rect">
              <a:avLst/>
            </a:prstGeom>
            <a:solidFill>
              <a:srgbClr val="8B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4" name="Rectangle 905"/>
            <p:cNvSpPr>
              <a:spLocks noChangeArrowheads="1"/>
            </p:cNvSpPr>
            <p:nvPr/>
          </p:nvSpPr>
          <p:spPr bwMode="auto">
            <a:xfrm>
              <a:off x="3092" y="9499"/>
              <a:ext cx="161" cy="10"/>
            </a:xfrm>
            <a:prstGeom prst="rect">
              <a:avLst/>
            </a:prstGeom>
            <a:solidFill>
              <a:srgbClr val="8B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5" name="Rectangle 906"/>
            <p:cNvSpPr>
              <a:spLocks noChangeArrowheads="1"/>
            </p:cNvSpPr>
            <p:nvPr/>
          </p:nvSpPr>
          <p:spPr bwMode="auto">
            <a:xfrm>
              <a:off x="3092" y="9495"/>
              <a:ext cx="161" cy="11"/>
            </a:xfrm>
            <a:prstGeom prst="rect">
              <a:avLst/>
            </a:prstGeom>
            <a:solidFill>
              <a:srgbClr val="8A89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6" name="Rectangle 907"/>
            <p:cNvSpPr>
              <a:spLocks noChangeArrowheads="1"/>
            </p:cNvSpPr>
            <p:nvPr/>
          </p:nvSpPr>
          <p:spPr bwMode="auto">
            <a:xfrm>
              <a:off x="3092" y="9491"/>
              <a:ext cx="161" cy="8"/>
            </a:xfrm>
            <a:prstGeom prst="rect">
              <a:avLst/>
            </a:prstGeom>
            <a:solidFill>
              <a:srgbClr val="8A89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7" name="Rectangle 908"/>
            <p:cNvSpPr>
              <a:spLocks noChangeArrowheads="1"/>
            </p:cNvSpPr>
            <p:nvPr/>
          </p:nvSpPr>
          <p:spPr bwMode="auto">
            <a:xfrm>
              <a:off x="3092" y="9488"/>
              <a:ext cx="161" cy="7"/>
            </a:xfrm>
            <a:prstGeom prst="rect">
              <a:avLst/>
            </a:prstGeom>
            <a:solidFill>
              <a:srgbClr val="8988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8" name="Rectangle 909"/>
            <p:cNvSpPr>
              <a:spLocks noChangeArrowheads="1"/>
            </p:cNvSpPr>
            <p:nvPr/>
          </p:nvSpPr>
          <p:spPr bwMode="auto">
            <a:xfrm>
              <a:off x="3092" y="9481"/>
              <a:ext cx="161" cy="10"/>
            </a:xfrm>
            <a:prstGeom prst="rect">
              <a:avLst/>
            </a:prstGeom>
            <a:solidFill>
              <a:srgbClr val="8988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69" name="Rectangle 910"/>
            <p:cNvSpPr>
              <a:spLocks noChangeArrowheads="1"/>
            </p:cNvSpPr>
            <p:nvPr/>
          </p:nvSpPr>
          <p:spPr bwMode="auto">
            <a:xfrm>
              <a:off x="3092" y="9477"/>
              <a:ext cx="161" cy="11"/>
            </a:xfrm>
            <a:prstGeom prst="rect">
              <a:avLst/>
            </a:prstGeom>
            <a:solidFill>
              <a:srgbClr val="8988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0" name="Rectangle 911"/>
            <p:cNvSpPr>
              <a:spLocks noChangeArrowheads="1"/>
            </p:cNvSpPr>
            <p:nvPr/>
          </p:nvSpPr>
          <p:spPr bwMode="auto">
            <a:xfrm>
              <a:off x="3092" y="9473"/>
              <a:ext cx="161" cy="8"/>
            </a:xfrm>
            <a:prstGeom prst="rect">
              <a:avLst/>
            </a:prstGeom>
            <a:solidFill>
              <a:srgbClr val="88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" name="Rectangle 912"/>
            <p:cNvSpPr>
              <a:spLocks noChangeArrowheads="1"/>
            </p:cNvSpPr>
            <p:nvPr/>
          </p:nvSpPr>
          <p:spPr bwMode="auto">
            <a:xfrm>
              <a:off x="3092" y="9470"/>
              <a:ext cx="161" cy="7"/>
            </a:xfrm>
            <a:prstGeom prst="rect">
              <a:avLst/>
            </a:prstGeom>
            <a:solidFill>
              <a:srgbClr val="88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2" name="Rectangle 913"/>
            <p:cNvSpPr>
              <a:spLocks noChangeArrowheads="1"/>
            </p:cNvSpPr>
            <p:nvPr/>
          </p:nvSpPr>
          <p:spPr bwMode="auto">
            <a:xfrm>
              <a:off x="3092" y="9466"/>
              <a:ext cx="161" cy="7"/>
            </a:xfrm>
            <a:prstGeom prst="rect">
              <a:avLst/>
            </a:prstGeom>
            <a:solidFill>
              <a:srgbClr val="88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3" name="Rectangle 914"/>
            <p:cNvSpPr>
              <a:spLocks noChangeArrowheads="1"/>
            </p:cNvSpPr>
            <p:nvPr/>
          </p:nvSpPr>
          <p:spPr bwMode="auto">
            <a:xfrm>
              <a:off x="3092" y="9459"/>
              <a:ext cx="161" cy="11"/>
            </a:xfrm>
            <a:prstGeom prst="rect">
              <a:avLst/>
            </a:prstGeom>
            <a:solidFill>
              <a:srgbClr val="8887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4" name="Rectangle 915"/>
            <p:cNvSpPr>
              <a:spLocks noChangeArrowheads="1"/>
            </p:cNvSpPr>
            <p:nvPr/>
          </p:nvSpPr>
          <p:spPr bwMode="auto">
            <a:xfrm>
              <a:off x="3092" y="9455"/>
              <a:ext cx="161" cy="11"/>
            </a:xfrm>
            <a:prstGeom prst="rect">
              <a:avLst/>
            </a:prstGeom>
            <a:solidFill>
              <a:srgbClr val="8887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5" name="Rectangle 916"/>
            <p:cNvSpPr>
              <a:spLocks noChangeArrowheads="1"/>
            </p:cNvSpPr>
            <p:nvPr/>
          </p:nvSpPr>
          <p:spPr bwMode="auto">
            <a:xfrm>
              <a:off x="3092" y="9452"/>
              <a:ext cx="161" cy="7"/>
            </a:xfrm>
            <a:prstGeom prst="rect">
              <a:avLst/>
            </a:prstGeom>
            <a:solidFill>
              <a:srgbClr val="8786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6" name="Rectangle 917"/>
            <p:cNvSpPr>
              <a:spLocks noChangeArrowheads="1"/>
            </p:cNvSpPr>
            <p:nvPr/>
          </p:nvSpPr>
          <p:spPr bwMode="auto">
            <a:xfrm>
              <a:off x="3092" y="9448"/>
              <a:ext cx="161" cy="7"/>
            </a:xfrm>
            <a:prstGeom prst="rect">
              <a:avLst/>
            </a:prstGeom>
            <a:solidFill>
              <a:srgbClr val="8786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7" name="Rectangle 918"/>
            <p:cNvSpPr>
              <a:spLocks noChangeArrowheads="1"/>
            </p:cNvSpPr>
            <p:nvPr/>
          </p:nvSpPr>
          <p:spPr bwMode="auto">
            <a:xfrm>
              <a:off x="3092" y="9444"/>
              <a:ext cx="161" cy="8"/>
            </a:xfrm>
            <a:prstGeom prst="rect">
              <a:avLst/>
            </a:prstGeom>
            <a:solidFill>
              <a:srgbClr val="86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8" name="Rectangle 919"/>
            <p:cNvSpPr>
              <a:spLocks noChangeArrowheads="1"/>
            </p:cNvSpPr>
            <p:nvPr/>
          </p:nvSpPr>
          <p:spPr bwMode="auto">
            <a:xfrm>
              <a:off x="3092" y="9437"/>
              <a:ext cx="161" cy="11"/>
            </a:xfrm>
            <a:prstGeom prst="rect">
              <a:avLst/>
            </a:prstGeom>
            <a:solidFill>
              <a:srgbClr val="86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9" name="Rectangle 920"/>
            <p:cNvSpPr>
              <a:spLocks noChangeArrowheads="1"/>
            </p:cNvSpPr>
            <p:nvPr/>
          </p:nvSpPr>
          <p:spPr bwMode="auto">
            <a:xfrm>
              <a:off x="3092" y="9433"/>
              <a:ext cx="161" cy="11"/>
            </a:xfrm>
            <a:prstGeom prst="rect">
              <a:avLst/>
            </a:prstGeom>
            <a:solidFill>
              <a:srgbClr val="86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0" name="Rectangle 921"/>
            <p:cNvSpPr>
              <a:spLocks noChangeArrowheads="1"/>
            </p:cNvSpPr>
            <p:nvPr/>
          </p:nvSpPr>
          <p:spPr bwMode="auto">
            <a:xfrm>
              <a:off x="3092" y="9430"/>
              <a:ext cx="161" cy="7"/>
            </a:xfrm>
            <a:prstGeom prst="rect">
              <a:avLst/>
            </a:prstGeom>
            <a:solidFill>
              <a:srgbClr val="86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1" name="Rectangle 922"/>
            <p:cNvSpPr>
              <a:spLocks noChangeArrowheads="1"/>
            </p:cNvSpPr>
            <p:nvPr/>
          </p:nvSpPr>
          <p:spPr bwMode="auto">
            <a:xfrm>
              <a:off x="3092" y="9426"/>
              <a:ext cx="161" cy="7"/>
            </a:xfrm>
            <a:prstGeom prst="rect">
              <a:avLst/>
            </a:prstGeom>
            <a:solidFill>
              <a:srgbClr val="86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2" name="Rectangle 923"/>
            <p:cNvSpPr>
              <a:spLocks noChangeArrowheads="1"/>
            </p:cNvSpPr>
            <p:nvPr/>
          </p:nvSpPr>
          <p:spPr bwMode="auto">
            <a:xfrm>
              <a:off x="3092" y="9423"/>
              <a:ext cx="161" cy="7"/>
            </a:xfrm>
            <a:prstGeom prst="rect">
              <a:avLst/>
            </a:prstGeom>
            <a:solidFill>
              <a:srgbClr val="8584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3" name="Rectangle 924"/>
            <p:cNvSpPr>
              <a:spLocks noChangeArrowheads="1"/>
            </p:cNvSpPr>
            <p:nvPr/>
          </p:nvSpPr>
          <p:spPr bwMode="auto">
            <a:xfrm>
              <a:off x="3092" y="9415"/>
              <a:ext cx="161" cy="11"/>
            </a:xfrm>
            <a:prstGeom prst="rect">
              <a:avLst/>
            </a:prstGeom>
            <a:solidFill>
              <a:srgbClr val="8584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4" name="Rectangle 925"/>
            <p:cNvSpPr>
              <a:spLocks noChangeArrowheads="1"/>
            </p:cNvSpPr>
            <p:nvPr/>
          </p:nvSpPr>
          <p:spPr bwMode="auto">
            <a:xfrm>
              <a:off x="3092" y="9412"/>
              <a:ext cx="161" cy="11"/>
            </a:xfrm>
            <a:prstGeom prst="rect">
              <a:avLst/>
            </a:prstGeom>
            <a:solidFill>
              <a:srgbClr val="8584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5" name="Rectangle 926"/>
            <p:cNvSpPr>
              <a:spLocks noChangeArrowheads="1"/>
            </p:cNvSpPr>
            <p:nvPr/>
          </p:nvSpPr>
          <p:spPr bwMode="auto">
            <a:xfrm>
              <a:off x="3092" y="9408"/>
              <a:ext cx="161" cy="7"/>
            </a:xfrm>
            <a:prstGeom prst="rect">
              <a:avLst/>
            </a:prstGeom>
            <a:solidFill>
              <a:srgbClr val="8483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6" name="Rectangle 927"/>
            <p:cNvSpPr>
              <a:spLocks noChangeArrowheads="1"/>
            </p:cNvSpPr>
            <p:nvPr/>
          </p:nvSpPr>
          <p:spPr bwMode="auto">
            <a:xfrm>
              <a:off x="3092" y="9405"/>
              <a:ext cx="161" cy="7"/>
            </a:xfrm>
            <a:prstGeom prst="rect">
              <a:avLst/>
            </a:prstGeom>
            <a:solidFill>
              <a:srgbClr val="8483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7" name="Rectangle 928"/>
            <p:cNvSpPr>
              <a:spLocks noChangeArrowheads="1"/>
            </p:cNvSpPr>
            <p:nvPr/>
          </p:nvSpPr>
          <p:spPr bwMode="auto">
            <a:xfrm>
              <a:off x="3092" y="9397"/>
              <a:ext cx="161" cy="11"/>
            </a:xfrm>
            <a:prstGeom prst="rect">
              <a:avLst/>
            </a:prstGeom>
            <a:solidFill>
              <a:srgbClr val="84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8" name="Rectangle 929"/>
            <p:cNvSpPr>
              <a:spLocks noChangeArrowheads="1"/>
            </p:cNvSpPr>
            <p:nvPr/>
          </p:nvSpPr>
          <p:spPr bwMode="auto">
            <a:xfrm>
              <a:off x="3092" y="9394"/>
              <a:ext cx="161" cy="11"/>
            </a:xfrm>
            <a:prstGeom prst="rect">
              <a:avLst/>
            </a:prstGeom>
            <a:solidFill>
              <a:srgbClr val="84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9" name="Rectangle 930"/>
            <p:cNvSpPr>
              <a:spLocks noChangeArrowheads="1"/>
            </p:cNvSpPr>
            <p:nvPr/>
          </p:nvSpPr>
          <p:spPr bwMode="auto">
            <a:xfrm>
              <a:off x="3092" y="9390"/>
              <a:ext cx="161" cy="7"/>
            </a:xfrm>
            <a:prstGeom prst="rect">
              <a:avLst/>
            </a:prstGeom>
            <a:solidFill>
              <a:srgbClr val="8382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0" name="Rectangle 931"/>
            <p:cNvSpPr>
              <a:spLocks noChangeArrowheads="1"/>
            </p:cNvSpPr>
            <p:nvPr/>
          </p:nvSpPr>
          <p:spPr bwMode="auto">
            <a:xfrm>
              <a:off x="3092" y="9386"/>
              <a:ext cx="161" cy="8"/>
            </a:xfrm>
            <a:prstGeom prst="rect">
              <a:avLst/>
            </a:prstGeom>
            <a:solidFill>
              <a:srgbClr val="8382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1" name="Rectangle 932"/>
            <p:cNvSpPr>
              <a:spLocks noChangeArrowheads="1"/>
            </p:cNvSpPr>
            <p:nvPr/>
          </p:nvSpPr>
          <p:spPr bwMode="auto">
            <a:xfrm>
              <a:off x="3092" y="9383"/>
              <a:ext cx="161" cy="7"/>
            </a:xfrm>
            <a:prstGeom prst="rect">
              <a:avLst/>
            </a:prstGeom>
            <a:solidFill>
              <a:srgbClr val="8281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2" name="Rectangle 933"/>
            <p:cNvSpPr>
              <a:spLocks noChangeArrowheads="1"/>
            </p:cNvSpPr>
            <p:nvPr/>
          </p:nvSpPr>
          <p:spPr bwMode="auto">
            <a:xfrm>
              <a:off x="3092" y="9376"/>
              <a:ext cx="161" cy="10"/>
            </a:xfrm>
            <a:prstGeom prst="rect">
              <a:avLst/>
            </a:prstGeom>
            <a:solidFill>
              <a:srgbClr val="8281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3" name="Rectangle 934"/>
            <p:cNvSpPr>
              <a:spLocks noChangeArrowheads="1"/>
            </p:cNvSpPr>
            <p:nvPr/>
          </p:nvSpPr>
          <p:spPr bwMode="auto">
            <a:xfrm>
              <a:off x="3092" y="9372"/>
              <a:ext cx="161" cy="11"/>
            </a:xfrm>
            <a:prstGeom prst="rect">
              <a:avLst/>
            </a:prstGeom>
            <a:solidFill>
              <a:srgbClr val="8281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4" name="Rectangle 935"/>
            <p:cNvSpPr>
              <a:spLocks noChangeArrowheads="1"/>
            </p:cNvSpPr>
            <p:nvPr/>
          </p:nvSpPr>
          <p:spPr bwMode="auto">
            <a:xfrm>
              <a:off x="3092" y="9368"/>
              <a:ext cx="161" cy="8"/>
            </a:xfrm>
            <a:prstGeom prst="rect">
              <a:avLst/>
            </a:prstGeom>
            <a:solidFill>
              <a:srgbClr val="82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5" name="Rectangle 936"/>
            <p:cNvSpPr>
              <a:spLocks noChangeArrowheads="1"/>
            </p:cNvSpPr>
            <p:nvPr/>
          </p:nvSpPr>
          <p:spPr bwMode="auto">
            <a:xfrm>
              <a:off x="3092" y="9365"/>
              <a:ext cx="161" cy="7"/>
            </a:xfrm>
            <a:prstGeom prst="rect">
              <a:avLst/>
            </a:prstGeom>
            <a:solidFill>
              <a:srgbClr val="82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6" name="Rectangle 937"/>
            <p:cNvSpPr>
              <a:spLocks noChangeArrowheads="1"/>
            </p:cNvSpPr>
            <p:nvPr/>
          </p:nvSpPr>
          <p:spPr bwMode="auto">
            <a:xfrm>
              <a:off x="3092" y="9361"/>
              <a:ext cx="161" cy="7"/>
            </a:xfrm>
            <a:prstGeom prst="rect">
              <a:avLst/>
            </a:prstGeom>
            <a:solidFill>
              <a:srgbClr val="818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7" name="Rectangle 938"/>
            <p:cNvSpPr>
              <a:spLocks noChangeArrowheads="1"/>
            </p:cNvSpPr>
            <p:nvPr/>
          </p:nvSpPr>
          <p:spPr bwMode="auto">
            <a:xfrm>
              <a:off x="3092" y="9354"/>
              <a:ext cx="161" cy="11"/>
            </a:xfrm>
            <a:prstGeom prst="rect">
              <a:avLst/>
            </a:prstGeom>
            <a:solidFill>
              <a:srgbClr val="818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8" name="Rectangle 939"/>
            <p:cNvSpPr>
              <a:spLocks noChangeArrowheads="1"/>
            </p:cNvSpPr>
            <p:nvPr/>
          </p:nvSpPr>
          <p:spPr bwMode="auto">
            <a:xfrm>
              <a:off x="3092" y="9350"/>
              <a:ext cx="161" cy="11"/>
            </a:xfrm>
            <a:prstGeom prst="rect">
              <a:avLst/>
            </a:prstGeom>
            <a:solidFill>
              <a:srgbClr val="818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9" name="Rectangle 940"/>
            <p:cNvSpPr>
              <a:spLocks noChangeArrowheads="1"/>
            </p:cNvSpPr>
            <p:nvPr/>
          </p:nvSpPr>
          <p:spPr bwMode="auto">
            <a:xfrm>
              <a:off x="3092" y="9347"/>
              <a:ext cx="161" cy="7"/>
            </a:xfrm>
            <a:prstGeom prst="rect">
              <a:avLst/>
            </a:prstGeom>
            <a:solidFill>
              <a:srgbClr val="807F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0" name="Rectangle 941"/>
            <p:cNvSpPr>
              <a:spLocks noChangeArrowheads="1"/>
            </p:cNvSpPr>
            <p:nvPr/>
          </p:nvSpPr>
          <p:spPr bwMode="auto">
            <a:xfrm>
              <a:off x="3092" y="9343"/>
              <a:ext cx="161" cy="7"/>
            </a:xfrm>
            <a:prstGeom prst="rect">
              <a:avLst/>
            </a:prstGeom>
            <a:solidFill>
              <a:srgbClr val="807F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1" name="Rectangle 942"/>
            <p:cNvSpPr>
              <a:spLocks noChangeArrowheads="1"/>
            </p:cNvSpPr>
            <p:nvPr/>
          </p:nvSpPr>
          <p:spPr bwMode="auto">
            <a:xfrm>
              <a:off x="3092" y="9339"/>
              <a:ext cx="161" cy="8"/>
            </a:xfrm>
            <a:prstGeom prst="rect">
              <a:avLst/>
            </a:prstGeom>
            <a:solidFill>
              <a:srgbClr val="7F7E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2" name="Rectangle 943"/>
            <p:cNvSpPr>
              <a:spLocks noChangeArrowheads="1"/>
            </p:cNvSpPr>
            <p:nvPr/>
          </p:nvSpPr>
          <p:spPr bwMode="auto">
            <a:xfrm>
              <a:off x="3092" y="9332"/>
              <a:ext cx="161" cy="11"/>
            </a:xfrm>
            <a:prstGeom prst="rect">
              <a:avLst/>
            </a:prstGeom>
            <a:solidFill>
              <a:srgbClr val="7F7E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3" name="Rectangle 944"/>
            <p:cNvSpPr>
              <a:spLocks noChangeArrowheads="1"/>
            </p:cNvSpPr>
            <p:nvPr/>
          </p:nvSpPr>
          <p:spPr bwMode="auto">
            <a:xfrm>
              <a:off x="3092" y="9329"/>
              <a:ext cx="161" cy="10"/>
            </a:xfrm>
            <a:prstGeom prst="rect">
              <a:avLst/>
            </a:prstGeom>
            <a:solidFill>
              <a:srgbClr val="7F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4" name="Rectangle 945"/>
            <p:cNvSpPr>
              <a:spLocks noChangeArrowheads="1"/>
            </p:cNvSpPr>
            <p:nvPr/>
          </p:nvSpPr>
          <p:spPr bwMode="auto">
            <a:xfrm>
              <a:off x="3092" y="9325"/>
              <a:ext cx="161" cy="7"/>
            </a:xfrm>
            <a:prstGeom prst="rect">
              <a:avLst/>
            </a:prstGeom>
            <a:solidFill>
              <a:srgbClr val="7F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5" name="Rectangle 946"/>
            <p:cNvSpPr>
              <a:spLocks noChangeArrowheads="1"/>
            </p:cNvSpPr>
            <p:nvPr/>
          </p:nvSpPr>
          <p:spPr bwMode="auto">
            <a:xfrm>
              <a:off x="3092" y="9321"/>
              <a:ext cx="161" cy="8"/>
            </a:xfrm>
            <a:prstGeom prst="rect">
              <a:avLst/>
            </a:prstGeom>
            <a:solidFill>
              <a:srgbClr val="7F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6" name="Freeform 947"/>
            <p:cNvSpPr>
              <a:spLocks/>
            </p:cNvSpPr>
            <p:nvPr/>
          </p:nvSpPr>
          <p:spPr bwMode="auto">
            <a:xfrm>
              <a:off x="3092" y="9314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0 w 161"/>
                <a:gd name="T3" fmla="*/ 11 h 11"/>
                <a:gd name="T4" fmla="*/ 3 w 161"/>
                <a:gd name="T5" fmla="*/ 0 h 11"/>
                <a:gd name="T6" fmla="*/ 161 w 161"/>
                <a:gd name="T7" fmla="*/ 0 h 11"/>
                <a:gd name="T8" fmla="*/ 161 w 161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1"/>
                <a:gd name="T17" fmla="*/ 161 w 16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1">
                  <a:moveTo>
                    <a:pt x="161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161" y="0"/>
                  </a:lnTo>
                  <a:lnTo>
                    <a:pt x="161" y="11"/>
                  </a:lnTo>
                  <a:close/>
                </a:path>
              </a:pathLst>
            </a:custGeom>
            <a:solidFill>
              <a:srgbClr val="7E7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7" name="Freeform 948"/>
            <p:cNvSpPr>
              <a:spLocks/>
            </p:cNvSpPr>
            <p:nvPr/>
          </p:nvSpPr>
          <p:spPr bwMode="auto">
            <a:xfrm>
              <a:off x="3092" y="9310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0 w 161"/>
                <a:gd name="T3" fmla="*/ 11 h 11"/>
                <a:gd name="T4" fmla="*/ 3 w 161"/>
                <a:gd name="T5" fmla="*/ 0 h 11"/>
                <a:gd name="T6" fmla="*/ 161 w 161"/>
                <a:gd name="T7" fmla="*/ 0 h 11"/>
                <a:gd name="T8" fmla="*/ 161 w 161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1"/>
                <a:gd name="T17" fmla="*/ 161 w 16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1">
                  <a:moveTo>
                    <a:pt x="161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161" y="0"/>
                  </a:lnTo>
                  <a:lnTo>
                    <a:pt x="161" y="11"/>
                  </a:lnTo>
                  <a:close/>
                </a:path>
              </a:pathLst>
            </a:custGeom>
            <a:solidFill>
              <a:srgbClr val="7E7D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8" name="Rectangle 949"/>
            <p:cNvSpPr>
              <a:spLocks noChangeArrowheads="1"/>
            </p:cNvSpPr>
            <p:nvPr/>
          </p:nvSpPr>
          <p:spPr bwMode="auto">
            <a:xfrm>
              <a:off x="3095" y="9307"/>
              <a:ext cx="158" cy="7"/>
            </a:xfrm>
            <a:prstGeom prst="rect">
              <a:avLst/>
            </a:prstGeom>
            <a:solidFill>
              <a:srgbClr val="7D7C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09" name="Rectangle 950"/>
            <p:cNvSpPr>
              <a:spLocks noChangeArrowheads="1"/>
            </p:cNvSpPr>
            <p:nvPr/>
          </p:nvSpPr>
          <p:spPr bwMode="auto">
            <a:xfrm>
              <a:off x="3095" y="9303"/>
              <a:ext cx="158" cy="7"/>
            </a:xfrm>
            <a:prstGeom prst="rect">
              <a:avLst/>
            </a:prstGeom>
            <a:solidFill>
              <a:srgbClr val="7D7C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0" name="Rectangle 951"/>
            <p:cNvSpPr>
              <a:spLocks noChangeArrowheads="1"/>
            </p:cNvSpPr>
            <p:nvPr/>
          </p:nvSpPr>
          <p:spPr bwMode="auto">
            <a:xfrm>
              <a:off x="3095" y="9300"/>
              <a:ext cx="158" cy="7"/>
            </a:xfrm>
            <a:prstGeom prst="rect">
              <a:avLst/>
            </a:prstGeom>
            <a:solidFill>
              <a:srgbClr val="7D7C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1" name="Rectangle 952"/>
            <p:cNvSpPr>
              <a:spLocks noChangeArrowheads="1"/>
            </p:cNvSpPr>
            <p:nvPr/>
          </p:nvSpPr>
          <p:spPr bwMode="auto">
            <a:xfrm>
              <a:off x="3095" y="9292"/>
              <a:ext cx="158" cy="11"/>
            </a:xfrm>
            <a:prstGeom prst="rect">
              <a:avLst/>
            </a:prstGeom>
            <a:solidFill>
              <a:srgbClr val="7D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2" name="Rectangle 953"/>
            <p:cNvSpPr>
              <a:spLocks noChangeArrowheads="1"/>
            </p:cNvSpPr>
            <p:nvPr/>
          </p:nvSpPr>
          <p:spPr bwMode="auto">
            <a:xfrm>
              <a:off x="3095" y="9289"/>
              <a:ext cx="158" cy="11"/>
            </a:xfrm>
            <a:prstGeom prst="rect">
              <a:avLst/>
            </a:prstGeom>
            <a:solidFill>
              <a:srgbClr val="7D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3" name="Rectangle 954"/>
            <p:cNvSpPr>
              <a:spLocks noChangeArrowheads="1"/>
            </p:cNvSpPr>
            <p:nvPr/>
          </p:nvSpPr>
          <p:spPr bwMode="auto">
            <a:xfrm>
              <a:off x="3095" y="9285"/>
              <a:ext cx="158" cy="7"/>
            </a:xfrm>
            <a:prstGeom prst="rect">
              <a:avLst/>
            </a:prstGeom>
            <a:solidFill>
              <a:srgbClr val="7C7B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4" name="Rectangle 955"/>
            <p:cNvSpPr>
              <a:spLocks noChangeArrowheads="1"/>
            </p:cNvSpPr>
            <p:nvPr/>
          </p:nvSpPr>
          <p:spPr bwMode="auto">
            <a:xfrm>
              <a:off x="3095" y="9281"/>
              <a:ext cx="158" cy="8"/>
            </a:xfrm>
            <a:prstGeom prst="rect">
              <a:avLst/>
            </a:prstGeom>
            <a:solidFill>
              <a:srgbClr val="7C7B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5" name="Rectangle 956"/>
            <p:cNvSpPr>
              <a:spLocks noChangeArrowheads="1"/>
            </p:cNvSpPr>
            <p:nvPr/>
          </p:nvSpPr>
          <p:spPr bwMode="auto">
            <a:xfrm>
              <a:off x="3095" y="9278"/>
              <a:ext cx="158" cy="7"/>
            </a:xfrm>
            <a:prstGeom prst="rect">
              <a:avLst/>
            </a:prstGeom>
            <a:solidFill>
              <a:srgbClr val="7B7A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6" name="Rectangle 957"/>
            <p:cNvSpPr>
              <a:spLocks noChangeArrowheads="1"/>
            </p:cNvSpPr>
            <p:nvPr/>
          </p:nvSpPr>
          <p:spPr bwMode="auto">
            <a:xfrm>
              <a:off x="3095" y="9271"/>
              <a:ext cx="158" cy="10"/>
            </a:xfrm>
            <a:prstGeom prst="rect">
              <a:avLst/>
            </a:prstGeom>
            <a:solidFill>
              <a:srgbClr val="7B7A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7" name="Rectangle 958"/>
            <p:cNvSpPr>
              <a:spLocks noChangeArrowheads="1"/>
            </p:cNvSpPr>
            <p:nvPr/>
          </p:nvSpPr>
          <p:spPr bwMode="auto">
            <a:xfrm>
              <a:off x="3095" y="9267"/>
              <a:ext cx="158" cy="11"/>
            </a:xfrm>
            <a:prstGeom prst="rect">
              <a:avLst/>
            </a:prstGeom>
            <a:solidFill>
              <a:srgbClr val="7B7A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8" name="Rectangle 959"/>
            <p:cNvSpPr>
              <a:spLocks noChangeArrowheads="1"/>
            </p:cNvSpPr>
            <p:nvPr/>
          </p:nvSpPr>
          <p:spPr bwMode="auto">
            <a:xfrm>
              <a:off x="3095" y="9263"/>
              <a:ext cx="158" cy="8"/>
            </a:xfrm>
            <a:prstGeom prst="rect">
              <a:avLst/>
            </a:prstGeom>
            <a:solidFill>
              <a:srgbClr val="7B79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9" name="Rectangle 960"/>
            <p:cNvSpPr>
              <a:spLocks noChangeArrowheads="1"/>
            </p:cNvSpPr>
            <p:nvPr/>
          </p:nvSpPr>
          <p:spPr bwMode="auto">
            <a:xfrm>
              <a:off x="3095" y="9260"/>
              <a:ext cx="158" cy="7"/>
            </a:xfrm>
            <a:prstGeom prst="rect">
              <a:avLst/>
            </a:prstGeom>
            <a:solidFill>
              <a:srgbClr val="7B79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0" name="Rectangle 961"/>
            <p:cNvSpPr>
              <a:spLocks noChangeArrowheads="1"/>
            </p:cNvSpPr>
            <p:nvPr/>
          </p:nvSpPr>
          <p:spPr bwMode="auto">
            <a:xfrm>
              <a:off x="3095" y="9256"/>
              <a:ext cx="158" cy="7"/>
            </a:xfrm>
            <a:prstGeom prst="rect">
              <a:avLst/>
            </a:prstGeom>
            <a:solidFill>
              <a:srgbClr val="7A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1" name="Freeform 962"/>
            <p:cNvSpPr>
              <a:spLocks/>
            </p:cNvSpPr>
            <p:nvPr/>
          </p:nvSpPr>
          <p:spPr bwMode="auto">
            <a:xfrm>
              <a:off x="3095" y="9249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0 w 158"/>
                <a:gd name="T3" fmla="*/ 11 h 11"/>
                <a:gd name="T4" fmla="*/ 0 w 158"/>
                <a:gd name="T5" fmla="*/ 0 h 11"/>
                <a:gd name="T6" fmla="*/ 158 w 158"/>
                <a:gd name="T7" fmla="*/ 0 h 11"/>
                <a:gd name="T8" fmla="*/ 158 w 158"/>
                <a:gd name="T9" fmla="*/ 4 h 11"/>
                <a:gd name="T10" fmla="*/ 158 w 158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1"/>
                <a:gd name="T20" fmla="*/ 158 w 15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1">
                  <a:moveTo>
                    <a:pt x="15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4"/>
                  </a:lnTo>
                  <a:lnTo>
                    <a:pt x="158" y="11"/>
                  </a:lnTo>
                  <a:close/>
                </a:path>
              </a:pathLst>
            </a:custGeom>
            <a:solidFill>
              <a:srgbClr val="7A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2" name="Freeform 963"/>
            <p:cNvSpPr>
              <a:spLocks/>
            </p:cNvSpPr>
            <p:nvPr/>
          </p:nvSpPr>
          <p:spPr bwMode="auto">
            <a:xfrm>
              <a:off x="3095" y="924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0 w 158"/>
                <a:gd name="T3" fmla="*/ 11 h 11"/>
                <a:gd name="T4" fmla="*/ 0 w 158"/>
                <a:gd name="T5" fmla="*/ 0 h 11"/>
                <a:gd name="T6" fmla="*/ 158 w 158"/>
                <a:gd name="T7" fmla="*/ 0 h 11"/>
                <a:gd name="T8" fmla="*/ 158 w 158"/>
                <a:gd name="T9" fmla="*/ 8 h 11"/>
                <a:gd name="T10" fmla="*/ 158 w 158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1"/>
                <a:gd name="T20" fmla="*/ 158 w 15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1">
                  <a:moveTo>
                    <a:pt x="15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11"/>
                  </a:lnTo>
                  <a:close/>
                </a:path>
              </a:pathLst>
            </a:custGeom>
            <a:solidFill>
              <a:srgbClr val="7A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3" name="Freeform 964"/>
            <p:cNvSpPr>
              <a:spLocks/>
            </p:cNvSpPr>
            <p:nvPr/>
          </p:nvSpPr>
          <p:spPr bwMode="auto">
            <a:xfrm>
              <a:off x="3095" y="9242"/>
              <a:ext cx="158" cy="7"/>
            </a:xfrm>
            <a:custGeom>
              <a:avLst/>
              <a:gdLst>
                <a:gd name="T0" fmla="*/ 158 w 158"/>
                <a:gd name="T1" fmla="*/ 7 h 7"/>
                <a:gd name="T2" fmla="*/ 0 w 158"/>
                <a:gd name="T3" fmla="*/ 7 h 7"/>
                <a:gd name="T4" fmla="*/ 0 w 158"/>
                <a:gd name="T5" fmla="*/ 3 h 7"/>
                <a:gd name="T6" fmla="*/ 0 w 158"/>
                <a:gd name="T7" fmla="*/ 0 h 7"/>
                <a:gd name="T8" fmla="*/ 158 w 158"/>
                <a:gd name="T9" fmla="*/ 0 h 7"/>
                <a:gd name="T10" fmla="*/ 158 w 158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7"/>
                <a:gd name="T20" fmla="*/ 158 w 15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7">
                  <a:moveTo>
                    <a:pt x="158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7"/>
                  </a:lnTo>
                  <a:close/>
                </a:path>
              </a:pathLst>
            </a:custGeom>
            <a:solidFill>
              <a:srgbClr val="7978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4" name="Freeform 965"/>
            <p:cNvSpPr>
              <a:spLocks/>
            </p:cNvSpPr>
            <p:nvPr/>
          </p:nvSpPr>
          <p:spPr bwMode="auto">
            <a:xfrm>
              <a:off x="3095" y="9238"/>
              <a:ext cx="158" cy="7"/>
            </a:xfrm>
            <a:custGeom>
              <a:avLst/>
              <a:gdLst>
                <a:gd name="T0" fmla="*/ 158 w 158"/>
                <a:gd name="T1" fmla="*/ 7 h 7"/>
                <a:gd name="T2" fmla="*/ 0 w 158"/>
                <a:gd name="T3" fmla="*/ 7 h 7"/>
                <a:gd name="T4" fmla="*/ 0 w 158"/>
                <a:gd name="T5" fmla="*/ 7 h 7"/>
                <a:gd name="T6" fmla="*/ 0 w 158"/>
                <a:gd name="T7" fmla="*/ 0 h 7"/>
                <a:gd name="T8" fmla="*/ 155 w 158"/>
                <a:gd name="T9" fmla="*/ 0 h 7"/>
                <a:gd name="T10" fmla="*/ 158 w 158"/>
                <a:gd name="T11" fmla="*/ 4 h 7"/>
                <a:gd name="T12" fmla="*/ 158 w 158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7"/>
                <a:gd name="T23" fmla="*/ 158 w 15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7">
                  <a:moveTo>
                    <a:pt x="158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8" y="4"/>
                  </a:lnTo>
                  <a:lnTo>
                    <a:pt x="158" y="7"/>
                  </a:lnTo>
                  <a:close/>
                </a:path>
              </a:pathLst>
            </a:custGeom>
            <a:solidFill>
              <a:srgbClr val="7978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5" name="Freeform 966"/>
            <p:cNvSpPr>
              <a:spLocks/>
            </p:cNvSpPr>
            <p:nvPr/>
          </p:nvSpPr>
          <p:spPr bwMode="auto">
            <a:xfrm>
              <a:off x="3095" y="9231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0 w 158"/>
                <a:gd name="T3" fmla="*/ 11 h 11"/>
                <a:gd name="T4" fmla="*/ 0 w 158"/>
                <a:gd name="T5" fmla="*/ 0 h 11"/>
                <a:gd name="T6" fmla="*/ 155 w 158"/>
                <a:gd name="T7" fmla="*/ 0 h 11"/>
                <a:gd name="T8" fmla="*/ 158 w 158"/>
                <a:gd name="T9" fmla="*/ 11 h 11"/>
                <a:gd name="T10" fmla="*/ 158 w 158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1"/>
                <a:gd name="T20" fmla="*/ 158 w 15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1">
                  <a:moveTo>
                    <a:pt x="15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8" y="11"/>
                  </a:lnTo>
                  <a:close/>
                </a:path>
              </a:pathLst>
            </a:custGeom>
            <a:solidFill>
              <a:srgbClr val="7977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6" name="Rectangle 967"/>
            <p:cNvSpPr>
              <a:spLocks noChangeArrowheads="1"/>
            </p:cNvSpPr>
            <p:nvPr/>
          </p:nvSpPr>
          <p:spPr bwMode="auto">
            <a:xfrm>
              <a:off x="3095" y="9227"/>
              <a:ext cx="155" cy="11"/>
            </a:xfrm>
            <a:prstGeom prst="rect">
              <a:avLst/>
            </a:prstGeom>
            <a:solidFill>
              <a:srgbClr val="7977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7" name="Freeform 968"/>
            <p:cNvSpPr>
              <a:spLocks/>
            </p:cNvSpPr>
            <p:nvPr/>
          </p:nvSpPr>
          <p:spPr bwMode="auto">
            <a:xfrm>
              <a:off x="3095" y="9224"/>
              <a:ext cx="155" cy="7"/>
            </a:xfrm>
            <a:custGeom>
              <a:avLst/>
              <a:gdLst>
                <a:gd name="T0" fmla="*/ 155 w 155"/>
                <a:gd name="T1" fmla="*/ 7 h 7"/>
                <a:gd name="T2" fmla="*/ 0 w 155"/>
                <a:gd name="T3" fmla="*/ 7 h 7"/>
                <a:gd name="T4" fmla="*/ 0 w 155"/>
                <a:gd name="T5" fmla="*/ 0 h 7"/>
                <a:gd name="T6" fmla="*/ 0 w 155"/>
                <a:gd name="T7" fmla="*/ 0 h 7"/>
                <a:gd name="T8" fmla="*/ 151 w 155"/>
                <a:gd name="T9" fmla="*/ 0 h 7"/>
                <a:gd name="T10" fmla="*/ 155 w 155"/>
                <a:gd name="T11" fmla="*/ 3 h 7"/>
                <a:gd name="T12" fmla="*/ 155 w 155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7"/>
                <a:gd name="T23" fmla="*/ 155 w 15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7">
                  <a:moveTo>
                    <a:pt x="15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5" y="3"/>
                  </a:lnTo>
                  <a:lnTo>
                    <a:pt x="155" y="7"/>
                  </a:lnTo>
                  <a:close/>
                </a:path>
              </a:pathLst>
            </a:custGeom>
            <a:solidFill>
              <a:srgbClr val="7876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8" name="Freeform 969"/>
            <p:cNvSpPr>
              <a:spLocks/>
            </p:cNvSpPr>
            <p:nvPr/>
          </p:nvSpPr>
          <p:spPr bwMode="auto">
            <a:xfrm>
              <a:off x="3095" y="9220"/>
              <a:ext cx="155" cy="7"/>
            </a:xfrm>
            <a:custGeom>
              <a:avLst/>
              <a:gdLst>
                <a:gd name="T0" fmla="*/ 155 w 155"/>
                <a:gd name="T1" fmla="*/ 7 h 7"/>
                <a:gd name="T2" fmla="*/ 0 w 155"/>
                <a:gd name="T3" fmla="*/ 7 h 7"/>
                <a:gd name="T4" fmla="*/ 0 w 155"/>
                <a:gd name="T5" fmla="*/ 4 h 7"/>
                <a:gd name="T6" fmla="*/ 0 w 155"/>
                <a:gd name="T7" fmla="*/ 0 h 7"/>
                <a:gd name="T8" fmla="*/ 151 w 155"/>
                <a:gd name="T9" fmla="*/ 0 h 7"/>
                <a:gd name="T10" fmla="*/ 155 w 155"/>
                <a:gd name="T11" fmla="*/ 7 h 7"/>
                <a:gd name="T12" fmla="*/ 155 w 155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7"/>
                <a:gd name="T23" fmla="*/ 155 w 15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7">
                  <a:moveTo>
                    <a:pt x="155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5" y="7"/>
                  </a:lnTo>
                  <a:close/>
                </a:path>
              </a:pathLst>
            </a:custGeom>
            <a:solidFill>
              <a:srgbClr val="7876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29" name="Rectangle 970"/>
            <p:cNvSpPr>
              <a:spLocks noChangeArrowheads="1"/>
            </p:cNvSpPr>
            <p:nvPr/>
          </p:nvSpPr>
          <p:spPr bwMode="auto">
            <a:xfrm>
              <a:off x="3095" y="9216"/>
              <a:ext cx="151" cy="8"/>
            </a:xfrm>
            <a:prstGeom prst="rect">
              <a:avLst/>
            </a:prstGeom>
            <a:solidFill>
              <a:srgbClr val="78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0" name="Freeform 971"/>
            <p:cNvSpPr>
              <a:spLocks/>
            </p:cNvSpPr>
            <p:nvPr/>
          </p:nvSpPr>
          <p:spPr bwMode="auto">
            <a:xfrm>
              <a:off x="3095" y="9209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0 w 151"/>
                <a:gd name="T3" fmla="*/ 11 h 11"/>
                <a:gd name="T4" fmla="*/ 0 w 151"/>
                <a:gd name="T5" fmla="*/ 0 h 11"/>
                <a:gd name="T6" fmla="*/ 0 w 151"/>
                <a:gd name="T7" fmla="*/ 0 h 11"/>
                <a:gd name="T8" fmla="*/ 151 w 151"/>
                <a:gd name="T9" fmla="*/ 0 h 11"/>
                <a:gd name="T10" fmla="*/ 151 w 151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11"/>
                <a:gd name="T20" fmla="*/ 151 w 15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11">
                  <a:moveTo>
                    <a:pt x="151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7776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1" name="Freeform 972"/>
            <p:cNvSpPr>
              <a:spLocks/>
            </p:cNvSpPr>
            <p:nvPr/>
          </p:nvSpPr>
          <p:spPr bwMode="auto">
            <a:xfrm>
              <a:off x="3095" y="9206"/>
              <a:ext cx="151" cy="10"/>
            </a:xfrm>
            <a:custGeom>
              <a:avLst/>
              <a:gdLst>
                <a:gd name="T0" fmla="*/ 151 w 151"/>
                <a:gd name="T1" fmla="*/ 10 h 10"/>
                <a:gd name="T2" fmla="*/ 0 w 151"/>
                <a:gd name="T3" fmla="*/ 10 h 10"/>
                <a:gd name="T4" fmla="*/ 0 w 151"/>
                <a:gd name="T5" fmla="*/ 3 h 10"/>
                <a:gd name="T6" fmla="*/ 4 w 151"/>
                <a:gd name="T7" fmla="*/ 0 h 10"/>
                <a:gd name="T8" fmla="*/ 148 w 151"/>
                <a:gd name="T9" fmla="*/ 0 h 10"/>
                <a:gd name="T10" fmla="*/ 151 w 151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10"/>
                <a:gd name="T20" fmla="*/ 151 w 151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10">
                  <a:moveTo>
                    <a:pt x="151" y="10"/>
                  </a:move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lnTo>
                    <a:pt x="148" y="0"/>
                  </a:lnTo>
                  <a:lnTo>
                    <a:pt x="151" y="10"/>
                  </a:lnTo>
                  <a:close/>
                </a:path>
              </a:pathLst>
            </a:custGeom>
            <a:solidFill>
              <a:srgbClr val="7776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2" name="Freeform 973"/>
            <p:cNvSpPr>
              <a:spLocks/>
            </p:cNvSpPr>
            <p:nvPr/>
          </p:nvSpPr>
          <p:spPr bwMode="auto">
            <a:xfrm>
              <a:off x="3095" y="9202"/>
              <a:ext cx="151" cy="7"/>
            </a:xfrm>
            <a:custGeom>
              <a:avLst/>
              <a:gdLst>
                <a:gd name="T0" fmla="*/ 151 w 151"/>
                <a:gd name="T1" fmla="*/ 7 h 7"/>
                <a:gd name="T2" fmla="*/ 0 w 151"/>
                <a:gd name="T3" fmla="*/ 7 h 7"/>
                <a:gd name="T4" fmla="*/ 4 w 151"/>
                <a:gd name="T5" fmla="*/ 0 h 7"/>
                <a:gd name="T6" fmla="*/ 148 w 151"/>
                <a:gd name="T7" fmla="*/ 0 h 7"/>
                <a:gd name="T8" fmla="*/ 148 w 151"/>
                <a:gd name="T9" fmla="*/ 0 h 7"/>
                <a:gd name="T10" fmla="*/ 151 w 151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7"/>
                <a:gd name="T20" fmla="*/ 151 w 15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7">
                  <a:moveTo>
                    <a:pt x="151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8" y="0"/>
                  </a:lnTo>
                  <a:lnTo>
                    <a:pt x="151" y="7"/>
                  </a:lnTo>
                  <a:close/>
                </a:path>
              </a:pathLst>
            </a:custGeom>
            <a:solidFill>
              <a:srgbClr val="7775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3" name="Freeform 974"/>
            <p:cNvSpPr>
              <a:spLocks/>
            </p:cNvSpPr>
            <p:nvPr/>
          </p:nvSpPr>
          <p:spPr bwMode="auto">
            <a:xfrm>
              <a:off x="3099" y="9198"/>
              <a:ext cx="144" cy="8"/>
            </a:xfrm>
            <a:custGeom>
              <a:avLst/>
              <a:gdLst>
                <a:gd name="T0" fmla="*/ 144 w 144"/>
                <a:gd name="T1" fmla="*/ 8 h 8"/>
                <a:gd name="T2" fmla="*/ 0 w 144"/>
                <a:gd name="T3" fmla="*/ 8 h 8"/>
                <a:gd name="T4" fmla="*/ 3 w 144"/>
                <a:gd name="T5" fmla="*/ 0 h 8"/>
                <a:gd name="T6" fmla="*/ 144 w 144"/>
                <a:gd name="T7" fmla="*/ 0 h 8"/>
                <a:gd name="T8" fmla="*/ 144 w 144"/>
                <a:gd name="T9" fmla="*/ 4 h 8"/>
                <a:gd name="T10" fmla="*/ 144 w 144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8"/>
                <a:gd name="T20" fmla="*/ 144 w 14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8">
                  <a:moveTo>
                    <a:pt x="144" y="8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144" y="0"/>
                  </a:lnTo>
                  <a:lnTo>
                    <a:pt x="144" y="4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rgbClr val="7775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4" name="Freeform 975"/>
            <p:cNvSpPr>
              <a:spLocks/>
            </p:cNvSpPr>
            <p:nvPr/>
          </p:nvSpPr>
          <p:spPr bwMode="auto">
            <a:xfrm>
              <a:off x="3099" y="9195"/>
              <a:ext cx="144" cy="7"/>
            </a:xfrm>
            <a:custGeom>
              <a:avLst/>
              <a:gdLst>
                <a:gd name="T0" fmla="*/ 144 w 144"/>
                <a:gd name="T1" fmla="*/ 7 h 7"/>
                <a:gd name="T2" fmla="*/ 0 w 144"/>
                <a:gd name="T3" fmla="*/ 7 h 7"/>
                <a:gd name="T4" fmla="*/ 3 w 144"/>
                <a:gd name="T5" fmla="*/ 0 h 7"/>
                <a:gd name="T6" fmla="*/ 140 w 144"/>
                <a:gd name="T7" fmla="*/ 0 h 7"/>
                <a:gd name="T8" fmla="*/ 144 w 144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7"/>
                <a:gd name="T17" fmla="*/ 144 w 14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7">
                  <a:moveTo>
                    <a:pt x="144" y="7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40" y="0"/>
                  </a:lnTo>
                  <a:lnTo>
                    <a:pt x="144" y="7"/>
                  </a:lnTo>
                  <a:close/>
                </a:path>
              </a:pathLst>
            </a:custGeom>
            <a:solidFill>
              <a:srgbClr val="7775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5" name="Freeform 976"/>
            <p:cNvSpPr>
              <a:spLocks/>
            </p:cNvSpPr>
            <p:nvPr/>
          </p:nvSpPr>
          <p:spPr bwMode="auto">
            <a:xfrm>
              <a:off x="3102" y="9187"/>
              <a:ext cx="141" cy="11"/>
            </a:xfrm>
            <a:custGeom>
              <a:avLst/>
              <a:gdLst>
                <a:gd name="T0" fmla="*/ 141 w 141"/>
                <a:gd name="T1" fmla="*/ 11 h 11"/>
                <a:gd name="T2" fmla="*/ 0 w 141"/>
                <a:gd name="T3" fmla="*/ 11 h 11"/>
                <a:gd name="T4" fmla="*/ 4 w 141"/>
                <a:gd name="T5" fmla="*/ 0 h 11"/>
                <a:gd name="T6" fmla="*/ 137 w 141"/>
                <a:gd name="T7" fmla="*/ 0 h 11"/>
                <a:gd name="T8" fmla="*/ 141 w 141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1"/>
                <a:gd name="T17" fmla="*/ 141 w 14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1">
                  <a:moveTo>
                    <a:pt x="141" y="11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41" y="11"/>
                  </a:lnTo>
                  <a:close/>
                </a:path>
              </a:pathLst>
            </a:custGeom>
            <a:solidFill>
              <a:srgbClr val="7674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6" name="Freeform 977"/>
            <p:cNvSpPr>
              <a:spLocks/>
            </p:cNvSpPr>
            <p:nvPr/>
          </p:nvSpPr>
          <p:spPr bwMode="auto">
            <a:xfrm>
              <a:off x="3102" y="9184"/>
              <a:ext cx="137" cy="11"/>
            </a:xfrm>
            <a:custGeom>
              <a:avLst/>
              <a:gdLst>
                <a:gd name="T0" fmla="*/ 137 w 137"/>
                <a:gd name="T1" fmla="*/ 11 h 11"/>
                <a:gd name="T2" fmla="*/ 0 w 137"/>
                <a:gd name="T3" fmla="*/ 11 h 11"/>
                <a:gd name="T4" fmla="*/ 4 w 137"/>
                <a:gd name="T5" fmla="*/ 0 h 11"/>
                <a:gd name="T6" fmla="*/ 137 w 137"/>
                <a:gd name="T7" fmla="*/ 0 h 11"/>
                <a:gd name="T8" fmla="*/ 137 w 137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1"/>
                <a:gd name="T17" fmla="*/ 137 w 13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1">
                  <a:moveTo>
                    <a:pt x="137" y="11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7674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7" name="Freeform 978"/>
            <p:cNvSpPr>
              <a:spLocks/>
            </p:cNvSpPr>
            <p:nvPr/>
          </p:nvSpPr>
          <p:spPr bwMode="auto">
            <a:xfrm>
              <a:off x="3106" y="9180"/>
              <a:ext cx="133" cy="7"/>
            </a:xfrm>
            <a:custGeom>
              <a:avLst/>
              <a:gdLst>
                <a:gd name="T0" fmla="*/ 133 w 133"/>
                <a:gd name="T1" fmla="*/ 7 h 7"/>
                <a:gd name="T2" fmla="*/ 0 w 133"/>
                <a:gd name="T3" fmla="*/ 7 h 7"/>
                <a:gd name="T4" fmla="*/ 0 w 133"/>
                <a:gd name="T5" fmla="*/ 4 h 7"/>
                <a:gd name="T6" fmla="*/ 0 w 133"/>
                <a:gd name="T7" fmla="*/ 0 h 7"/>
                <a:gd name="T8" fmla="*/ 129 w 133"/>
                <a:gd name="T9" fmla="*/ 0 h 7"/>
                <a:gd name="T10" fmla="*/ 133 w 133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7"/>
                <a:gd name="T20" fmla="*/ 133 w 13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7">
                  <a:moveTo>
                    <a:pt x="133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33" y="7"/>
                  </a:lnTo>
                  <a:close/>
                </a:path>
              </a:pathLst>
            </a:custGeom>
            <a:solidFill>
              <a:srgbClr val="7574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8" name="Freeform 979"/>
            <p:cNvSpPr>
              <a:spLocks/>
            </p:cNvSpPr>
            <p:nvPr/>
          </p:nvSpPr>
          <p:spPr bwMode="auto">
            <a:xfrm>
              <a:off x="3106" y="9177"/>
              <a:ext cx="133" cy="7"/>
            </a:xfrm>
            <a:custGeom>
              <a:avLst/>
              <a:gdLst>
                <a:gd name="T0" fmla="*/ 133 w 133"/>
                <a:gd name="T1" fmla="*/ 7 h 7"/>
                <a:gd name="T2" fmla="*/ 0 w 133"/>
                <a:gd name="T3" fmla="*/ 7 h 7"/>
                <a:gd name="T4" fmla="*/ 0 w 133"/>
                <a:gd name="T5" fmla="*/ 7 h 7"/>
                <a:gd name="T6" fmla="*/ 4 w 133"/>
                <a:gd name="T7" fmla="*/ 0 h 7"/>
                <a:gd name="T8" fmla="*/ 129 w 133"/>
                <a:gd name="T9" fmla="*/ 0 h 7"/>
                <a:gd name="T10" fmla="*/ 129 w 133"/>
                <a:gd name="T11" fmla="*/ 3 h 7"/>
                <a:gd name="T12" fmla="*/ 133 w 133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7"/>
                <a:gd name="T23" fmla="*/ 133 w 13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7">
                  <a:moveTo>
                    <a:pt x="133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29" y="0"/>
                  </a:lnTo>
                  <a:lnTo>
                    <a:pt x="129" y="3"/>
                  </a:lnTo>
                  <a:lnTo>
                    <a:pt x="133" y="7"/>
                  </a:lnTo>
                  <a:close/>
                </a:path>
              </a:pathLst>
            </a:custGeom>
            <a:solidFill>
              <a:srgbClr val="7574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9" name="Freeform 980"/>
            <p:cNvSpPr>
              <a:spLocks/>
            </p:cNvSpPr>
            <p:nvPr/>
          </p:nvSpPr>
          <p:spPr bwMode="auto">
            <a:xfrm>
              <a:off x="3106" y="9173"/>
              <a:ext cx="129" cy="7"/>
            </a:xfrm>
            <a:custGeom>
              <a:avLst/>
              <a:gdLst>
                <a:gd name="T0" fmla="*/ 129 w 129"/>
                <a:gd name="T1" fmla="*/ 7 h 7"/>
                <a:gd name="T2" fmla="*/ 0 w 129"/>
                <a:gd name="T3" fmla="*/ 7 h 7"/>
                <a:gd name="T4" fmla="*/ 7 w 129"/>
                <a:gd name="T5" fmla="*/ 0 h 7"/>
                <a:gd name="T6" fmla="*/ 126 w 129"/>
                <a:gd name="T7" fmla="*/ 0 h 7"/>
                <a:gd name="T8" fmla="*/ 129 w 129"/>
                <a:gd name="T9" fmla="*/ 7 h 7"/>
                <a:gd name="T10" fmla="*/ 129 w 129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7"/>
                <a:gd name="T20" fmla="*/ 129 w 12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7">
                  <a:moveTo>
                    <a:pt x="129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26" y="0"/>
                  </a:lnTo>
                  <a:lnTo>
                    <a:pt x="129" y="7"/>
                  </a:lnTo>
                  <a:close/>
                </a:path>
              </a:pathLst>
            </a:custGeom>
            <a:solidFill>
              <a:srgbClr val="7573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0" name="Freeform 981"/>
            <p:cNvSpPr>
              <a:spLocks/>
            </p:cNvSpPr>
            <p:nvPr/>
          </p:nvSpPr>
          <p:spPr bwMode="auto">
            <a:xfrm>
              <a:off x="3110" y="9166"/>
              <a:ext cx="125" cy="11"/>
            </a:xfrm>
            <a:custGeom>
              <a:avLst/>
              <a:gdLst>
                <a:gd name="T0" fmla="*/ 125 w 125"/>
                <a:gd name="T1" fmla="*/ 11 h 11"/>
                <a:gd name="T2" fmla="*/ 0 w 125"/>
                <a:gd name="T3" fmla="*/ 11 h 11"/>
                <a:gd name="T4" fmla="*/ 3 w 125"/>
                <a:gd name="T5" fmla="*/ 0 h 11"/>
                <a:gd name="T6" fmla="*/ 118 w 125"/>
                <a:gd name="T7" fmla="*/ 0 h 11"/>
                <a:gd name="T8" fmla="*/ 125 w 125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1"/>
                <a:gd name="T17" fmla="*/ 125 w 12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1">
                  <a:moveTo>
                    <a:pt x="125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118" y="0"/>
                  </a:lnTo>
                  <a:lnTo>
                    <a:pt x="125" y="11"/>
                  </a:lnTo>
                  <a:close/>
                </a:path>
              </a:pathLst>
            </a:custGeom>
            <a:solidFill>
              <a:srgbClr val="7573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1" name="Freeform 982"/>
            <p:cNvSpPr>
              <a:spLocks/>
            </p:cNvSpPr>
            <p:nvPr/>
          </p:nvSpPr>
          <p:spPr bwMode="auto">
            <a:xfrm>
              <a:off x="3113" y="9162"/>
              <a:ext cx="119" cy="11"/>
            </a:xfrm>
            <a:custGeom>
              <a:avLst/>
              <a:gdLst>
                <a:gd name="T0" fmla="*/ 119 w 119"/>
                <a:gd name="T1" fmla="*/ 11 h 11"/>
                <a:gd name="T2" fmla="*/ 0 w 119"/>
                <a:gd name="T3" fmla="*/ 11 h 11"/>
                <a:gd name="T4" fmla="*/ 4 w 119"/>
                <a:gd name="T5" fmla="*/ 0 h 11"/>
                <a:gd name="T6" fmla="*/ 115 w 119"/>
                <a:gd name="T7" fmla="*/ 0 h 11"/>
                <a:gd name="T8" fmla="*/ 119 w 119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1"/>
                <a:gd name="T17" fmla="*/ 119 w 11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1">
                  <a:moveTo>
                    <a:pt x="119" y="11"/>
                  </a:moveTo>
                  <a:lnTo>
                    <a:pt x="0" y="11"/>
                  </a:lnTo>
                  <a:lnTo>
                    <a:pt x="4" y="0"/>
                  </a:lnTo>
                  <a:lnTo>
                    <a:pt x="115" y="0"/>
                  </a:lnTo>
                  <a:lnTo>
                    <a:pt x="119" y="11"/>
                  </a:lnTo>
                  <a:close/>
                </a:path>
              </a:pathLst>
            </a:custGeom>
            <a:solidFill>
              <a:srgbClr val="7573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2" name="Freeform 983"/>
            <p:cNvSpPr>
              <a:spLocks/>
            </p:cNvSpPr>
            <p:nvPr/>
          </p:nvSpPr>
          <p:spPr bwMode="auto">
            <a:xfrm>
              <a:off x="3113" y="9158"/>
              <a:ext cx="115" cy="8"/>
            </a:xfrm>
            <a:custGeom>
              <a:avLst/>
              <a:gdLst>
                <a:gd name="T0" fmla="*/ 115 w 115"/>
                <a:gd name="T1" fmla="*/ 8 h 8"/>
                <a:gd name="T2" fmla="*/ 0 w 115"/>
                <a:gd name="T3" fmla="*/ 8 h 8"/>
                <a:gd name="T4" fmla="*/ 4 w 115"/>
                <a:gd name="T5" fmla="*/ 0 h 8"/>
                <a:gd name="T6" fmla="*/ 112 w 115"/>
                <a:gd name="T7" fmla="*/ 0 h 8"/>
                <a:gd name="T8" fmla="*/ 115 w 115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8"/>
                <a:gd name="T17" fmla="*/ 115 w 11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8">
                  <a:moveTo>
                    <a:pt x="115" y="8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12" y="0"/>
                  </a:lnTo>
                  <a:lnTo>
                    <a:pt x="115" y="8"/>
                  </a:lnTo>
                  <a:close/>
                </a:path>
              </a:pathLst>
            </a:custGeom>
            <a:solidFill>
              <a:srgbClr val="7472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3" name="Freeform 984"/>
            <p:cNvSpPr>
              <a:spLocks/>
            </p:cNvSpPr>
            <p:nvPr/>
          </p:nvSpPr>
          <p:spPr bwMode="auto">
            <a:xfrm>
              <a:off x="3117" y="9155"/>
              <a:ext cx="111" cy="7"/>
            </a:xfrm>
            <a:custGeom>
              <a:avLst/>
              <a:gdLst>
                <a:gd name="T0" fmla="*/ 111 w 111"/>
                <a:gd name="T1" fmla="*/ 7 h 7"/>
                <a:gd name="T2" fmla="*/ 0 w 111"/>
                <a:gd name="T3" fmla="*/ 7 h 7"/>
                <a:gd name="T4" fmla="*/ 3 w 111"/>
                <a:gd name="T5" fmla="*/ 0 h 7"/>
                <a:gd name="T6" fmla="*/ 108 w 111"/>
                <a:gd name="T7" fmla="*/ 0 h 7"/>
                <a:gd name="T8" fmla="*/ 111 w 111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"/>
                <a:gd name="T17" fmla="*/ 111 w 11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">
                  <a:moveTo>
                    <a:pt x="111" y="7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08" y="0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7472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4" name="Freeform 985"/>
            <p:cNvSpPr>
              <a:spLocks/>
            </p:cNvSpPr>
            <p:nvPr/>
          </p:nvSpPr>
          <p:spPr bwMode="auto">
            <a:xfrm>
              <a:off x="3117" y="9148"/>
              <a:ext cx="108" cy="10"/>
            </a:xfrm>
            <a:custGeom>
              <a:avLst/>
              <a:gdLst>
                <a:gd name="T0" fmla="*/ 108 w 108"/>
                <a:gd name="T1" fmla="*/ 10 h 10"/>
                <a:gd name="T2" fmla="*/ 0 w 108"/>
                <a:gd name="T3" fmla="*/ 10 h 10"/>
                <a:gd name="T4" fmla="*/ 3 w 108"/>
                <a:gd name="T5" fmla="*/ 3 h 10"/>
                <a:gd name="T6" fmla="*/ 3 w 108"/>
                <a:gd name="T7" fmla="*/ 0 h 10"/>
                <a:gd name="T8" fmla="*/ 104 w 108"/>
                <a:gd name="T9" fmla="*/ 0 h 10"/>
                <a:gd name="T10" fmla="*/ 108 w 10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0"/>
                <a:gd name="T20" fmla="*/ 108 w 10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0">
                  <a:moveTo>
                    <a:pt x="108" y="10"/>
                  </a:moveTo>
                  <a:lnTo>
                    <a:pt x="0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104" y="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737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5" name="Freeform 986"/>
            <p:cNvSpPr>
              <a:spLocks/>
            </p:cNvSpPr>
            <p:nvPr/>
          </p:nvSpPr>
          <p:spPr bwMode="auto">
            <a:xfrm>
              <a:off x="3120" y="9144"/>
              <a:ext cx="105" cy="11"/>
            </a:xfrm>
            <a:custGeom>
              <a:avLst/>
              <a:gdLst>
                <a:gd name="T0" fmla="*/ 105 w 105"/>
                <a:gd name="T1" fmla="*/ 11 h 11"/>
                <a:gd name="T2" fmla="*/ 0 w 105"/>
                <a:gd name="T3" fmla="*/ 11 h 11"/>
                <a:gd name="T4" fmla="*/ 0 w 105"/>
                <a:gd name="T5" fmla="*/ 7 h 11"/>
                <a:gd name="T6" fmla="*/ 4 w 105"/>
                <a:gd name="T7" fmla="*/ 0 h 11"/>
                <a:gd name="T8" fmla="*/ 97 w 105"/>
                <a:gd name="T9" fmla="*/ 0 h 11"/>
                <a:gd name="T10" fmla="*/ 101 w 105"/>
                <a:gd name="T11" fmla="*/ 4 h 11"/>
                <a:gd name="T12" fmla="*/ 105 w 105"/>
                <a:gd name="T13" fmla="*/ 1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1"/>
                <a:gd name="T23" fmla="*/ 105 w 10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1">
                  <a:moveTo>
                    <a:pt x="105" y="11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0"/>
                  </a:lnTo>
                  <a:lnTo>
                    <a:pt x="97" y="0"/>
                  </a:lnTo>
                  <a:lnTo>
                    <a:pt x="101" y="4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rgbClr val="737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6" name="Freeform 987"/>
            <p:cNvSpPr>
              <a:spLocks/>
            </p:cNvSpPr>
            <p:nvPr/>
          </p:nvSpPr>
          <p:spPr bwMode="auto">
            <a:xfrm>
              <a:off x="3120" y="9140"/>
              <a:ext cx="101" cy="8"/>
            </a:xfrm>
            <a:custGeom>
              <a:avLst/>
              <a:gdLst>
                <a:gd name="T0" fmla="*/ 101 w 101"/>
                <a:gd name="T1" fmla="*/ 8 h 8"/>
                <a:gd name="T2" fmla="*/ 0 w 101"/>
                <a:gd name="T3" fmla="*/ 8 h 8"/>
                <a:gd name="T4" fmla="*/ 8 w 101"/>
                <a:gd name="T5" fmla="*/ 0 h 8"/>
                <a:gd name="T6" fmla="*/ 97 w 101"/>
                <a:gd name="T7" fmla="*/ 0 h 8"/>
                <a:gd name="T8" fmla="*/ 101 w 101"/>
                <a:gd name="T9" fmla="*/ 8 h 8"/>
                <a:gd name="T10" fmla="*/ 101 w 101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8"/>
                <a:gd name="T20" fmla="*/ 101 w 10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8">
                  <a:moveTo>
                    <a:pt x="10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7" y="0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rgbClr val="737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7" name="Freeform 988"/>
            <p:cNvSpPr>
              <a:spLocks/>
            </p:cNvSpPr>
            <p:nvPr/>
          </p:nvSpPr>
          <p:spPr bwMode="auto">
            <a:xfrm>
              <a:off x="3124" y="9137"/>
              <a:ext cx="93" cy="7"/>
            </a:xfrm>
            <a:custGeom>
              <a:avLst/>
              <a:gdLst>
                <a:gd name="T0" fmla="*/ 93 w 93"/>
                <a:gd name="T1" fmla="*/ 7 h 7"/>
                <a:gd name="T2" fmla="*/ 0 w 93"/>
                <a:gd name="T3" fmla="*/ 7 h 7"/>
                <a:gd name="T4" fmla="*/ 7 w 93"/>
                <a:gd name="T5" fmla="*/ 0 h 7"/>
                <a:gd name="T6" fmla="*/ 90 w 93"/>
                <a:gd name="T7" fmla="*/ 0 h 7"/>
                <a:gd name="T8" fmla="*/ 93 w 93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"/>
                <a:gd name="T17" fmla="*/ 93 w 9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">
                  <a:moveTo>
                    <a:pt x="93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90" y="0"/>
                  </a:lnTo>
                  <a:lnTo>
                    <a:pt x="93" y="7"/>
                  </a:lnTo>
                  <a:close/>
                </a:path>
              </a:pathLst>
            </a:custGeom>
            <a:solidFill>
              <a:srgbClr val="727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8" name="Freeform 989"/>
            <p:cNvSpPr>
              <a:spLocks/>
            </p:cNvSpPr>
            <p:nvPr/>
          </p:nvSpPr>
          <p:spPr bwMode="auto">
            <a:xfrm>
              <a:off x="3128" y="9133"/>
              <a:ext cx="89" cy="7"/>
            </a:xfrm>
            <a:custGeom>
              <a:avLst/>
              <a:gdLst>
                <a:gd name="T0" fmla="*/ 89 w 89"/>
                <a:gd name="T1" fmla="*/ 7 h 7"/>
                <a:gd name="T2" fmla="*/ 0 w 89"/>
                <a:gd name="T3" fmla="*/ 7 h 7"/>
                <a:gd name="T4" fmla="*/ 7 w 89"/>
                <a:gd name="T5" fmla="*/ 0 h 7"/>
                <a:gd name="T6" fmla="*/ 82 w 89"/>
                <a:gd name="T7" fmla="*/ 0 h 7"/>
                <a:gd name="T8" fmla="*/ 89 w 89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7"/>
                <a:gd name="T17" fmla="*/ 89 w 8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7">
                  <a:moveTo>
                    <a:pt x="89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2" y="0"/>
                  </a:lnTo>
                  <a:lnTo>
                    <a:pt x="89" y="7"/>
                  </a:lnTo>
                  <a:close/>
                </a:path>
              </a:pathLst>
            </a:custGeom>
            <a:solidFill>
              <a:srgbClr val="727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49" name="Freeform 990"/>
            <p:cNvSpPr>
              <a:spLocks/>
            </p:cNvSpPr>
            <p:nvPr/>
          </p:nvSpPr>
          <p:spPr bwMode="auto">
            <a:xfrm>
              <a:off x="3131" y="9126"/>
              <a:ext cx="83" cy="11"/>
            </a:xfrm>
            <a:custGeom>
              <a:avLst/>
              <a:gdLst>
                <a:gd name="T0" fmla="*/ 83 w 83"/>
                <a:gd name="T1" fmla="*/ 11 h 11"/>
                <a:gd name="T2" fmla="*/ 0 w 83"/>
                <a:gd name="T3" fmla="*/ 11 h 11"/>
                <a:gd name="T4" fmla="*/ 7 w 83"/>
                <a:gd name="T5" fmla="*/ 0 h 11"/>
                <a:gd name="T6" fmla="*/ 76 w 83"/>
                <a:gd name="T7" fmla="*/ 0 h 11"/>
                <a:gd name="T8" fmla="*/ 83 w 83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1"/>
                <a:gd name="T17" fmla="*/ 83 w 8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1">
                  <a:moveTo>
                    <a:pt x="83" y="11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76" y="0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0" name="Freeform 991"/>
            <p:cNvSpPr>
              <a:spLocks/>
            </p:cNvSpPr>
            <p:nvPr/>
          </p:nvSpPr>
          <p:spPr bwMode="auto">
            <a:xfrm>
              <a:off x="3135" y="9122"/>
              <a:ext cx="75" cy="11"/>
            </a:xfrm>
            <a:custGeom>
              <a:avLst/>
              <a:gdLst>
                <a:gd name="T0" fmla="*/ 75 w 75"/>
                <a:gd name="T1" fmla="*/ 11 h 11"/>
                <a:gd name="T2" fmla="*/ 0 w 75"/>
                <a:gd name="T3" fmla="*/ 11 h 11"/>
                <a:gd name="T4" fmla="*/ 3 w 75"/>
                <a:gd name="T5" fmla="*/ 0 h 11"/>
                <a:gd name="T6" fmla="*/ 72 w 75"/>
                <a:gd name="T7" fmla="*/ 0 h 11"/>
                <a:gd name="T8" fmla="*/ 75 w 75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1"/>
                <a:gd name="T17" fmla="*/ 75 w 7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1">
                  <a:moveTo>
                    <a:pt x="75" y="11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72" y="0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1" name="Freeform 992"/>
            <p:cNvSpPr>
              <a:spLocks/>
            </p:cNvSpPr>
            <p:nvPr/>
          </p:nvSpPr>
          <p:spPr bwMode="auto">
            <a:xfrm>
              <a:off x="3138" y="9119"/>
              <a:ext cx="69" cy="7"/>
            </a:xfrm>
            <a:custGeom>
              <a:avLst/>
              <a:gdLst>
                <a:gd name="T0" fmla="*/ 69 w 69"/>
                <a:gd name="T1" fmla="*/ 7 h 7"/>
                <a:gd name="T2" fmla="*/ 0 w 69"/>
                <a:gd name="T3" fmla="*/ 7 h 7"/>
                <a:gd name="T4" fmla="*/ 4 w 69"/>
                <a:gd name="T5" fmla="*/ 3 h 7"/>
                <a:gd name="T6" fmla="*/ 4 w 69"/>
                <a:gd name="T7" fmla="*/ 0 h 7"/>
                <a:gd name="T8" fmla="*/ 65 w 69"/>
                <a:gd name="T9" fmla="*/ 0 h 7"/>
                <a:gd name="T10" fmla="*/ 69 w 69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7"/>
                <a:gd name="T20" fmla="*/ 69 w 6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7">
                  <a:moveTo>
                    <a:pt x="69" y="7"/>
                  </a:move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lnTo>
                    <a:pt x="65" y="0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2" name="Freeform 993"/>
            <p:cNvSpPr>
              <a:spLocks/>
            </p:cNvSpPr>
            <p:nvPr/>
          </p:nvSpPr>
          <p:spPr bwMode="auto">
            <a:xfrm>
              <a:off x="3138" y="9115"/>
              <a:ext cx="69" cy="7"/>
            </a:xfrm>
            <a:custGeom>
              <a:avLst/>
              <a:gdLst>
                <a:gd name="T0" fmla="*/ 69 w 69"/>
                <a:gd name="T1" fmla="*/ 7 h 7"/>
                <a:gd name="T2" fmla="*/ 0 w 69"/>
                <a:gd name="T3" fmla="*/ 7 h 7"/>
                <a:gd name="T4" fmla="*/ 4 w 69"/>
                <a:gd name="T5" fmla="*/ 7 h 7"/>
                <a:gd name="T6" fmla="*/ 11 w 69"/>
                <a:gd name="T7" fmla="*/ 0 h 7"/>
                <a:gd name="T8" fmla="*/ 61 w 69"/>
                <a:gd name="T9" fmla="*/ 0 h 7"/>
                <a:gd name="T10" fmla="*/ 61 w 69"/>
                <a:gd name="T11" fmla="*/ 0 h 7"/>
                <a:gd name="T12" fmla="*/ 69 w 69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7"/>
                <a:gd name="T23" fmla="*/ 69 w 6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7">
                  <a:moveTo>
                    <a:pt x="69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11" y="0"/>
                  </a:lnTo>
                  <a:lnTo>
                    <a:pt x="61" y="0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3" name="Freeform 994"/>
            <p:cNvSpPr>
              <a:spLocks/>
            </p:cNvSpPr>
            <p:nvPr/>
          </p:nvSpPr>
          <p:spPr bwMode="auto">
            <a:xfrm>
              <a:off x="3142" y="9111"/>
              <a:ext cx="61" cy="8"/>
            </a:xfrm>
            <a:custGeom>
              <a:avLst/>
              <a:gdLst>
                <a:gd name="T0" fmla="*/ 61 w 61"/>
                <a:gd name="T1" fmla="*/ 8 h 8"/>
                <a:gd name="T2" fmla="*/ 0 w 61"/>
                <a:gd name="T3" fmla="*/ 8 h 8"/>
                <a:gd name="T4" fmla="*/ 11 w 61"/>
                <a:gd name="T5" fmla="*/ 0 h 8"/>
                <a:gd name="T6" fmla="*/ 54 w 61"/>
                <a:gd name="T7" fmla="*/ 0 h 8"/>
                <a:gd name="T8" fmla="*/ 57 w 61"/>
                <a:gd name="T9" fmla="*/ 4 h 8"/>
                <a:gd name="T10" fmla="*/ 61 w 61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8"/>
                <a:gd name="T20" fmla="*/ 61 w 6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8">
                  <a:moveTo>
                    <a:pt x="61" y="8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54" y="0"/>
                  </a:lnTo>
                  <a:lnTo>
                    <a:pt x="57" y="4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4" name="Freeform 995"/>
            <p:cNvSpPr>
              <a:spLocks/>
            </p:cNvSpPr>
            <p:nvPr/>
          </p:nvSpPr>
          <p:spPr bwMode="auto">
            <a:xfrm>
              <a:off x="3149" y="9104"/>
              <a:ext cx="50" cy="11"/>
            </a:xfrm>
            <a:custGeom>
              <a:avLst/>
              <a:gdLst>
                <a:gd name="T0" fmla="*/ 50 w 50"/>
                <a:gd name="T1" fmla="*/ 11 h 11"/>
                <a:gd name="T2" fmla="*/ 0 w 50"/>
                <a:gd name="T3" fmla="*/ 11 h 11"/>
                <a:gd name="T4" fmla="*/ 7 w 50"/>
                <a:gd name="T5" fmla="*/ 0 h 11"/>
                <a:gd name="T6" fmla="*/ 43 w 50"/>
                <a:gd name="T7" fmla="*/ 0 h 11"/>
                <a:gd name="T8" fmla="*/ 50 w 50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1"/>
                <a:gd name="T17" fmla="*/ 50 w 5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1">
                  <a:moveTo>
                    <a:pt x="50" y="11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43" y="0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70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5" name="Freeform 996"/>
            <p:cNvSpPr>
              <a:spLocks/>
            </p:cNvSpPr>
            <p:nvPr/>
          </p:nvSpPr>
          <p:spPr bwMode="auto">
            <a:xfrm>
              <a:off x="3153" y="9101"/>
              <a:ext cx="43" cy="10"/>
            </a:xfrm>
            <a:custGeom>
              <a:avLst/>
              <a:gdLst>
                <a:gd name="T0" fmla="*/ 43 w 43"/>
                <a:gd name="T1" fmla="*/ 10 h 10"/>
                <a:gd name="T2" fmla="*/ 0 w 43"/>
                <a:gd name="T3" fmla="*/ 10 h 10"/>
                <a:gd name="T4" fmla="*/ 7 w 43"/>
                <a:gd name="T5" fmla="*/ 0 h 10"/>
                <a:gd name="T6" fmla="*/ 36 w 43"/>
                <a:gd name="T7" fmla="*/ 0 h 10"/>
                <a:gd name="T8" fmla="*/ 43 w 43"/>
                <a:gd name="T9" fmla="*/ 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0"/>
                <a:gd name="T17" fmla="*/ 43 w 4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0">
                  <a:moveTo>
                    <a:pt x="43" y="10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70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6" name="Freeform 997"/>
            <p:cNvSpPr>
              <a:spLocks/>
            </p:cNvSpPr>
            <p:nvPr/>
          </p:nvSpPr>
          <p:spPr bwMode="auto">
            <a:xfrm>
              <a:off x="3156" y="9097"/>
              <a:ext cx="36" cy="7"/>
            </a:xfrm>
            <a:custGeom>
              <a:avLst/>
              <a:gdLst>
                <a:gd name="T0" fmla="*/ 36 w 36"/>
                <a:gd name="T1" fmla="*/ 7 h 7"/>
                <a:gd name="T2" fmla="*/ 0 w 36"/>
                <a:gd name="T3" fmla="*/ 7 h 7"/>
                <a:gd name="T4" fmla="*/ 4 w 36"/>
                <a:gd name="T5" fmla="*/ 4 h 7"/>
                <a:gd name="T6" fmla="*/ 8 w 36"/>
                <a:gd name="T7" fmla="*/ 0 h 7"/>
                <a:gd name="T8" fmla="*/ 29 w 36"/>
                <a:gd name="T9" fmla="*/ 0 h 7"/>
                <a:gd name="T10" fmla="*/ 36 w 3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7"/>
                <a:gd name="T20" fmla="*/ 36 w 3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7">
                  <a:moveTo>
                    <a:pt x="36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29" y="0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706E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7" name="Freeform 998"/>
            <p:cNvSpPr>
              <a:spLocks/>
            </p:cNvSpPr>
            <p:nvPr/>
          </p:nvSpPr>
          <p:spPr bwMode="auto">
            <a:xfrm>
              <a:off x="3160" y="9093"/>
              <a:ext cx="29" cy="8"/>
            </a:xfrm>
            <a:custGeom>
              <a:avLst/>
              <a:gdLst>
                <a:gd name="T0" fmla="*/ 29 w 29"/>
                <a:gd name="T1" fmla="*/ 8 h 8"/>
                <a:gd name="T2" fmla="*/ 0 w 29"/>
                <a:gd name="T3" fmla="*/ 8 h 8"/>
                <a:gd name="T4" fmla="*/ 0 w 29"/>
                <a:gd name="T5" fmla="*/ 8 h 8"/>
                <a:gd name="T6" fmla="*/ 7 w 29"/>
                <a:gd name="T7" fmla="*/ 0 h 8"/>
                <a:gd name="T8" fmla="*/ 21 w 29"/>
                <a:gd name="T9" fmla="*/ 0 h 8"/>
                <a:gd name="T10" fmla="*/ 25 w 29"/>
                <a:gd name="T11" fmla="*/ 4 h 8"/>
                <a:gd name="T12" fmla="*/ 29 w 29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8"/>
                <a:gd name="T23" fmla="*/ 29 w 2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8">
                  <a:moveTo>
                    <a:pt x="29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706E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8" name="Freeform 999"/>
            <p:cNvSpPr>
              <a:spLocks/>
            </p:cNvSpPr>
            <p:nvPr/>
          </p:nvSpPr>
          <p:spPr bwMode="auto">
            <a:xfrm>
              <a:off x="3164" y="9090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0 w 21"/>
                <a:gd name="T3" fmla="*/ 7 h 7"/>
                <a:gd name="T4" fmla="*/ 7 w 21"/>
                <a:gd name="T5" fmla="*/ 0 h 7"/>
                <a:gd name="T6" fmla="*/ 10 w 21"/>
                <a:gd name="T7" fmla="*/ 0 h 7"/>
                <a:gd name="T8" fmla="*/ 21 w 21"/>
                <a:gd name="T9" fmla="*/ 7 h 7"/>
                <a:gd name="T10" fmla="*/ 21 w 21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7"/>
                <a:gd name="T20" fmla="*/ 21 w 2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7">
                  <a:moveTo>
                    <a:pt x="21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706E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9" name="Freeform 1000"/>
            <p:cNvSpPr>
              <a:spLocks/>
            </p:cNvSpPr>
            <p:nvPr/>
          </p:nvSpPr>
          <p:spPr bwMode="auto">
            <a:xfrm>
              <a:off x="3167" y="9090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0 w 14"/>
                <a:gd name="T3" fmla="*/ 3 h 3"/>
                <a:gd name="T4" fmla="*/ 4 w 14"/>
                <a:gd name="T5" fmla="*/ 0 h 3"/>
                <a:gd name="T6" fmla="*/ 7 w 14"/>
                <a:gd name="T7" fmla="*/ 0 h 3"/>
                <a:gd name="T8" fmla="*/ 14 w 1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"/>
                <a:gd name="T17" fmla="*/ 14 w 1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">
                  <a:moveTo>
                    <a:pt x="14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6E6C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0" name="Freeform 1001"/>
            <p:cNvSpPr>
              <a:spLocks/>
            </p:cNvSpPr>
            <p:nvPr/>
          </p:nvSpPr>
          <p:spPr bwMode="auto">
            <a:xfrm>
              <a:off x="3092" y="9090"/>
              <a:ext cx="161" cy="1118"/>
            </a:xfrm>
            <a:custGeom>
              <a:avLst/>
              <a:gdLst>
                <a:gd name="T0" fmla="*/ 79 w 161"/>
                <a:gd name="T1" fmla="*/ 0 h 1118"/>
                <a:gd name="T2" fmla="*/ 68 w 161"/>
                <a:gd name="T3" fmla="*/ 11 h 1118"/>
                <a:gd name="T4" fmla="*/ 50 w 161"/>
                <a:gd name="T5" fmla="*/ 32 h 1118"/>
                <a:gd name="T6" fmla="*/ 28 w 161"/>
                <a:gd name="T7" fmla="*/ 61 h 1118"/>
                <a:gd name="T8" fmla="*/ 14 w 161"/>
                <a:gd name="T9" fmla="*/ 94 h 1118"/>
                <a:gd name="T10" fmla="*/ 3 w 161"/>
                <a:gd name="T11" fmla="*/ 119 h 1118"/>
                <a:gd name="T12" fmla="*/ 3 w 161"/>
                <a:gd name="T13" fmla="*/ 134 h 1118"/>
                <a:gd name="T14" fmla="*/ 3 w 161"/>
                <a:gd name="T15" fmla="*/ 155 h 1118"/>
                <a:gd name="T16" fmla="*/ 0 w 161"/>
                <a:gd name="T17" fmla="*/ 626 h 1118"/>
                <a:gd name="T18" fmla="*/ 3 w 161"/>
                <a:gd name="T19" fmla="*/ 705 h 1118"/>
                <a:gd name="T20" fmla="*/ 3 w 161"/>
                <a:gd name="T21" fmla="*/ 803 h 1118"/>
                <a:gd name="T22" fmla="*/ 14 w 161"/>
                <a:gd name="T23" fmla="*/ 908 h 1118"/>
                <a:gd name="T24" fmla="*/ 32 w 161"/>
                <a:gd name="T25" fmla="*/ 1027 h 1118"/>
                <a:gd name="T26" fmla="*/ 43 w 161"/>
                <a:gd name="T27" fmla="*/ 1085 h 1118"/>
                <a:gd name="T28" fmla="*/ 54 w 161"/>
                <a:gd name="T29" fmla="*/ 1103 h 1118"/>
                <a:gd name="T30" fmla="*/ 64 w 161"/>
                <a:gd name="T31" fmla="*/ 1118 h 1118"/>
                <a:gd name="T32" fmla="*/ 75 w 161"/>
                <a:gd name="T33" fmla="*/ 1118 h 1118"/>
                <a:gd name="T34" fmla="*/ 89 w 161"/>
                <a:gd name="T35" fmla="*/ 1118 h 1118"/>
                <a:gd name="T36" fmla="*/ 104 w 161"/>
                <a:gd name="T37" fmla="*/ 1111 h 1118"/>
                <a:gd name="T38" fmla="*/ 111 w 161"/>
                <a:gd name="T39" fmla="*/ 1092 h 1118"/>
                <a:gd name="T40" fmla="*/ 115 w 161"/>
                <a:gd name="T41" fmla="*/ 1082 h 1118"/>
                <a:gd name="T42" fmla="*/ 136 w 161"/>
                <a:gd name="T43" fmla="*/ 973 h 1118"/>
                <a:gd name="T44" fmla="*/ 151 w 161"/>
                <a:gd name="T45" fmla="*/ 832 h 1118"/>
                <a:gd name="T46" fmla="*/ 161 w 161"/>
                <a:gd name="T47" fmla="*/ 673 h 1118"/>
                <a:gd name="T48" fmla="*/ 161 w 161"/>
                <a:gd name="T49" fmla="*/ 163 h 1118"/>
                <a:gd name="T50" fmla="*/ 161 w 161"/>
                <a:gd name="T51" fmla="*/ 152 h 1118"/>
                <a:gd name="T52" fmla="*/ 158 w 161"/>
                <a:gd name="T53" fmla="*/ 137 h 1118"/>
                <a:gd name="T54" fmla="*/ 151 w 161"/>
                <a:gd name="T55" fmla="*/ 112 h 1118"/>
                <a:gd name="T56" fmla="*/ 143 w 161"/>
                <a:gd name="T57" fmla="*/ 90 h 1118"/>
                <a:gd name="T58" fmla="*/ 129 w 161"/>
                <a:gd name="T59" fmla="*/ 58 h 1118"/>
                <a:gd name="T60" fmla="*/ 107 w 161"/>
                <a:gd name="T61" fmla="*/ 25 h 1118"/>
                <a:gd name="T62" fmla="*/ 93 w 161"/>
                <a:gd name="T63" fmla="*/ 7 h 1118"/>
                <a:gd name="T64" fmla="*/ 82 w 161"/>
                <a:gd name="T65" fmla="*/ 0 h 1118"/>
                <a:gd name="T66" fmla="*/ 79 w 161"/>
                <a:gd name="T67" fmla="*/ 0 h 1118"/>
                <a:gd name="T68" fmla="*/ 79 w 161"/>
                <a:gd name="T69" fmla="*/ 0 h 1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1"/>
                <a:gd name="T106" fmla="*/ 0 h 1118"/>
                <a:gd name="T107" fmla="*/ 161 w 161"/>
                <a:gd name="T108" fmla="*/ 1118 h 1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1" h="1118">
                  <a:moveTo>
                    <a:pt x="79" y="0"/>
                  </a:moveTo>
                  <a:lnTo>
                    <a:pt x="68" y="11"/>
                  </a:lnTo>
                  <a:lnTo>
                    <a:pt x="50" y="32"/>
                  </a:lnTo>
                  <a:lnTo>
                    <a:pt x="28" y="61"/>
                  </a:lnTo>
                  <a:lnTo>
                    <a:pt x="14" y="94"/>
                  </a:lnTo>
                  <a:lnTo>
                    <a:pt x="3" y="119"/>
                  </a:lnTo>
                  <a:lnTo>
                    <a:pt x="3" y="134"/>
                  </a:lnTo>
                  <a:lnTo>
                    <a:pt x="3" y="155"/>
                  </a:lnTo>
                  <a:lnTo>
                    <a:pt x="0" y="626"/>
                  </a:lnTo>
                  <a:lnTo>
                    <a:pt x="3" y="705"/>
                  </a:lnTo>
                  <a:lnTo>
                    <a:pt x="3" y="803"/>
                  </a:lnTo>
                  <a:lnTo>
                    <a:pt x="14" y="908"/>
                  </a:lnTo>
                  <a:lnTo>
                    <a:pt x="32" y="1027"/>
                  </a:lnTo>
                  <a:lnTo>
                    <a:pt x="43" y="1085"/>
                  </a:lnTo>
                  <a:lnTo>
                    <a:pt x="54" y="1103"/>
                  </a:lnTo>
                  <a:lnTo>
                    <a:pt x="64" y="1118"/>
                  </a:lnTo>
                  <a:lnTo>
                    <a:pt x="75" y="1118"/>
                  </a:lnTo>
                  <a:lnTo>
                    <a:pt x="89" y="1118"/>
                  </a:lnTo>
                  <a:lnTo>
                    <a:pt x="104" y="1111"/>
                  </a:lnTo>
                  <a:lnTo>
                    <a:pt x="111" y="1092"/>
                  </a:lnTo>
                  <a:lnTo>
                    <a:pt x="115" y="1082"/>
                  </a:lnTo>
                  <a:lnTo>
                    <a:pt x="136" y="973"/>
                  </a:lnTo>
                  <a:lnTo>
                    <a:pt x="151" y="832"/>
                  </a:lnTo>
                  <a:lnTo>
                    <a:pt x="161" y="673"/>
                  </a:lnTo>
                  <a:lnTo>
                    <a:pt x="161" y="163"/>
                  </a:lnTo>
                  <a:lnTo>
                    <a:pt x="161" y="152"/>
                  </a:lnTo>
                  <a:lnTo>
                    <a:pt x="158" y="137"/>
                  </a:lnTo>
                  <a:lnTo>
                    <a:pt x="151" y="112"/>
                  </a:lnTo>
                  <a:lnTo>
                    <a:pt x="143" y="90"/>
                  </a:lnTo>
                  <a:lnTo>
                    <a:pt x="129" y="58"/>
                  </a:lnTo>
                  <a:lnTo>
                    <a:pt x="107" y="25"/>
                  </a:lnTo>
                  <a:lnTo>
                    <a:pt x="93" y="7"/>
                  </a:lnTo>
                  <a:lnTo>
                    <a:pt x="82" y="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698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1" name="Freeform 1002"/>
            <p:cNvSpPr>
              <a:spLocks/>
            </p:cNvSpPr>
            <p:nvPr/>
          </p:nvSpPr>
          <p:spPr bwMode="auto">
            <a:xfrm>
              <a:off x="3156" y="9524"/>
              <a:ext cx="29" cy="4"/>
            </a:xfrm>
            <a:custGeom>
              <a:avLst/>
              <a:gdLst>
                <a:gd name="T0" fmla="*/ 0 w 29"/>
                <a:gd name="T1" fmla="*/ 0 h 4"/>
                <a:gd name="T2" fmla="*/ 29 w 29"/>
                <a:gd name="T3" fmla="*/ 0 h 4"/>
                <a:gd name="T4" fmla="*/ 22 w 29"/>
                <a:gd name="T5" fmla="*/ 0 h 4"/>
                <a:gd name="T6" fmla="*/ 15 w 29"/>
                <a:gd name="T7" fmla="*/ 4 h 4"/>
                <a:gd name="T8" fmla="*/ 8 w 29"/>
                <a:gd name="T9" fmla="*/ 0 h 4"/>
                <a:gd name="T10" fmla="*/ 0 w 29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4"/>
                <a:gd name="T20" fmla="*/ 29 w 29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4">
                  <a:moveTo>
                    <a:pt x="0" y="0"/>
                  </a:moveTo>
                  <a:lnTo>
                    <a:pt x="29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2" name="Freeform 1003"/>
            <p:cNvSpPr>
              <a:spLocks/>
            </p:cNvSpPr>
            <p:nvPr/>
          </p:nvSpPr>
          <p:spPr bwMode="auto">
            <a:xfrm>
              <a:off x="3153" y="9520"/>
              <a:ext cx="36" cy="8"/>
            </a:xfrm>
            <a:custGeom>
              <a:avLst/>
              <a:gdLst>
                <a:gd name="T0" fmla="*/ 0 w 36"/>
                <a:gd name="T1" fmla="*/ 0 h 8"/>
                <a:gd name="T2" fmla="*/ 36 w 36"/>
                <a:gd name="T3" fmla="*/ 0 h 8"/>
                <a:gd name="T4" fmla="*/ 28 w 36"/>
                <a:gd name="T5" fmla="*/ 4 h 8"/>
                <a:gd name="T6" fmla="*/ 18 w 36"/>
                <a:gd name="T7" fmla="*/ 8 h 8"/>
                <a:gd name="T8" fmla="*/ 7 w 36"/>
                <a:gd name="T9" fmla="*/ 4 h 8"/>
                <a:gd name="T10" fmla="*/ 0 w 3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8"/>
                <a:gd name="T20" fmla="*/ 36 w 3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8">
                  <a:moveTo>
                    <a:pt x="0" y="0"/>
                  </a:moveTo>
                  <a:lnTo>
                    <a:pt x="36" y="0"/>
                  </a:lnTo>
                  <a:lnTo>
                    <a:pt x="28" y="4"/>
                  </a:lnTo>
                  <a:lnTo>
                    <a:pt x="18" y="8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3" name="Freeform 1004"/>
            <p:cNvSpPr>
              <a:spLocks/>
            </p:cNvSpPr>
            <p:nvPr/>
          </p:nvSpPr>
          <p:spPr bwMode="auto">
            <a:xfrm>
              <a:off x="3149" y="9517"/>
              <a:ext cx="43" cy="7"/>
            </a:xfrm>
            <a:custGeom>
              <a:avLst/>
              <a:gdLst>
                <a:gd name="T0" fmla="*/ 36 w 43"/>
                <a:gd name="T1" fmla="*/ 7 h 7"/>
                <a:gd name="T2" fmla="*/ 7 w 43"/>
                <a:gd name="T3" fmla="*/ 7 h 7"/>
                <a:gd name="T4" fmla="*/ 4 w 43"/>
                <a:gd name="T5" fmla="*/ 3 h 7"/>
                <a:gd name="T6" fmla="*/ 0 w 43"/>
                <a:gd name="T7" fmla="*/ 0 h 7"/>
                <a:gd name="T8" fmla="*/ 43 w 43"/>
                <a:gd name="T9" fmla="*/ 0 h 7"/>
                <a:gd name="T10" fmla="*/ 40 w 43"/>
                <a:gd name="T11" fmla="*/ 3 h 7"/>
                <a:gd name="T12" fmla="*/ 36 w 43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7"/>
                <a:gd name="T23" fmla="*/ 43 w 4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7">
                  <a:moveTo>
                    <a:pt x="36" y="7"/>
                  </a:moveTo>
                  <a:lnTo>
                    <a:pt x="7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4" name="Freeform 1005"/>
            <p:cNvSpPr>
              <a:spLocks/>
            </p:cNvSpPr>
            <p:nvPr/>
          </p:nvSpPr>
          <p:spPr bwMode="auto">
            <a:xfrm>
              <a:off x="3146" y="9513"/>
              <a:ext cx="50" cy="7"/>
            </a:xfrm>
            <a:custGeom>
              <a:avLst/>
              <a:gdLst>
                <a:gd name="T0" fmla="*/ 43 w 50"/>
                <a:gd name="T1" fmla="*/ 7 h 7"/>
                <a:gd name="T2" fmla="*/ 7 w 50"/>
                <a:gd name="T3" fmla="*/ 7 h 7"/>
                <a:gd name="T4" fmla="*/ 3 w 50"/>
                <a:gd name="T5" fmla="*/ 4 h 7"/>
                <a:gd name="T6" fmla="*/ 0 w 50"/>
                <a:gd name="T7" fmla="*/ 0 h 7"/>
                <a:gd name="T8" fmla="*/ 50 w 50"/>
                <a:gd name="T9" fmla="*/ 0 h 7"/>
                <a:gd name="T10" fmla="*/ 46 w 50"/>
                <a:gd name="T11" fmla="*/ 4 h 7"/>
                <a:gd name="T12" fmla="*/ 43 w 50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"/>
                <a:gd name="T23" fmla="*/ 50 w 50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">
                  <a:moveTo>
                    <a:pt x="43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50" y="0"/>
                  </a:lnTo>
                  <a:lnTo>
                    <a:pt x="46" y="4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5" name="Freeform 1006"/>
            <p:cNvSpPr>
              <a:spLocks/>
            </p:cNvSpPr>
            <p:nvPr/>
          </p:nvSpPr>
          <p:spPr bwMode="auto">
            <a:xfrm>
              <a:off x="3146" y="9509"/>
              <a:ext cx="50" cy="8"/>
            </a:xfrm>
            <a:custGeom>
              <a:avLst/>
              <a:gdLst>
                <a:gd name="T0" fmla="*/ 46 w 50"/>
                <a:gd name="T1" fmla="*/ 8 h 8"/>
                <a:gd name="T2" fmla="*/ 3 w 50"/>
                <a:gd name="T3" fmla="*/ 8 h 8"/>
                <a:gd name="T4" fmla="*/ 0 w 50"/>
                <a:gd name="T5" fmla="*/ 4 h 8"/>
                <a:gd name="T6" fmla="*/ 0 w 50"/>
                <a:gd name="T7" fmla="*/ 0 h 8"/>
                <a:gd name="T8" fmla="*/ 50 w 50"/>
                <a:gd name="T9" fmla="*/ 0 h 8"/>
                <a:gd name="T10" fmla="*/ 50 w 50"/>
                <a:gd name="T11" fmla="*/ 4 h 8"/>
                <a:gd name="T12" fmla="*/ 46 w 50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8"/>
                <a:gd name="T23" fmla="*/ 50 w 50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8">
                  <a:moveTo>
                    <a:pt x="46" y="8"/>
                  </a:move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6" name="Freeform 1007"/>
            <p:cNvSpPr>
              <a:spLocks/>
            </p:cNvSpPr>
            <p:nvPr/>
          </p:nvSpPr>
          <p:spPr bwMode="auto">
            <a:xfrm>
              <a:off x="3142" y="9506"/>
              <a:ext cx="57" cy="7"/>
            </a:xfrm>
            <a:custGeom>
              <a:avLst/>
              <a:gdLst>
                <a:gd name="T0" fmla="*/ 54 w 57"/>
                <a:gd name="T1" fmla="*/ 7 h 7"/>
                <a:gd name="T2" fmla="*/ 4 w 57"/>
                <a:gd name="T3" fmla="*/ 7 h 7"/>
                <a:gd name="T4" fmla="*/ 4 w 57"/>
                <a:gd name="T5" fmla="*/ 3 h 7"/>
                <a:gd name="T6" fmla="*/ 0 w 57"/>
                <a:gd name="T7" fmla="*/ 0 h 7"/>
                <a:gd name="T8" fmla="*/ 57 w 57"/>
                <a:gd name="T9" fmla="*/ 0 h 7"/>
                <a:gd name="T10" fmla="*/ 54 w 57"/>
                <a:gd name="T11" fmla="*/ 3 h 7"/>
                <a:gd name="T12" fmla="*/ 54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4" y="7"/>
                  </a:moveTo>
                  <a:lnTo>
                    <a:pt x="4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7" name="Freeform 1008"/>
            <p:cNvSpPr>
              <a:spLocks/>
            </p:cNvSpPr>
            <p:nvPr/>
          </p:nvSpPr>
          <p:spPr bwMode="auto">
            <a:xfrm>
              <a:off x="3142" y="9502"/>
              <a:ext cx="57" cy="7"/>
            </a:xfrm>
            <a:custGeom>
              <a:avLst/>
              <a:gdLst>
                <a:gd name="T0" fmla="*/ 54 w 57"/>
                <a:gd name="T1" fmla="*/ 7 h 7"/>
                <a:gd name="T2" fmla="*/ 4 w 57"/>
                <a:gd name="T3" fmla="*/ 7 h 7"/>
                <a:gd name="T4" fmla="*/ 0 w 57"/>
                <a:gd name="T5" fmla="*/ 4 h 7"/>
                <a:gd name="T6" fmla="*/ 0 w 57"/>
                <a:gd name="T7" fmla="*/ 0 h 7"/>
                <a:gd name="T8" fmla="*/ 57 w 57"/>
                <a:gd name="T9" fmla="*/ 0 h 7"/>
                <a:gd name="T10" fmla="*/ 57 w 57"/>
                <a:gd name="T11" fmla="*/ 4 h 7"/>
                <a:gd name="T12" fmla="*/ 54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4" y="7"/>
                  </a:move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8" name="Freeform 1009"/>
            <p:cNvSpPr>
              <a:spLocks/>
            </p:cNvSpPr>
            <p:nvPr/>
          </p:nvSpPr>
          <p:spPr bwMode="auto">
            <a:xfrm>
              <a:off x="3142" y="9499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0 w 57"/>
                <a:gd name="T5" fmla="*/ 3 h 7"/>
                <a:gd name="T6" fmla="*/ 0 w 57"/>
                <a:gd name="T7" fmla="*/ 0 h 7"/>
                <a:gd name="T8" fmla="*/ 0 w 57"/>
                <a:gd name="T9" fmla="*/ 0 h 7"/>
                <a:gd name="T10" fmla="*/ 57 w 57"/>
                <a:gd name="T11" fmla="*/ 0 h 7"/>
                <a:gd name="T12" fmla="*/ 57 w 57"/>
                <a:gd name="T13" fmla="*/ 0 h 7"/>
                <a:gd name="T14" fmla="*/ 57 w 57"/>
                <a:gd name="T15" fmla="*/ 3 h 7"/>
                <a:gd name="T16" fmla="*/ 57 w 5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7"/>
                <a:gd name="T29" fmla="*/ 57 w 5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9" name="Freeform 1010"/>
            <p:cNvSpPr>
              <a:spLocks/>
            </p:cNvSpPr>
            <p:nvPr/>
          </p:nvSpPr>
          <p:spPr bwMode="auto">
            <a:xfrm>
              <a:off x="3142" y="9495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0 w 57"/>
                <a:gd name="T5" fmla="*/ 4 h 7"/>
                <a:gd name="T6" fmla="*/ 0 w 57"/>
                <a:gd name="T7" fmla="*/ 4 h 7"/>
                <a:gd name="T8" fmla="*/ 0 w 57"/>
                <a:gd name="T9" fmla="*/ 0 h 7"/>
                <a:gd name="T10" fmla="*/ 0 w 57"/>
                <a:gd name="T11" fmla="*/ 0 h 7"/>
                <a:gd name="T12" fmla="*/ 57 w 57"/>
                <a:gd name="T13" fmla="*/ 0 h 7"/>
                <a:gd name="T14" fmla="*/ 57 w 57"/>
                <a:gd name="T15" fmla="*/ 0 h 7"/>
                <a:gd name="T16" fmla="*/ 57 w 57"/>
                <a:gd name="T17" fmla="*/ 4 h 7"/>
                <a:gd name="T18" fmla="*/ 57 w 57"/>
                <a:gd name="T19" fmla="*/ 4 h 7"/>
                <a:gd name="T20" fmla="*/ 57 w 5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7"/>
                <a:gd name="T35" fmla="*/ 57 w 5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0" name="Freeform 1011"/>
            <p:cNvSpPr>
              <a:spLocks/>
            </p:cNvSpPr>
            <p:nvPr/>
          </p:nvSpPr>
          <p:spPr bwMode="auto">
            <a:xfrm>
              <a:off x="3142" y="9491"/>
              <a:ext cx="57" cy="8"/>
            </a:xfrm>
            <a:custGeom>
              <a:avLst/>
              <a:gdLst>
                <a:gd name="T0" fmla="*/ 57 w 57"/>
                <a:gd name="T1" fmla="*/ 8 h 8"/>
                <a:gd name="T2" fmla="*/ 0 w 57"/>
                <a:gd name="T3" fmla="*/ 8 h 8"/>
                <a:gd name="T4" fmla="*/ 0 w 57"/>
                <a:gd name="T5" fmla="*/ 4 h 8"/>
                <a:gd name="T6" fmla="*/ 0 w 57"/>
                <a:gd name="T7" fmla="*/ 0 h 8"/>
                <a:gd name="T8" fmla="*/ 57 w 57"/>
                <a:gd name="T9" fmla="*/ 0 h 8"/>
                <a:gd name="T10" fmla="*/ 57 w 57"/>
                <a:gd name="T11" fmla="*/ 4 h 8"/>
                <a:gd name="T12" fmla="*/ 57 w 57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8"/>
                <a:gd name="T23" fmla="*/ 57 w 5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8">
                  <a:moveTo>
                    <a:pt x="57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57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1" name="Freeform 1012"/>
            <p:cNvSpPr>
              <a:spLocks/>
            </p:cNvSpPr>
            <p:nvPr/>
          </p:nvSpPr>
          <p:spPr bwMode="auto">
            <a:xfrm>
              <a:off x="3142" y="9488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0 w 57"/>
                <a:gd name="T5" fmla="*/ 3 h 7"/>
                <a:gd name="T6" fmla="*/ 4 w 57"/>
                <a:gd name="T7" fmla="*/ 0 h 7"/>
                <a:gd name="T8" fmla="*/ 54 w 57"/>
                <a:gd name="T9" fmla="*/ 0 h 7"/>
                <a:gd name="T10" fmla="*/ 57 w 57"/>
                <a:gd name="T11" fmla="*/ 3 h 7"/>
                <a:gd name="T12" fmla="*/ 57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54" y="0"/>
                  </a:lnTo>
                  <a:lnTo>
                    <a:pt x="57" y="3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2" name="Freeform 1013"/>
            <p:cNvSpPr>
              <a:spLocks/>
            </p:cNvSpPr>
            <p:nvPr/>
          </p:nvSpPr>
          <p:spPr bwMode="auto">
            <a:xfrm>
              <a:off x="3142" y="9484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4 w 57"/>
                <a:gd name="T5" fmla="*/ 4 h 7"/>
                <a:gd name="T6" fmla="*/ 4 w 57"/>
                <a:gd name="T7" fmla="*/ 0 h 7"/>
                <a:gd name="T8" fmla="*/ 54 w 57"/>
                <a:gd name="T9" fmla="*/ 0 h 7"/>
                <a:gd name="T10" fmla="*/ 54 w 57"/>
                <a:gd name="T11" fmla="*/ 4 h 7"/>
                <a:gd name="T12" fmla="*/ 57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" name="Freeform 1014"/>
            <p:cNvSpPr>
              <a:spLocks/>
            </p:cNvSpPr>
            <p:nvPr/>
          </p:nvSpPr>
          <p:spPr bwMode="auto">
            <a:xfrm>
              <a:off x="3146" y="9481"/>
              <a:ext cx="50" cy="7"/>
            </a:xfrm>
            <a:custGeom>
              <a:avLst/>
              <a:gdLst>
                <a:gd name="T0" fmla="*/ 50 w 50"/>
                <a:gd name="T1" fmla="*/ 7 h 7"/>
                <a:gd name="T2" fmla="*/ 0 w 50"/>
                <a:gd name="T3" fmla="*/ 7 h 7"/>
                <a:gd name="T4" fmla="*/ 0 w 50"/>
                <a:gd name="T5" fmla="*/ 3 h 7"/>
                <a:gd name="T6" fmla="*/ 3 w 50"/>
                <a:gd name="T7" fmla="*/ 0 h 7"/>
                <a:gd name="T8" fmla="*/ 46 w 50"/>
                <a:gd name="T9" fmla="*/ 0 h 7"/>
                <a:gd name="T10" fmla="*/ 50 w 50"/>
                <a:gd name="T11" fmla="*/ 3 h 7"/>
                <a:gd name="T12" fmla="*/ 50 w 50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"/>
                <a:gd name="T23" fmla="*/ 50 w 50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">
                  <a:moveTo>
                    <a:pt x="50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46" y="0"/>
                  </a:lnTo>
                  <a:lnTo>
                    <a:pt x="50" y="3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" name="Freeform 1015"/>
            <p:cNvSpPr>
              <a:spLocks/>
            </p:cNvSpPr>
            <p:nvPr/>
          </p:nvSpPr>
          <p:spPr bwMode="auto">
            <a:xfrm>
              <a:off x="3146" y="9477"/>
              <a:ext cx="50" cy="7"/>
            </a:xfrm>
            <a:custGeom>
              <a:avLst/>
              <a:gdLst>
                <a:gd name="T0" fmla="*/ 50 w 50"/>
                <a:gd name="T1" fmla="*/ 7 h 7"/>
                <a:gd name="T2" fmla="*/ 0 w 50"/>
                <a:gd name="T3" fmla="*/ 7 h 7"/>
                <a:gd name="T4" fmla="*/ 3 w 50"/>
                <a:gd name="T5" fmla="*/ 4 h 7"/>
                <a:gd name="T6" fmla="*/ 7 w 50"/>
                <a:gd name="T7" fmla="*/ 0 h 7"/>
                <a:gd name="T8" fmla="*/ 43 w 50"/>
                <a:gd name="T9" fmla="*/ 0 h 7"/>
                <a:gd name="T10" fmla="*/ 46 w 50"/>
                <a:gd name="T11" fmla="*/ 4 h 7"/>
                <a:gd name="T12" fmla="*/ 50 w 50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"/>
                <a:gd name="T23" fmla="*/ 50 w 50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">
                  <a:moveTo>
                    <a:pt x="50" y="7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43" y="0"/>
                  </a:lnTo>
                  <a:lnTo>
                    <a:pt x="46" y="4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" name="Freeform 1016"/>
            <p:cNvSpPr>
              <a:spLocks/>
            </p:cNvSpPr>
            <p:nvPr/>
          </p:nvSpPr>
          <p:spPr bwMode="auto">
            <a:xfrm>
              <a:off x="3149" y="9473"/>
              <a:ext cx="43" cy="8"/>
            </a:xfrm>
            <a:custGeom>
              <a:avLst/>
              <a:gdLst>
                <a:gd name="T0" fmla="*/ 43 w 43"/>
                <a:gd name="T1" fmla="*/ 8 h 8"/>
                <a:gd name="T2" fmla="*/ 0 w 43"/>
                <a:gd name="T3" fmla="*/ 8 h 8"/>
                <a:gd name="T4" fmla="*/ 4 w 43"/>
                <a:gd name="T5" fmla="*/ 4 h 8"/>
                <a:gd name="T6" fmla="*/ 7 w 43"/>
                <a:gd name="T7" fmla="*/ 0 h 8"/>
                <a:gd name="T8" fmla="*/ 36 w 43"/>
                <a:gd name="T9" fmla="*/ 0 h 8"/>
                <a:gd name="T10" fmla="*/ 40 w 43"/>
                <a:gd name="T11" fmla="*/ 4 h 8"/>
                <a:gd name="T12" fmla="*/ 43 w 43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8"/>
                <a:gd name="T23" fmla="*/ 43 w 4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8">
                  <a:moveTo>
                    <a:pt x="43" y="8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7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6" name="Freeform 1017"/>
            <p:cNvSpPr>
              <a:spLocks/>
            </p:cNvSpPr>
            <p:nvPr/>
          </p:nvSpPr>
          <p:spPr bwMode="auto">
            <a:xfrm>
              <a:off x="3153" y="9470"/>
              <a:ext cx="36" cy="7"/>
            </a:xfrm>
            <a:custGeom>
              <a:avLst/>
              <a:gdLst>
                <a:gd name="T0" fmla="*/ 36 w 36"/>
                <a:gd name="T1" fmla="*/ 7 h 7"/>
                <a:gd name="T2" fmla="*/ 0 w 36"/>
                <a:gd name="T3" fmla="*/ 7 h 7"/>
                <a:gd name="T4" fmla="*/ 7 w 36"/>
                <a:gd name="T5" fmla="*/ 0 h 7"/>
                <a:gd name="T6" fmla="*/ 18 w 36"/>
                <a:gd name="T7" fmla="*/ 0 h 7"/>
                <a:gd name="T8" fmla="*/ 28 w 36"/>
                <a:gd name="T9" fmla="*/ 0 h 7"/>
                <a:gd name="T10" fmla="*/ 36 w 36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7"/>
                <a:gd name="T20" fmla="*/ 36 w 3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7">
                  <a:moveTo>
                    <a:pt x="36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7" name="Freeform 1018"/>
            <p:cNvSpPr>
              <a:spLocks/>
            </p:cNvSpPr>
            <p:nvPr/>
          </p:nvSpPr>
          <p:spPr bwMode="auto">
            <a:xfrm>
              <a:off x="3156" y="9470"/>
              <a:ext cx="29" cy="3"/>
            </a:xfrm>
            <a:custGeom>
              <a:avLst/>
              <a:gdLst>
                <a:gd name="T0" fmla="*/ 29 w 29"/>
                <a:gd name="T1" fmla="*/ 3 h 3"/>
                <a:gd name="T2" fmla="*/ 0 w 29"/>
                <a:gd name="T3" fmla="*/ 3 h 3"/>
                <a:gd name="T4" fmla="*/ 8 w 29"/>
                <a:gd name="T5" fmla="*/ 0 h 3"/>
                <a:gd name="T6" fmla="*/ 15 w 29"/>
                <a:gd name="T7" fmla="*/ 0 h 3"/>
                <a:gd name="T8" fmla="*/ 22 w 29"/>
                <a:gd name="T9" fmla="*/ 0 h 3"/>
                <a:gd name="T10" fmla="*/ 29 w 29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"/>
                <a:gd name="T20" fmla="*/ 29 w 2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">
                  <a:moveTo>
                    <a:pt x="29" y="3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8" name="Freeform 1019"/>
            <p:cNvSpPr>
              <a:spLocks/>
            </p:cNvSpPr>
            <p:nvPr/>
          </p:nvSpPr>
          <p:spPr bwMode="auto">
            <a:xfrm>
              <a:off x="3142" y="9470"/>
              <a:ext cx="57" cy="58"/>
            </a:xfrm>
            <a:custGeom>
              <a:avLst/>
              <a:gdLst>
                <a:gd name="T0" fmla="*/ 57 w 57"/>
                <a:gd name="T1" fmla="*/ 29 h 58"/>
                <a:gd name="T2" fmla="*/ 54 w 57"/>
                <a:gd name="T3" fmla="*/ 39 h 58"/>
                <a:gd name="T4" fmla="*/ 50 w 57"/>
                <a:gd name="T5" fmla="*/ 47 h 58"/>
                <a:gd name="T6" fmla="*/ 39 w 57"/>
                <a:gd name="T7" fmla="*/ 54 h 58"/>
                <a:gd name="T8" fmla="*/ 29 w 57"/>
                <a:gd name="T9" fmla="*/ 58 h 58"/>
                <a:gd name="T10" fmla="*/ 18 w 57"/>
                <a:gd name="T11" fmla="*/ 54 h 58"/>
                <a:gd name="T12" fmla="*/ 7 w 57"/>
                <a:gd name="T13" fmla="*/ 47 h 58"/>
                <a:gd name="T14" fmla="*/ 4 w 57"/>
                <a:gd name="T15" fmla="*/ 39 h 58"/>
                <a:gd name="T16" fmla="*/ 0 w 57"/>
                <a:gd name="T17" fmla="*/ 29 h 58"/>
                <a:gd name="T18" fmla="*/ 4 w 57"/>
                <a:gd name="T19" fmla="*/ 18 h 58"/>
                <a:gd name="T20" fmla="*/ 7 w 57"/>
                <a:gd name="T21" fmla="*/ 7 h 58"/>
                <a:gd name="T22" fmla="*/ 18 w 57"/>
                <a:gd name="T23" fmla="*/ 0 h 58"/>
                <a:gd name="T24" fmla="*/ 29 w 57"/>
                <a:gd name="T25" fmla="*/ 0 h 58"/>
                <a:gd name="T26" fmla="*/ 39 w 57"/>
                <a:gd name="T27" fmla="*/ 0 h 58"/>
                <a:gd name="T28" fmla="*/ 50 w 57"/>
                <a:gd name="T29" fmla="*/ 7 h 58"/>
                <a:gd name="T30" fmla="*/ 54 w 57"/>
                <a:gd name="T31" fmla="*/ 18 h 58"/>
                <a:gd name="T32" fmla="*/ 57 w 57"/>
                <a:gd name="T33" fmla="*/ 2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8"/>
                <a:gd name="T53" fmla="*/ 57 w 5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8">
                  <a:moveTo>
                    <a:pt x="57" y="29"/>
                  </a:moveTo>
                  <a:lnTo>
                    <a:pt x="54" y="39"/>
                  </a:lnTo>
                  <a:lnTo>
                    <a:pt x="50" y="47"/>
                  </a:lnTo>
                  <a:lnTo>
                    <a:pt x="39" y="54"/>
                  </a:lnTo>
                  <a:lnTo>
                    <a:pt x="29" y="58"/>
                  </a:lnTo>
                  <a:lnTo>
                    <a:pt x="18" y="54"/>
                  </a:lnTo>
                  <a:lnTo>
                    <a:pt x="7" y="47"/>
                  </a:lnTo>
                  <a:lnTo>
                    <a:pt x="4" y="39"/>
                  </a:lnTo>
                  <a:lnTo>
                    <a:pt x="0" y="29"/>
                  </a:lnTo>
                  <a:lnTo>
                    <a:pt x="4" y="18"/>
                  </a:lnTo>
                  <a:lnTo>
                    <a:pt x="7" y="7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7"/>
                  </a:lnTo>
                  <a:lnTo>
                    <a:pt x="54" y="18"/>
                  </a:lnTo>
                  <a:lnTo>
                    <a:pt x="57" y="29"/>
                  </a:lnTo>
                </a:path>
              </a:pathLst>
            </a:custGeom>
            <a:noFill/>
            <a:ln w="889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9" name="Freeform 1020"/>
            <p:cNvSpPr>
              <a:spLocks/>
            </p:cNvSpPr>
            <p:nvPr/>
          </p:nvSpPr>
          <p:spPr bwMode="auto">
            <a:xfrm>
              <a:off x="3156" y="9698"/>
              <a:ext cx="25" cy="3"/>
            </a:xfrm>
            <a:custGeom>
              <a:avLst/>
              <a:gdLst>
                <a:gd name="T0" fmla="*/ 0 w 25"/>
                <a:gd name="T1" fmla="*/ 0 h 3"/>
                <a:gd name="T2" fmla="*/ 25 w 25"/>
                <a:gd name="T3" fmla="*/ 0 h 3"/>
                <a:gd name="T4" fmla="*/ 22 w 25"/>
                <a:gd name="T5" fmla="*/ 3 h 3"/>
                <a:gd name="T6" fmla="*/ 11 w 25"/>
                <a:gd name="T7" fmla="*/ 3 h 3"/>
                <a:gd name="T8" fmla="*/ 8 w 25"/>
                <a:gd name="T9" fmla="*/ 3 h 3"/>
                <a:gd name="T10" fmla="*/ 0 w 2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"/>
                <a:gd name="T20" fmla="*/ 25 w 2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">
                  <a:moveTo>
                    <a:pt x="0" y="0"/>
                  </a:moveTo>
                  <a:lnTo>
                    <a:pt x="25" y="0"/>
                  </a:lnTo>
                  <a:lnTo>
                    <a:pt x="22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0" name="Freeform 1021"/>
            <p:cNvSpPr>
              <a:spLocks/>
            </p:cNvSpPr>
            <p:nvPr/>
          </p:nvSpPr>
          <p:spPr bwMode="auto">
            <a:xfrm>
              <a:off x="3149" y="9694"/>
              <a:ext cx="40" cy="7"/>
            </a:xfrm>
            <a:custGeom>
              <a:avLst/>
              <a:gdLst>
                <a:gd name="T0" fmla="*/ 0 w 40"/>
                <a:gd name="T1" fmla="*/ 0 h 7"/>
                <a:gd name="T2" fmla="*/ 40 w 40"/>
                <a:gd name="T3" fmla="*/ 0 h 7"/>
                <a:gd name="T4" fmla="*/ 29 w 40"/>
                <a:gd name="T5" fmla="*/ 7 h 7"/>
                <a:gd name="T6" fmla="*/ 18 w 40"/>
                <a:gd name="T7" fmla="*/ 7 h 7"/>
                <a:gd name="T8" fmla="*/ 11 w 40"/>
                <a:gd name="T9" fmla="*/ 7 h 7"/>
                <a:gd name="T10" fmla="*/ 0 w 40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7"/>
                <a:gd name="T20" fmla="*/ 40 w 4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7">
                  <a:moveTo>
                    <a:pt x="0" y="0"/>
                  </a:moveTo>
                  <a:lnTo>
                    <a:pt x="40" y="0"/>
                  </a:lnTo>
                  <a:lnTo>
                    <a:pt x="29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1" name="Freeform 1022"/>
            <p:cNvSpPr>
              <a:spLocks/>
            </p:cNvSpPr>
            <p:nvPr/>
          </p:nvSpPr>
          <p:spPr bwMode="auto">
            <a:xfrm>
              <a:off x="3146" y="9690"/>
              <a:ext cx="46" cy="8"/>
            </a:xfrm>
            <a:custGeom>
              <a:avLst/>
              <a:gdLst>
                <a:gd name="T0" fmla="*/ 35 w 46"/>
                <a:gd name="T1" fmla="*/ 8 h 8"/>
                <a:gd name="T2" fmla="*/ 10 w 46"/>
                <a:gd name="T3" fmla="*/ 8 h 8"/>
                <a:gd name="T4" fmla="*/ 7 w 46"/>
                <a:gd name="T5" fmla="*/ 4 h 8"/>
                <a:gd name="T6" fmla="*/ 0 w 46"/>
                <a:gd name="T7" fmla="*/ 0 h 8"/>
                <a:gd name="T8" fmla="*/ 46 w 46"/>
                <a:gd name="T9" fmla="*/ 0 h 8"/>
                <a:gd name="T10" fmla="*/ 43 w 46"/>
                <a:gd name="T11" fmla="*/ 4 h 8"/>
                <a:gd name="T12" fmla="*/ 35 w 46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8"/>
                <a:gd name="T23" fmla="*/ 46 w 4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8">
                  <a:moveTo>
                    <a:pt x="35" y="8"/>
                  </a:moveTo>
                  <a:lnTo>
                    <a:pt x="10" y="8"/>
                  </a:lnTo>
                  <a:lnTo>
                    <a:pt x="7" y="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3" y="4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2" name="Freeform 1023"/>
            <p:cNvSpPr>
              <a:spLocks/>
            </p:cNvSpPr>
            <p:nvPr/>
          </p:nvSpPr>
          <p:spPr bwMode="auto">
            <a:xfrm>
              <a:off x="3146" y="9687"/>
              <a:ext cx="46" cy="7"/>
            </a:xfrm>
            <a:custGeom>
              <a:avLst/>
              <a:gdLst>
                <a:gd name="T0" fmla="*/ 43 w 46"/>
                <a:gd name="T1" fmla="*/ 7 h 7"/>
                <a:gd name="T2" fmla="*/ 3 w 46"/>
                <a:gd name="T3" fmla="*/ 7 h 7"/>
                <a:gd name="T4" fmla="*/ 3 w 46"/>
                <a:gd name="T5" fmla="*/ 3 h 7"/>
                <a:gd name="T6" fmla="*/ 0 w 46"/>
                <a:gd name="T7" fmla="*/ 0 h 7"/>
                <a:gd name="T8" fmla="*/ 46 w 46"/>
                <a:gd name="T9" fmla="*/ 0 h 7"/>
                <a:gd name="T10" fmla="*/ 46 w 46"/>
                <a:gd name="T11" fmla="*/ 3 h 7"/>
                <a:gd name="T12" fmla="*/ 43 w 46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7"/>
                <a:gd name="T23" fmla="*/ 46 w 4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7">
                  <a:moveTo>
                    <a:pt x="43" y="7"/>
                  </a:move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3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3" name="Freeform 1024"/>
            <p:cNvSpPr>
              <a:spLocks/>
            </p:cNvSpPr>
            <p:nvPr/>
          </p:nvSpPr>
          <p:spPr bwMode="auto">
            <a:xfrm>
              <a:off x="3142" y="9683"/>
              <a:ext cx="54" cy="7"/>
            </a:xfrm>
            <a:custGeom>
              <a:avLst/>
              <a:gdLst>
                <a:gd name="T0" fmla="*/ 50 w 54"/>
                <a:gd name="T1" fmla="*/ 7 h 7"/>
                <a:gd name="T2" fmla="*/ 4 w 54"/>
                <a:gd name="T3" fmla="*/ 7 h 7"/>
                <a:gd name="T4" fmla="*/ 4 w 54"/>
                <a:gd name="T5" fmla="*/ 4 h 7"/>
                <a:gd name="T6" fmla="*/ 0 w 54"/>
                <a:gd name="T7" fmla="*/ 0 h 7"/>
                <a:gd name="T8" fmla="*/ 54 w 54"/>
                <a:gd name="T9" fmla="*/ 0 h 7"/>
                <a:gd name="T10" fmla="*/ 50 w 54"/>
                <a:gd name="T11" fmla="*/ 4 h 7"/>
                <a:gd name="T12" fmla="*/ 50 w 54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7"/>
                <a:gd name="T23" fmla="*/ 54 w 5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7">
                  <a:moveTo>
                    <a:pt x="50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4" name="Freeform 1025"/>
            <p:cNvSpPr>
              <a:spLocks/>
            </p:cNvSpPr>
            <p:nvPr/>
          </p:nvSpPr>
          <p:spPr bwMode="auto">
            <a:xfrm>
              <a:off x="3142" y="9680"/>
              <a:ext cx="54" cy="7"/>
            </a:xfrm>
            <a:custGeom>
              <a:avLst/>
              <a:gdLst>
                <a:gd name="T0" fmla="*/ 50 w 54"/>
                <a:gd name="T1" fmla="*/ 7 h 7"/>
                <a:gd name="T2" fmla="*/ 4 w 54"/>
                <a:gd name="T3" fmla="*/ 7 h 7"/>
                <a:gd name="T4" fmla="*/ 0 w 54"/>
                <a:gd name="T5" fmla="*/ 3 h 7"/>
                <a:gd name="T6" fmla="*/ 0 w 54"/>
                <a:gd name="T7" fmla="*/ 0 h 7"/>
                <a:gd name="T8" fmla="*/ 54 w 54"/>
                <a:gd name="T9" fmla="*/ 0 h 7"/>
                <a:gd name="T10" fmla="*/ 54 w 54"/>
                <a:gd name="T11" fmla="*/ 3 h 7"/>
                <a:gd name="T12" fmla="*/ 50 w 54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7"/>
                <a:gd name="T23" fmla="*/ 54 w 5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7">
                  <a:moveTo>
                    <a:pt x="50" y="7"/>
                  </a:moveTo>
                  <a:lnTo>
                    <a:pt x="4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5" name="Freeform 1026"/>
            <p:cNvSpPr>
              <a:spLocks/>
            </p:cNvSpPr>
            <p:nvPr/>
          </p:nvSpPr>
          <p:spPr bwMode="auto">
            <a:xfrm>
              <a:off x="3142" y="9676"/>
              <a:ext cx="57" cy="7"/>
            </a:xfrm>
            <a:custGeom>
              <a:avLst/>
              <a:gdLst>
                <a:gd name="T0" fmla="*/ 54 w 57"/>
                <a:gd name="T1" fmla="*/ 7 h 7"/>
                <a:gd name="T2" fmla="*/ 0 w 57"/>
                <a:gd name="T3" fmla="*/ 7 h 7"/>
                <a:gd name="T4" fmla="*/ 0 w 57"/>
                <a:gd name="T5" fmla="*/ 4 h 7"/>
                <a:gd name="T6" fmla="*/ 0 w 57"/>
                <a:gd name="T7" fmla="*/ 0 h 7"/>
                <a:gd name="T8" fmla="*/ 57 w 57"/>
                <a:gd name="T9" fmla="*/ 0 h 7"/>
                <a:gd name="T10" fmla="*/ 54 w 57"/>
                <a:gd name="T11" fmla="*/ 4 h 7"/>
                <a:gd name="T12" fmla="*/ 54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4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4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6" name="Freeform 1027"/>
            <p:cNvSpPr>
              <a:spLocks/>
            </p:cNvSpPr>
            <p:nvPr/>
          </p:nvSpPr>
          <p:spPr bwMode="auto">
            <a:xfrm>
              <a:off x="3142" y="9672"/>
              <a:ext cx="57" cy="8"/>
            </a:xfrm>
            <a:custGeom>
              <a:avLst/>
              <a:gdLst>
                <a:gd name="T0" fmla="*/ 54 w 57"/>
                <a:gd name="T1" fmla="*/ 8 h 8"/>
                <a:gd name="T2" fmla="*/ 0 w 57"/>
                <a:gd name="T3" fmla="*/ 8 h 8"/>
                <a:gd name="T4" fmla="*/ 0 w 57"/>
                <a:gd name="T5" fmla="*/ 4 h 8"/>
                <a:gd name="T6" fmla="*/ 0 w 57"/>
                <a:gd name="T7" fmla="*/ 0 h 8"/>
                <a:gd name="T8" fmla="*/ 57 w 57"/>
                <a:gd name="T9" fmla="*/ 0 h 8"/>
                <a:gd name="T10" fmla="*/ 57 w 57"/>
                <a:gd name="T11" fmla="*/ 4 h 8"/>
                <a:gd name="T12" fmla="*/ 54 w 57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8"/>
                <a:gd name="T23" fmla="*/ 57 w 5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8">
                  <a:moveTo>
                    <a:pt x="5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4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7" name="Freeform 1028"/>
            <p:cNvSpPr>
              <a:spLocks/>
            </p:cNvSpPr>
            <p:nvPr/>
          </p:nvSpPr>
          <p:spPr bwMode="auto">
            <a:xfrm>
              <a:off x="3142" y="9669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0 w 57"/>
                <a:gd name="T5" fmla="*/ 7 h 7"/>
                <a:gd name="T6" fmla="*/ 0 w 57"/>
                <a:gd name="T7" fmla="*/ 3 h 7"/>
                <a:gd name="T8" fmla="*/ 0 w 57"/>
                <a:gd name="T9" fmla="*/ 3 h 7"/>
                <a:gd name="T10" fmla="*/ 0 w 57"/>
                <a:gd name="T11" fmla="*/ 0 h 7"/>
                <a:gd name="T12" fmla="*/ 57 w 57"/>
                <a:gd name="T13" fmla="*/ 0 h 7"/>
                <a:gd name="T14" fmla="*/ 57 w 57"/>
                <a:gd name="T15" fmla="*/ 3 h 7"/>
                <a:gd name="T16" fmla="*/ 57 w 57"/>
                <a:gd name="T17" fmla="*/ 3 h 7"/>
                <a:gd name="T18" fmla="*/ 57 w 57"/>
                <a:gd name="T19" fmla="*/ 7 h 7"/>
                <a:gd name="T20" fmla="*/ 57 w 57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7"/>
                <a:gd name="T35" fmla="*/ 57 w 57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8" name="Freeform 1029"/>
            <p:cNvSpPr>
              <a:spLocks/>
            </p:cNvSpPr>
            <p:nvPr/>
          </p:nvSpPr>
          <p:spPr bwMode="auto">
            <a:xfrm>
              <a:off x="3142" y="9665"/>
              <a:ext cx="57" cy="7"/>
            </a:xfrm>
            <a:custGeom>
              <a:avLst/>
              <a:gdLst>
                <a:gd name="T0" fmla="*/ 57 w 57"/>
                <a:gd name="T1" fmla="*/ 7 h 7"/>
                <a:gd name="T2" fmla="*/ 0 w 57"/>
                <a:gd name="T3" fmla="*/ 7 h 7"/>
                <a:gd name="T4" fmla="*/ 0 w 57"/>
                <a:gd name="T5" fmla="*/ 4 h 7"/>
                <a:gd name="T6" fmla="*/ 0 w 57"/>
                <a:gd name="T7" fmla="*/ 0 h 7"/>
                <a:gd name="T8" fmla="*/ 54 w 57"/>
                <a:gd name="T9" fmla="*/ 0 h 7"/>
                <a:gd name="T10" fmla="*/ 57 w 57"/>
                <a:gd name="T11" fmla="*/ 4 h 7"/>
                <a:gd name="T12" fmla="*/ 57 w 5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7"/>
                <a:gd name="T23" fmla="*/ 57 w 5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7">
                  <a:moveTo>
                    <a:pt x="57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7" y="4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89" name="Freeform 1030"/>
            <p:cNvSpPr>
              <a:spLocks/>
            </p:cNvSpPr>
            <p:nvPr/>
          </p:nvSpPr>
          <p:spPr bwMode="auto">
            <a:xfrm>
              <a:off x="3142" y="9661"/>
              <a:ext cx="57" cy="8"/>
            </a:xfrm>
            <a:custGeom>
              <a:avLst/>
              <a:gdLst>
                <a:gd name="T0" fmla="*/ 57 w 57"/>
                <a:gd name="T1" fmla="*/ 8 h 8"/>
                <a:gd name="T2" fmla="*/ 0 w 57"/>
                <a:gd name="T3" fmla="*/ 8 h 8"/>
                <a:gd name="T4" fmla="*/ 0 w 57"/>
                <a:gd name="T5" fmla="*/ 4 h 8"/>
                <a:gd name="T6" fmla="*/ 0 w 57"/>
                <a:gd name="T7" fmla="*/ 0 h 8"/>
                <a:gd name="T8" fmla="*/ 54 w 57"/>
                <a:gd name="T9" fmla="*/ 0 h 8"/>
                <a:gd name="T10" fmla="*/ 54 w 57"/>
                <a:gd name="T11" fmla="*/ 4 h 8"/>
                <a:gd name="T12" fmla="*/ 57 w 57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8"/>
                <a:gd name="T23" fmla="*/ 57 w 5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8">
                  <a:moveTo>
                    <a:pt x="57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7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0" name="Freeform 1031"/>
            <p:cNvSpPr>
              <a:spLocks/>
            </p:cNvSpPr>
            <p:nvPr/>
          </p:nvSpPr>
          <p:spPr bwMode="auto">
            <a:xfrm>
              <a:off x="3142" y="9658"/>
              <a:ext cx="54" cy="7"/>
            </a:xfrm>
            <a:custGeom>
              <a:avLst/>
              <a:gdLst>
                <a:gd name="T0" fmla="*/ 54 w 54"/>
                <a:gd name="T1" fmla="*/ 7 h 7"/>
                <a:gd name="T2" fmla="*/ 0 w 54"/>
                <a:gd name="T3" fmla="*/ 7 h 7"/>
                <a:gd name="T4" fmla="*/ 0 w 54"/>
                <a:gd name="T5" fmla="*/ 3 h 7"/>
                <a:gd name="T6" fmla="*/ 4 w 54"/>
                <a:gd name="T7" fmla="*/ 0 h 7"/>
                <a:gd name="T8" fmla="*/ 50 w 54"/>
                <a:gd name="T9" fmla="*/ 0 h 7"/>
                <a:gd name="T10" fmla="*/ 54 w 54"/>
                <a:gd name="T11" fmla="*/ 3 h 7"/>
                <a:gd name="T12" fmla="*/ 54 w 54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7"/>
                <a:gd name="T23" fmla="*/ 54 w 5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7">
                  <a:moveTo>
                    <a:pt x="54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50" y="0"/>
                  </a:lnTo>
                  <a:lnTo>
                    <a:pt x="54" y="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1" name="Freeform 1032"/>
            <p:cNvSpPr>
              <a:spLocks/>
            </p:cNvSpPr>
            <p:nvPr/>
          </p:nvSpPr>
          <p:spPr bwMode="auto">
            <a:xfrm>
              <a:off x="3142" y="9654"/>
              <a:ext cx="54" cy="7"/>
            </a:xfrm>
            <a:custGeom>
              <a:avLst/>
              <a:gdLst>
                <a:gd name="T0" fmla="*/ 54 w 54"/>
                <a:gd name="T1" fmla="*/ 7 h 7"/>
                <a:gd name="T2" fmla="*/ 0 w 54"/>
                <a:gd name="T3" fmla="*/ 7 h 7"/>
                <a:gd name="T4" fmla="*/ 4 w 54"/>
                <a:gd name="T5" fmla="*/ 4 h 7"/>
                <a:gd name="T6" fmla="*/ 4 w 54"/>
                <a:gd name="T7" fmla="*/ 0 h 7"/>
                <a:gd name="T8" fmla="*/ 50 w 54"/>
                <a:gd name="T9" fmla="*/ 0 h 7"/>
                <a:gd name="T10" fmla="*/ 50 w 54"/>
                <a:gd name="T11" fmla="*/ 4 h 7"/>
                <a:gd name="T12" fmla="*/ 54 w 54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7"/>
                <a:gd name="T23" fmla="*/ 54 w 5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7">
                  <a:moveTo>
                    <a:pt x="54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2" name="Freeform 1033"/>
            <p:cNvSpPr>
              <a:spLocks/>
            </p:cNvSpPr>
            <p:nvPr/>
          </p:nvSpPr>
          <p:spPr bwMode="auto">
            <a:xfrm>
              <a:off x="3146" y="9651"/>
              <a:ext cx="46" cy="7"/>
            </a:xfrm>
            <a:custGeom>
              <a:avLst/>
              <a:gdLst>
                <a:gd name="T0" fmla="*/ 46 w 46"/>
                <a:gd name="T1" fmla="*/ 7 h 7"/>
                <a:gd name="T2" fmla="*/ 0 w 46"/>
                <a:gd name="T3" fmla="*/ 7 h 7"/>
                <a:gd name="T4" fmla="*/ 3 w 46"/>
                <a:gd name="T5" fmla="*/ 3 h 7"/>
                <a:gd name="T6" fmla="*/ 3 w 46"/>
                <a:gd name="T7" fmla="*/ 0 h 7"/>
                <a:gd name="T8" fmla="*/ 43 w 46"/>
                <a:gd name="T9" fmla="*/ 0 h 7"/>
                <a:gd name="T10" fmla="*/ 46 w 46"/>
                <a:gd name="T11" fmla="*/ 3 h 7"/>
                <a:gd name="T12" fmla="*/ 46 w 46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7"/>
                <a:gd name="T23" fmla="*/ 46 w 4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7">
                  <a:moveTo>
                    <a:pt x="46" y="7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3" y="0"/>
                  </a:lnTo>
                  <a:lnTo>
                    <a:pt x="43" y="0"/>
                  </a:lnTo>
                  <a:lnTo>
                    <a:pt x="46" y="3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3" name="Freeform 1034"/>
            <p:cNvSpPr>
              <a:spLocks/>
            </p:cNvSpPr>
            <p:nvPr/>
          </p:nvSpPr>
          <p:spPr bwMode="auto">
            <a:xfrm>
              <a:off x="3146" y="9647"/>
              <a:ext cx="46" cy="7"/>
            </a:xfrm>
            <a:custGeom>
              <a:avLst/>
              <a:gdLst>
                <a:gd name="T0" fmla="*/ 46 w 46"/>
                <a:gd name="T1" fmla="*/ 7 h 7"/>
                <a:gd name="T2" fmla="*/ 0 w 46"/>
                <a:gd name="T3" fmla="*/ 7 h 7"/>
                <a:gd name="T4" fmla="*/ 7 w 46"/>
                <a:gd name="T5" fmla="*/ 4 h 7"/>
                <a:gd name="T6" fmla="*/ 10 w 46"/>
                <a:gd name="T7" fmla="*/ 0 h 7"/>
                <a:gd name="T8" fmla="*/ 35 w 46"/>
                <a:gd name="T9" fmla="*/ 0 h 7"/>
                <a:gd name="T10" fmla="*/ 43 w 46"/>
                <a:gd name="T11" fmla="*/ 4 h 7"/>
                <a:gd name="T12" fmla="*/ 46 w 46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7"/>
                <a:gd name="T23" fmla="*/ 46 w 4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7">
                  <a:moveTo>
                    <a:pt x="46" y="7"/>
                  </a:moveTo>
                  <a:lnTo>
                    <a:pt x="0" y="7"/>
                  </a:lnTo>
                  <a:lnTo>
                    <a:pt x="7" y="4"/>
                  </a:lnTo>
                  <a:lnTo>
                    <a:pt x="10" y="0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4" name="Freeform 1035"/>
            <p:cNvSpPr>
              <a:spLocks/>
            </p:cNvSpPr>
            <p:nvPr/>
          </p:nvSpPr>
          <p:spPr bwMode="auto">
            <a:xfrm>
              <a:off x="3149" y="9643"/>
              <a:ext cx="40" cy="8"/>
            </a:xfrm>
            <a:custGeom>
              <a:avLst/>
              <a:gdLst>
                <a:gd name="T0" fmla="*/ 40 w 40"/>
                <a:gd name="T1" fmla="*/ 8 h 8"/>
                <a:gd name="T2" fmla="*/ 0 w 40"/>
                <a:gd name="T3" fmla="*/ 8 h 8"/>
                <a:gd name="T4" fmla="*/ 11 w 40"/>
                <a:gd name="T5" fmla="*/ 4 h 8"/>
                <a:gd name="T6" fmla="*/ 18 w 40"/>
                <a:gd name="T7" fmla="*/ 0 h 8"/>
                <a:gd name="T8" fmla="*/ 29 w 40"/>
                <a:gd name="T9" fmla="*/ 4 h 8"/>
                <a:gd name="T10" fmla="*/ 40 w 40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8"/>
                <a:gd name="T20" fmla="*/ 40 w 4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8">
                  <a:moveTo>
                    <a:pt x="40" y="8"/>
                  </a:moveTo>
                  <a:lnTo>
                    <a:pt x="0" y="8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29" y="4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5" name="Freeform 1036"/>
            <p:cNvSpPr>
              <a:spLocks/>
            </p:cNvSpPr>
            <p:nvPr/>
          </p:nvSpPr>
          <p:spPr bwMode="auto">
            <a:xfrm>
              <a:off x="3156" y="9643"/>
              <a:ext cx="25" cy="4"/>
            </a:xfrm>
            <a:custGeom>
              <a:avLst/>
              <a:gdLst>
                <a:gd name="T0" fmla="*/ 25 w 25"/>
                <a:gd name="T1" fmla="*/ 4 h 4"/>
                <a:gd name="T2" fmla="*/ 0 w 25"/>
                <a:gd name="T3" fmla="*/ 4 h 4"/>
                <a:gd name="T4" fmla="*/ 8 w 25"/>
                <a:gd name="T5" fmla="*/ 4 h 4"/>
                <a:gd name="T6" fmla="*/ 11 w 25"/>
                <a:gd name="T7" fmla="*/ 0 h 4"/>
                <a:gd name="T8" fmla="*/ 22 w 25"/>
                <a:gd name="T9" fmla="*/ 4 h 4"/>
                <a:gd name="T10" fmla="*/ 25 w 25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4"/>
                <a:gd name="T20" fmla="*/ 25 w 2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4">
                  <a:moveTo>
                    <a:pt x="25" y="4"/>
                  </a:moveTo>
                  <a:lnTo>
                    <a:pt x="0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22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96" name="Freeform 1037"/>
            <p:cNvSpPr>
              <a:spLocks/>
            </p:cNvSpPr>
            <p:nvPr/>
          </p:nvSpPr>
          <p:spPr bwMode="auto">
            <a:xfrm>
              <a:off x="3142" y="9643"/>
              <a:ext cx="57" cy="58"/>
            </a:xfrm>
            <a:custGeom>
              <a:avLst/>
              <a:gdLst>
                <a:gd name="T0" fmla="*/ 57 w 57"/>
                <a:gd name="T1" fmla="*/ 29 h 58"/>
                <a:gd name="T2" fmla="*/ 54 w 57"/>
                <a:gd name="T3" fmla="*/ 40 h 58"/>
                <a:gd name="T4" fmla="*/ 47 w 57"/>
                <a:gd name="T5" fmla="*/ 51 h 58"/>
                <a:gd name="T6" fmla="*/ 39 w 57"/>
                <a:gd name="T7" fmla="*/ 55 h 58"/>
                <a:gd name="T8" fmla="*/ 25 w 57"/>
                <a:gd name="T9" fmla="*/ 58 h 58"/>
                <a:gd name="T10" fmla="*/ 18 w 57"/>
                <a:gd name="T11" fmla="*/ 55 h 58"/>
                <a:gd name="T12" fmla="*/ 7 w 57"/>
                <a:gd name="T13" fmla="*/ 51 h 58"/>
                <a:gd name="T14" fmla="*/ 0 w 57"/>
                <a:gd name="T15" fmla="*/ 40 h 58"/>
                <a:gd name="T16" fmla="*/ 0 w 57"/>
                <a:gd name="T17" fmla="*/ 29 h 58"/>
                <a:gd name="T18" fmla="*/ 0 w 57"/>
                <a:gd name="T19" fmla="*/ 18 h 58"/>
                <a:gd name="T20" fmla="*/ 7 w 57"/>
                <a:gd name="T21" fmla="*/ 11 h 58"/>
                <a:gd name="T22" fmla="*/ 18 w 57"/>
                <a:gd name="T23" fmla="*/ 4 h 58"/>
                <a:gd name="T24" fmla="*/ 25 w 57"/>
                <a:gd name="T25" fmla="*/ 0 h 58"/>
                <a:gd name="T26" fmla="*/ 39 w 57"/>
                <a:gd name="T27" fmla="*/ 4 h 58"/>
                <a:gd name="T28" fmla="*/ 47 w 57"/>
                <a:gd name="T29" fmla="*/ 11 h 58"/>
                <a:gd name="T30" fmla="*/ 54 w 57"/>
                <a:gd name="T31" fmla="*/ 18 h 58"/>
                <a:gd name="T32" fmla="*/ 57 w 57"/>
                <a:gd name="T33" fmla="*/ 2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8"/>
                <a:gd name="T53" fmla="*/ 57 w 5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8">
                  <a:moveTo>
                    <a:pt x="57" y="29"/>
                  </a:moveTo>
                  <a:lnTo>
                    <a:pt x="54" y="40"/>
                  </a:lnTo>
                  <a:lnTo>
                    <a:pt x="47" y="51"/>
                  </a:lnTo>
                  <a:lnTo>
                    <a:pt x="39" y="55"/>
                  </a:lnTo>
                  <a:lnTo>
                    <a:pt x="25" y="58"/>
                  </a:lnTo>
                  <a:lnTo>
                    <a:pt x="18" y="55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7" y="11"/>
                  </a:lnTo>
                  <a:lnTo>
                    <a:pt x="18" y="4"/>
                  </a:lnTo>
                  <a:lnTo>
                    <a:pt x="25" y="0"/>
                  </a:lnTo>
                  <a:lnTo>
                    <a:pt x="39" y="4"/>
                  </a:lnTo>
                  <a:lnTo>
                    <a:pt x="47" y="11"/>
                  </a:lnTo>
                  <a:lnTo>
                    <a:pt x="54" y="18"/>
                  </a:lnTo>
                  <a:lnTo>
                    <a:pt x="57" y="29"/>
                  </a:lnTo>
                </a:path>
              </a:pathLst>
            </a:custGeom>
            <a:noFill/>
            <a:ln w="889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2638" y="3709988"/>
            <a:ext cx="1355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C:\Users\Никита\Desktop\света\рис\05labl8m412201264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2350" y="3154363"/>
            <a:ext cx="116205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Никита\Desktop\света\рис\05labl8m412201264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488" y="1214438"/>
            <a:ext cx="19589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50075" y="4767263"/>
            <a:ext cx="19573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488" y="3006725"/>
            <a:ext cx="19573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13138" y="2719388"/>
            <a:ext cx="362426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икита\Desktop\света\рис\kachel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33888" y="3094038"/>
            <a:ext cx="2173287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0855 L 0.31667 -0.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Группа 278"/>
          <p:cNvGrpSpPr>
            <a:grpSpLocks/>
          </p:cNvGrpSpPr>
          <p:nvPr/>
        </p:nvGrpSpPr>
        <p:grpSpPr bwMode="auto">
          <a:xfrm>
            <a:off x="357188" y="1071563"/>
            <a:ext cx="8215312" cy="2732087"/>
            <a:chOff x="357158" y="1071546"/>
            <a:chExt cx="8215370" cy="2732090"/>
          </a:xfrm>
        </p:grpSpPr>
        <p:sp>
          <p:nvSpPr>
            <p:cNvPr id="6" name="AutoShape 1078"/>
            <p:cNvSpPr>
              <a:spLocks noChangeArrowheads="1"/>
            </p:cNvSpPr>
            <p:nvPr/>
          </p:nvSpPr>
          <p:spPr bwMode="auto">
            <a:xfrm>
              <a:off x="357158" y="1071546"/>
              <a:ext cx="8215370" cy="273209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9222" name="Группа 60"/>
            <p:cNvGrpSpPr>
              <a:grpSpLocks/>
            </p:cNvGrpSpPr>
            <p:nvPr/>
          </p:nvGrpSpPr>
          <p:grpSpPr bwMode="auto">
            <a:xfrm>
              <a:off x="2071670" y="1714488"/>
              <a:ext cx="605122" cy="672960"/>
              <a:chOff x="3000364" y="1714488"/>
              <a:chExt cx="571504" cy="582616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3000364" y="2000356"/>
                <a:ext cx="571239" cy="1375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16200000" flipH="1">
                <a:off x="2999862" y="2001355"/>
                <a:ext cx="582738" cy="8996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23" name="Группа 64"/>
            <p:cNvGrpSpPr>
              <a:grpSpLocks/>
            </p:cNvGrpSpPr>
            <p:nvPr/>
          </p:nvGrpSpPr>
          <p:grpSpPr bwMode="auto">
            <a:xfrm>
              <a:off x="6072198" y="2143116"/>
              <a:ext cx="605122" cy="672960"/>
              <a:chOff x="3000364" y="1714488"/>
              <a:chExt cx="571504" cy="582616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000364" y="2000353"/>
                <a:ext cx="571239" cy="1375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16200000" flipH="1">
                <a:off x="2999862" y="2001353"/>
                <a:ext cx="582738" cy="8996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24" name="Группа 67"/>
            <p:cNvGrpSpPr>
              <a:grpSpLocks/>
            </p:cNvGrpSpPr>
            <p:nvPr/>
          </p:nvGrpSpPr>
          <p:grpSpPr bwMode="auto">
            <a:xfrm>
              <a:off x="4055125" y="2050656"/>
              <a:ext cx="605122" cy="672960"/>
              <a:chOff x="3000364" y="1714488"/>
              <a:chExt cx="571504" cy="582616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2999746" y="2000687"/>
                <a:ext cx="572738" cy="1375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2999245" y="2001686"/>
                <a:ext cx="582738" cy="8996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25" name="Group 2"/>
            <p:cNvGrpSpPr>
              <a:grpSpLocks/>
            </p:cNvGrpSpPr>
            <p:nvPr/>
          </p:nvGrpSpPr>
          <p:grpSpPr bwMode="auto">
            <a:xfrm>
              <a:off x="2844881" y="1555562"/>
              <a:ext cx="1028708" cy="1116705"/>
              <a:chOff x="7396" y="3807"/>
              <a:chExt cx="2685" cy="3315"/>
            </a:xfrm>
          </p:grpSpPr>
          <p:sp>
            <p:nvSpPr>
              <p:cNvPr id="9432" name="AutoShape 3"/>
              <p:cNvSpPr>
                <a:spLocks noChangeAspect="1" noChangeArrowheads="1"/>
              </p:cNvSpPr>
              <p:nvPr/>
            </p:nvSpPr>
            <p:spPr bwMode="auto">
              <a:xfrm>
                <a:off x="7396" y="3807"/>
                <a:ext cx="2685" cy="3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Freeform 4"/>
              <p:cNvSpPr>
                <a:spLocks/>
              </p:cNvSpPr>
              <p:nvPr/>
            </p:nvSpPr>
            <p:spPr bwMode="auto">
              <a:xfrm>
                <a:off x="7725" y="3843"/>
                <a:ext cx="2305" cy="3228"/>
              </a:xfrm>
              <a:custGeom>
                <a:avLst/>
                <a:gdLst>
                  <a:gd name="T0" fmla="*/ 525 w 2305"/>
                  <a:gd name="T1" fmla="*/ 342 h 3228"/>
                  <a:gd name="T2" fmla="*/ 997 w 2305"/>
                  <a:gd name="T3" fmla="*/ 537 h 3228"/>
                  <a:gd name="T4" fmla="*/ 1073 w 2305"/>
                  <a:gd name="T5" fmla="*/ 0 h 3228"/>
                  <a:gd name="T6" fmla="*/ 997 w 2305"/>
                  <a:gd name="T7" fmla="*/ 537 h 3228"/>
                  <a:gd name="T8" fmla="*/ 1042 w 2305"/>
                  <a:gd name="T9" fmla="*/ 579 h 3228"/>
                  <a:gd name="T10" fmla="*/ 1072 w 2305"/>
                  <a:gd name="T11" fmla="*/ 597 h 3228"/>
                  <a:gd name="T12" fmla="*/ 1192 w 2305"/>
                  <a:gd name="T13" fmla="*/ 732 h 3228"/>
                  <a:gd name="T14" fmla="*/ 1447 w 2305"/>
                  <a:gd name="T15" fmla="*/ 927 h 3228"/>
                  <a:gd name="T16" fmla="*/ 1717 w 2305"/>
                  <a:gd name="T17" fmla="*/ 1182 h 3228"/>
                  <a:gd name="T18" fmla="*/ 1942 w 2305"/>
                  <a:gd name="T19" fmla="*/ 1377 h 3228"/>
                  <a:gd name="T20" fmla="*/ 2122 w 2305"/>
                  <a:gd name="T21" fmla="*/ 1572 h 3228"/>
                  <a:gd name="T22" fmla="*/ 2190 w 2305"/>
                  <a:gd name="T23" fmla="*/ 1692 h 3228"/>
                  <a:gd name="T24" fmla="*/ 2291 w 2305"/>
                  <a:gd name="T25" fmla="*/ 1916 h 3228"/>
                  <a:gd name="T26" fmla="*/ 2305 w 2305"/>
                  <a:gd name="T27" fmla="*/ 2093 h 3228"/>
                  <a:gd name="T28" fmla="*/ 2284 w 2305"/>
                  <a:gd name="T29" fmla="*/ 2281 h 3228"/>
                  <a:gd name="T30" fmla="*/ 2204 w 2305"/>
                  <a:gd name="T31" fmla="*/ 2487 h 3228"/>
                  <a:gd name="T32" fmla="*/ 2089 w 2305"/>
                  <a:gd name="T33" fmla="*/ 2733 h 3228"/>
                  <a:gd name="T34" fmla="*/ 1977 w 2305"/>
                  <a:gd name="T35" fmla="*/ 2910 h 3228"/>
                  <a:gd name="T36" fmla="*/ 1756 w 2305"/>
                  <a:gd name="T37" fmla="*/ 3066 h 3228"/>
                  <a:gd name="T38" fmla="*/ 1572 w 2305"/>
                  <a:gd name="T39" fmla="*/ 3131 h 3228"/>
                  <a:gd name="T40" fmla="*/ 1434 w 2305"/>
                  <a:gd name="T41" fmla="*/ 3124 h 3228"/>
                  <a:gd name="T42" fmla="*/ 1286 w 2305"/>
                  <a:gd name="T43" fmla="*/ 3124 h 3228"/>
                  <a:gd name="T44" fmla="*/ 1163 w 2305"/>
                  <a:gd name="T45" fmla="*/ 3124 h 3228"/>
                  <a:gd name="T46" fmla="*/ 1030 w 2305"/>
                  <a:gd name="T47" fmla="*/ 3145 h 3228"/>
                  <a:gd name="T48" fmla="*/ 723 w 2305"/>
                  <a:gd name="T49" fmla="*/ 3228 h 3228"/>
                  <a:gd name="T50" fmla="*/ 582 w 2305"/>
                  <a:gd name="T51" fmla="*/ 3214 h 3228"/>
                  <a:gd name="T52" fmla="*/ 397 w 2305"/>
                  <a:gd name="T53" fmla="*/ 3192 h 3228"/>
                  <a:gd name="T54" fmla="*/ 262 w 2305"/>
                  <a:gd name="T55" fmla="*/ 3132 h 3228"/>
                  <a:gd name="T56" fmla="*/ 142 w 2305"/>
                  <a:gd name="T57" fmla="*/ 2982 h 3228"/>
                  <a:gd name="T58" fmla="*/ 0 w 2305"/>
                  <a:gd name="T59" fmla="*/ 2502 h 3228"/>
                  <a:gd name="T60" fmla="*/ 15 w 2305"/>
                  <a:gd name="T61" fmla="*/ 1842 h 3228"/>
                  <a:gd name="T62" fmla="*/ 525 w 2305"/>
                  <a:gd name="T63" fmla="*/ 342 h 32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05" h="3228">
                    <a:moveTo>
                      <a:pt x="525" y="342"/>
                    </a:moveTo>
                    <a:lnTo>
                      <a:pt x="997" y="537"/>
                    </a:lnTo>
                    <a:lnTo>
                      <a:pt x="1073" y="0"/>
                    </a:lnTo>
                    <a:lnTo>
                      <a:pt x="997" y="537"/>
                    </a:lnTo>
                    <a:lnTo>
                      <a:pt x="1042" y="579"/>
                    </a:lnTo>
                    <a:lnTo>
                      <a:pt x="1072" y="597"/>
                    </a:lnTo>
                    <a:lnTo>
                      <a:pt x="1192" y="732"/>
                    </a:lnTo>
                    <a:lnTo>
                      <a:pt x="1447" y="927"/>
                    </a:lnTo>
                    <a:lnTo>
                      <a:pt x="1717" y="1182"/>
                    </a:lnTo>
                    <a:lnTo>
                      <a:pt x="1942" y="1377"/>
                    </a:lnTo>
                    <a:lnTo>
                      <a:pt x="2122" y="1572"/>
                    </a:lnTo>
                    <a:lnTo>
                      <a:pt x="2190" y="1692"/>
                    </a:lnTo>
                    <a:lnTo>
                      <a:pt x="2291" y="1916"/>
                    </a:lnTo>
                    <a:lnTo>
                      <a:pt x="2305" y="2093"/>
                    </a:lnTo>
                    <a:lnTo>
                      <a:pt x="2284" y="2281"/>
                    </a:lnTo>
                    <a:lnTo>
                      <a:pt x="2204" y="2487"/>
                    </a:lnTo>
                    <a:lnTo>
                      <a:pt x="2089" y="2733"/>
                    </a:lnTo>
                    <a:lnTo>
                      <a:pt x="1977" y="2910"/>
                    </a:lnTo>
                    <a:lnTo>
                      <a:pt x="1756" y="3066"/>
                    </a:lnTo>
                    <a:lnTo>
                      <a:pt x="1572" y="3131"/>
                    </a:lnTo>
                    <a:lnTo>
                      <a:pt x="1434" y="3124"/>
                    </a:lnTo>
                    <a:lnTo>
                      <a:pt x="1286" y="3124"/>
                    </a:lnTo>
                    <a:lnTo>
                      <a:pt x="1163" y="3124"/>
                    </a:lnTo>
                    <a:lnTo>
                      <a:pt x="1030" y="3145"/>
                    </a:lnTo>
                    <a:lnTo>
                      <a:pt x="723" y="3228"/>
                    </a:lnTo>
                    <a:lnTo>
                      <a:pt x="582" y="3214"/>
                    </a:lnTo>
                    <a:lnTo>
                      <a:pt x="397" y="3192"/>
                    </a:lnTo>
                    <a:lnTo>
                      <a:pt x="262" y="3132"/>
                    </a:lnTo>
                    <a:lnTo>
                      <a:pt x="142" y="2982"/>
                    </a:lnTo>
                    <a:lnTo>
                      <a:pt x="0" y="2502"/>
                    </a:lnTo>
                    <a:lnTo>
                      <a:pt x="15" y="1842"/>
                    </a:lnTo>
                    <a:lnTo>
                      <a:pt x="525" y="342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Freeform 5"/>
              <p:cNvSpPr>
                <a:spLocks/>
              </p:cNvSpPr>
              <p:nvPr/>
            </p:nvSpPr>
            <p:spPr bwMode="auto">
              <a:xfrm>
                <a:off x="7884" y="5622"/>
                <a:ext cx="1984" cy="1222"/>
              </a:xfrm>
              <a:custGeom>
                <a:avLst/>
                <a:gdLst>
                  <a:gd name="T0" fmla="*/ 1763 w 1984"/>
                  <a:gd name="T1" fmla="*/ 1023 h 1222"/>
                  <a:gd name="T2" fmla="*/ 253 w 1984"/>
                  <a:gd name="T3" fmla="*/ 1222 h 1222"/>
                  <a:gd name="T4" fmla="*/ 87 w 1984"/>
                  <a:gd name="T5" fmla="*/ 1041 h 1222"/>
                  <a:gd name="T6" fmla="*/ 0 w 1984"/>
                  <a:gd name="T7" fmla="*/ 629 h 1222"/>
                  <a:gd name="T8" fmla="*/ 76 w 1984"/>
                  <a:gd name="T9" fmla="*/ 123 h 1222"/>
                  <a:gd name="T10" fmla="*/ 564 w 1984"/>
                  <a:gd name="T11" fmla="*/ 506 h 1222"/>
                  <a:gd name="T12" fmla="*/ 1861 w 1984"/>
                  <a:gd name="T13" fmla="*/ 0 h 1222"/>
                  <a:gd name="T14" fmla="*/ 1984 w 1984"/>
                  <a:gd name="T15" fmla="*/ 213 h 1222"/>
                  <a:gd name="T16" fmla="*/ 1977 w 1984"/>
                  <a:gd name="T17" fmla="*/ 614 h 1222"/>
                  <a:gd name="T18" fmla="*/ 1886 w 1984"/>
                  <a:gd name="T19" fmla="*/ 860 h 1222"/>
                  <a:gd name="T20" fmla="*/ 1821 w 1984"/>
                  <a:gd name="T21" fmla="*/ 972 h 1222"/>
                  <a:gd name="T22" fmla="*/ 1763 w 1984"/>
                  <a:gd name="T23" fmla="*/ 1023 h 12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84" h="1222">
                    <a:moveTo>
                      <a:pt x="1763" y="1023"/>
                    </a:moveTo>
                    <a:lnTo>
                      <a:pt x="253" y="1222"/>
                    </a:lnTo>
                    <a:lnTo>
                      <a:pt x="87" y="1041"/>
                    </a:lnTo>
                    <a:lnTo>
                      <a:pt x="0" y="629"/>
                    </a:lnTo>
                    <a:lnTo>
                      <a:pt x="76" y="123"/>
                    </a:lnTo>
                    <a:lnTo>
                      <a:pt x="564" y="506"/>
                    </a:lnTo>
                    <a:lnTo>
                      <a:pt x="1861" y="0"/>
                    </a:lnTo>
                    <a:lnTo>
                      <a:pt x="1984" y="213"/>
                    </a:lnTo>
                    <a:lnTo>
                      <a:pt x="1977" y="614"/>
                    </a:lnTo>
                    <a:lnTo>
                      <a:pt x="1886" y="860"/>
                    </a:lnTo>
                    <a:lnTo>
                      <a:pt x="1821" y="972"/>
                    </a:lnTo>
                    <a:lnTo>
                      <a:pt x="1763" y="1023"/>
                    </a:lnTo>
                    <a:close/>
                  </a:path>
                </a:pathLst>
              </a:custGeom>
              <a:solidFill>
                <a:srgbClr val="EB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Freeform 6"/>
              <p:cNvSpPr>
                <a:spLocks/>
              </p:cNvSpPr>
              <p:nvPr/>
            </p:nvSpPr>
            <p:spPr bwMode="auto">
              <a:xfrm>
                <a:off x="7770" y="4167"/>
                <a:ext cx="1893" cy="2056"/>
              </a:xfrm>
              <a:custGeom>
                <a:avLst/>
                <a:gdLst>
                  <a:gd name="T0" fmla="*/ 1893 w 1893"/>
                  <a:gd name="T1" fmla="*/ 1514 h 2056"/>
                  <a:gd name="T2" fmla="*/ 1854 w 1893"/>
                  <a:gd name="T3" fmla="*/ 1720 h 2056"/>
                  <a:gd name="T4" fmla="*/ 1745 w 1893"/>
                  <a:gd name="T5" fmla="*/ 1861 h 2056"/>
                  <a:gd name="T6" fmla="*/ 1655 w 1893"/>
                  <a:gd name="T7" fmla="*/ 1915 h 2056"/>
                  <a:gd name="T8" fmla="*/ 1510 w 1893"/>
                  <a:gd name="T9" fmla="*/ 1952 h 2056"/>
                  <a:gd name="T10" fmla="*/ 1073 w 1893"/>
                  <a:gd name="T11" fmla="*/ 1948 h 2056"/>
                  <a:gd name="T12" fmla="*/ 762 w 1893"/>
                  <a:gd name="T13" fmla="*/ 2056 h 2056"/>
                  <a:gd name="T14" fmla="*/ 582 w 1893"/>
                  <a:gd name="T15" fmla="*/ 2042 h 2056"/>
                  <a:gd name="T16" fmla="*/ 506 w 1893"/>
                  <a:gd name="T17" fmla="*/ 2017 h 2056"/>
                  <a:gd name="T18" fmla="*/ 415 w 1893"/>
                  <a:gd name="T19" fmla="*/ 1973 h 2056"/>
                  <a:gd name="T20" fmla="*/ 220 w 1893"/>
                  <a:gd name="T21" fmla="*/ 1738 h 2056"/>
                  <a:gd name="T22" fmla="*/ 130 w 1893"/>
                  <a:gd name="T23" fmla="*/ 1579 h 2056"/>
                  <a:gd name="T24" fmla="*/ 0 w 1893"/>
                  <a:gd name="T25" fmla="*/ 285 h 2056"/>
                  <a:gd name="T26" fmla="*/ 54 w 1893"/>
                  <a:gd name="T27" fmla="*/ 104 h 2056"/>
                  <a:gd name="T28" fmla="*/ 130 w 1893"/>
                  <a:gd name="T29" fmla="*/ 54 h 2056"/>
                  <a:gd name="T30" fmla="*/ 138 w 1893"/>
                  <a:gd name="T31" fmla="*/ 48 h 2056"/>
                  <a:gd name="T32" fmla="*/ 153 w 1893"/>
                  <a:gd name="T33" fmla="*/ 18 h 2056"/>
                  <a:gd name="T34" fmla="*/ 220 w 1893"/>
                  <a:gd name="T35" fmla="*/ 7 h 2056"/>
                  <a:gd name="T36" fmla="*/ 361 w 1893"/>
                  <a:gd name="T37" fmla="*/ 0 h 2056"/>
                  <a:gd name="T38" fmla="*/ 564 w 1893"/>
                  <a:gd name="T39" fmla="*/ 79 h 2056"/>
                  <a:gd name="T40" fmla="*/ 770 w 1893"/>
                  <a:gd name="T41" fmla="*/ 253 h 2056"/>
                  <a:gd name="T42" fmla="*/ 1019 w 1893"/>
                  <a:gd name="T43" fmla="*/ 621 h 2056"/>
                  <a:gd name="T44" fmla="*/ 1525 w 1893"/>
                  <a:gd name="T45" fmla="*/ 1055 h 2056"/>
                  <a:gd name="T46" fmla="*/ 1872 w 1893"/>
                  <a:gd name="T47" fmla="*/ 1391 h 2056"/>
                  <a:gd name="T48" fmla="*/ 1893 w 1893"/>
                  <a:gd name="T49" fmla="*/ 1514 h 20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93" h="2056">
                    <a:moveTo>
                      <a:pt x="1893" y="1514"/>
                    </a:moveTo>
                    <a:lnTo>
                      <a:pt x="1854" y="1720"/>
                    </a:lnTo>
                    <a:lnTo>
                      <a:pt x="1745" y="1861"/>
                    </a:lnTo>
                    <a:lnTo>
                      <a:pt x="1655" y="1915"/>
                    </a:lnTo>
                    <a:lnTo>
                      <a:pt x="1510" y="1952"/>
                    </a:lnTo>
                    <a:lnTo>
                      <a:pt x="1073" y="1948"/>
                    </a:lnTo>
                    <a:lnTo>
                      <a:pt x="762" y="2056"/>
                    </a:lnTo>
                    <a:lnTo>
                      <a:pt x="582" y="2042"/>
                    </a:lnTo>
                    <a:lnTo>
                      <a:pt x="506" y="2017"/>
                    </a:lnTo>
                    <a:lnTo>
                      <a:pt x="415" y="1973"/>
                    </a:lnTo>
                    <a:lnTo>
                      <a:pt x="220" y="1738"/>
                    </a:lnTo>
                    <a:lnTo>
                      <a:pt x="130" y="1579"/>
                    </a:lnTo>
                    <a:lnTo>
                      <a:pt x="0" y="285"/>
                    </a:lnTo>
                    <a:lnTo>
                      <a:pt x="54" y="104"/>
                    </a:lnTo>
                    <a:lnTo>
                      <a:pt x="130" y="54"/>
                    </a:lnTo>
                    <a:lnTo>
                      <a:pt x="138" y="48"/>
                    </a:lnTo>
                    <a:lnTo>
                      <a:pt x="153" y="18"/>
                    </a:lnTo>
                    <a:lnTo>
                      <a:pt x="220" y="7"/>
                    </a:lnTo>
                    <a:lnTo>
                      <a:pt x="361" y="0"/>
                    </a:lnTo>
                    <a:lnTo>
                      <a:pt x="564" y="79"/>
                    </a:lnTo>
                    <a:lnTo>
                      <a:pt x="770" y="253"/>
                    </a:lnTo>
                    <a:lnTo>
                      <a:pt x="1019" y="621"/>
                    </a:lnTo>
                    <a:lnTo>
                      <a:pt x="1525" y="1055"/>
                    </a:lnTo>
                    <a:lnTo>
                      <a:pt x="1872" y="1391"/>
                    </a:lnTo>
                    <a:lnTo>
                      <a:pt x="1893" y="1514"/>
                    </a:lnTo>
                    <a:close/>
                  </a:path>
                </a:pathLst>
              </a:custGeom>
              <a:solidFill>
                <a:srgbClr val="E06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Freeform 7"/>
              <p:cNvSpPr>
                <a:spLocks/>
              </p:cNvSpPr>
              <p:nvPr/>
            </p:nvSpPr>
            <p:spPr bwMode="auto">
              <a:xfrm>
                <a:off x="8130" y="6507"/>
                <a:ext cx="1535" cy="423"/>
              </a:xfrm>
              <a:custGeom>
                <a:avLst/>
                <a:gdLst>
                  <a:gd name="T0" fmla="*/ 1105 w 1535"/>
                  <a:gd name="T1" fmla="*/ 73 h 423"/>
                  <a:gd name="T2" fmla="*/ 1232 w 1535"/>
                  <a:gd name="T3" fmla="*/ 0 h 423"/>
                  <a:gd name="T4" fmla="*/ 1413 w 1535"/>
                  <a:gd name="T5" fmla="*/ 8 h 423"/>
                  <a:gd name="T6" fmla="*/ 1535 w 1535"/>
                  <a:gd name="T7" fmla="*/ 120 h 423"/>
                  <a:gd name="T8" fmla="*/ 1326 w 1535"/>
                  <a:gd name="T9" fmla="*/ 286 h 423"/>
                  <a:gd name="T10" fmla="*/ 813 w 1535"/>
                  <a:gd name="T11" fmla="*/ 279 h 423"/>
                  <a:gd name="T12" fmla="*/ 672 w 1535"/>
                  <a:gd name="T13" fmla="*/ 279 h 423"/>
                  <a:gd name="T14" fmla="*/ 567 w 1535"/>
                  <a:gd name="T15" fmla="*/ 300 h 423"/>
                  <a:gd name="T16" fmla="*/ 271 w 1535"/>
                  <a:gd name="T17" fmla="*/ 423 h 423"/>
                  <a:gd name="T18" fmla="*/ 90 w 1535"/>
                  <a:gd name="T19" fmla="*/ 416 h 423"/>
                  <a:gd name="T20" fmla="*/ 0 w 1535"/>
                  <a:gd name="T21" fmla="*/ 319 h 423"/>
                  <a:gd name="T22" fmla="*/ 18 w 1535"/>
                  <a:gd name="T23" fmla="*/ 196 h 423"/>
                  <a:gd name="T24" fmla="*/ 148 w 1535"/>
                  <a:gd name="T25" fmla="*/ 145 h 423"/>
                  <a:gd name="T26" fmla="*/ 253 w 1535"/>
                  <a:gd name="T27" fmla="*/ 152 h 423"/>
                  <a:gd name="T28" fmla="*/ 401 w 1535"/>
                  <a:gd name="T29" fmla="*/ 66 h 423"/>
                  <a:gd name="T30" fmla="*/ 589 w 1535"/>
                  <a:gd name="T31" fmla="*/ 55 h 423"/>
                  <a:gd name="T32" fmla="*/ 650 w 1535"/>
                  <a:gd name="T33" fmla="*/ 123 h 423"/>
                  <a:gd name="T34" fmla="*/ 769 w 1535"/>
                  <a:gd name="T35" fmla="*/ 26 h 423"/>
                  <a:gd name="T36" fmla="*/ 1044 w 1535"/>
                  <a:gd name="T37" fmla="*/ 0 h 423"/>
                  <a:gd name="T38" fmla="*/ 1105 w 1535"/>
                  <a:gd name="T39" fmla="*/ 73 h 4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35" h="423">
                    <a:moveTo>
                      <a:pt x="1105" y="73"/>
                    </a:moveTo>
                    <a:lnTo>
                      <a:pt x="1232" y="0"/>
                    </a:lnTo>
                    <a:lnTo>
                      <a:pt x="1413" y="8"/>
                    </a:lnTo>
                    <a:lnTo>
                      <a:pt x="1535" y="120"/>
                    </a:lnTo>
                    <a:lnTo>
                      <a:pt x="1326" y="286"/>
                    </a:lnTo>
                    <a:lnTo>
                      <a:pt x="813" y="279"/>
                    </a:lnTo>
                    <a:lnTo>
                      <a:pt x="672" y="279"/>
                    </a:lnTo>
                    <a:lnTo>
                      <a:pt x="567" y="300"/>
                    </a:lnTo>
                    <a:lnTo>
                      <a:pt x="271" y="423"/>
                    </a:lnTo>
                    <a:lnTo>
                      <a:pt x="90" y="416"/>
                    </a:lnTo>
                    <a:lnTo>
                      <a:pt x="0" y="319"/>
                    </a:lnTo>
                    <a:lnTo>
                      <a:pt x="18" y="196"/>
                    </a:lnTo>
                    <a:lnTo>
                      <a:pt x="148" y="145"/>
                    </a:lnTo>
                    <a:lnTo>
                      <a:pt x="253" y="152"/>
                    </a:lnTo>
                    <a:lnTo>
                      <a:pt x="401" y="66"/>
                    </a:lnTo>
                    <a:lnTo>
                      <a:pt x="589" y="55"/>
                    </a:lnTo>
                    <a:lnTo>
                      <a:pt x="650" y="123"/>
                    </a:lnTo>
                    <a:lnTo>
                      <a:pt x="769" y="26"/>
                    </a:lnTo>
                    <a:lnTo>
                      <a:pt x="1044" y="0"/>
                    </a:lnTo>
                    <a:lnTo>
                      <a:pt x="1105" y="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7" name="Freeform 8"/>
              <p:cNvSpPr>
                <a:spLocks/>
              </p:cNvSpPr>
              <p:nvPr/>
            </p:nvSpPr>
            <p:spPr bwMode="auto">
              <a:xfrm>
                <a:off x="8401" y="5647"/>
                <a:ext cx="1011" cy="553"/>
              </a:xfrm>
              <a:custGeom>
                <a:avLst/>
                <a:gdLst>
                  <a:gd name="T0" fmla="*/ 227 w 1011"/>
                  <a:gd name="T1" fmla="*/ 550 h 553"/>
                  <a:gd name="T2" fmla="*/ 151 w 1011"/>
                  <a:gd name="T3" fmla="*/ 553 h 553"/>
                  <a:gd name="T4" fmla="*/ 83 w 1011"/>
                  <a:gd name="T5" fmla="*/ 546 h 553"/>
                  <a:gd name="T6" fmla="*/ 25 w 1011"/>
                  <a:gd name="T7" fmla="*/ 539 h 553"/>
                  <a:gd name="T8" fmla="*/ 47 w 1011"/>
                  <a:gd name="T9" fmla="*/ 531 h 553"/>
                  <a:gd name="T10" fmla="*/ 122 w 1011"/>
                  <a:gd name="T11" fmla="*/ 528 h 553"/>
                  <a:gd name="T12" fmla="*/ 191 w 1011"/>
                  <a:gd name="T13" fmla="*/ 521 h 553"/>
                  <a:gd name="T14" fmla="*/ 242 w 1011"/>
                  <a:gd name="T15" fmla="*/ 510 h 553"/>
                  <a:gd name="T16" fmla="*/ 303 w 1011"/>
                  <a:gd name="T17" fmla="*/ 492 h 553"/>
                  <a:gd name="T18" fmla="*/ 354 w 1011"/>
                  <a:gd name="T19" fmla="*/ 470 h 553"/>
                  <a:gd name="T20" fmla="*/ 383 w 1011"/>
                  <a:gd name="T21" fmla="*/ 452 h 553"/>
                  <a:gd name="T22" fmla="*/ 397 w 1011"/>
                  <a:gd name="T23" fmla="*/ 427 h 553"/>
                  <a:gd name="T24" fmla="*/ 394 w 1011"/>
                  <a:gd name="T25" fmla="*/ 412 h 553"/>
                  <a:gd name="T26" fmla="*/ 361 w 1011"/>
                  <a:gd name="T27" fmla="*/ 376 h 553"/>
                  <a:gd name="T28" fmla="*/ 314 w 1011"/>
                  <a:gd name="T29" fmla="*/ 333 h 553"/>
                  <a:gd name="T30" fmla="*/ 267 w 1011"/>
                  <a:gd name="T31" fmla="*/ 286 h 553"/>
                  <a:gd name="T32" fmla="*/ 216 w 1011"/>
                  <a:gd name="T33" fmla="*/ 228 h 553"/>
                  <a:gd name="T34" fmla="*/ 169 w 1011"/>
                  <a:gd name="T35" fmla="*/ 163 h 553"/>
                  <a:gd name="T36" fmla="*/ 144 w 1011"/>
                  <a:gd name="T37" fmla="*/ 112 h 553"/>
                  <a:gd name="T38" fmla="*/ 119 w 1011"/>
                  <a:gd name="T39" fmla="*/ 40 h 553"/>
                  <a:gd name="T40" fmla="*/ 108 w 1011"/>
                  <a:gd name="T41" fmla="*/ 4 h 553"/>
                  <a:gd name="T42" fmla="*/ 126 w 1011"/>
                  <a:gd name="T43" fmla="*/ 33 h 553"/>
                  <a:gd name="T44" fmla="*/ 151 w 1011"/>
                  <a:gd name="T45" fmla="*/ 72 h 553"/>
                  <a:gd name="T46" fmla="*/ 180 w 1011"/>
                  <a:gd name="T47" fmla="*/ 112 h 553"/>
                  <a:gd name="T48" fmla="*/ 198 w 1011"/>
                  <a:gd name="T49" fmla="*/ 134 h 553"/>
                  <a:gd name="T50" fmla="*/ 224 w 1011"/>
                  <a:gd name="T51" fmla="*/ 163 h 553"/>
                  <a:gd name="T52" fmla="*/ 267 w 1011"/>
                  <a:gd name="T53" fmla="*/ 199 h 553"/>
                  <a:gd name="T54" fmla="*/ 314 w 1011"/>
                  <a:gd name="T55" fmla="*/ 242 h 553"/>
                  <a:gd name="T56" fmla="*/ 390 w 1011"/>
                  <a:gd name="T57" fmla="*/ 289 h 553"/>
                  <a:gd name="T58" fmla="*/ 448 w 1011"/>
                  <a:gd name="T59" fmla="*/ 325 h 553"/>
                  <a:gd name="T60" fmla="*/ 459 w 1011"/>
                  <a:gd name="T61" fmla="*/ 329 h 553"/>
                  <a:gd name="T62" fmla="*/ 495 w 1011"/>
                  <a:gd name="T63" fmla="*/ 343 h 553"/>
                  <a:gd name="T64" fmla="*/ 556 w 1011"/>
                  <a:gd name="T65" fmla="*/ 369 h 553"/>
                  <a:gd name="T66" fmla="*/ 621 w 1011"/>
                  <a:gd name="T67" fmla="*/ 390 h 553"/>
                  <a:gd name="T68" fmla="*/ 679 w 1011"/>
                  <a:gd name="T69" fmla="*/ 405 h 553"/>
                  <a:gd name="T70" fmla="*/ 762 w 1011"/>
                  <a:gd name="T71" fmla="*/ 416 h 553"/>
                  <a:gd name="T72" fmla="*/ 860 w 1011"/>
                  <a:gd name="T73" fmla="*/ 427 h 553"/>
                  <a:gd name="T74" fmla="*/ 961 w 1011"/>
                  <a:gd name="T75" fmla="*/ 427 h 553"/>
                  <a:gd name="T76" fmla="*/ 957 w 1011"/>
                  <a:gd name="T77" fmla="*/ 430 h 553"/>
                  <a:gd name="T78" fmla="*/ 845 w 1011"/>
                  <a:gd name="T79" fmla="*/ 437 h 553"/>
                  <a:gd name="T80" fmla="*/ 733 w 1011"/>
                  <a:gd name="T81" fmla="*/ 437 h 553"/>
                  <a:gd name="T82" fmla="*/ 621 w 1011"/>
                  <a:gd name="T83" fmla="*/ 437 h 553"/>
                  <a:gd name="T84" fmla="*/ 524 w 1011"/>
                  <a:gd name="T85" fmla="*/ 448 h 553"/>
                  <a:gd name="T86" fmla="*/ 444 w 1011"/>
                  <a:gd name="T87" fmla="*/ 474 h 553"/>
                  <a:gd name="T88" fmla="*/ 375 w 1011"/>
                  <a:gd name="T89" fmla="*/ 506 h 553"/>
                  <a:gd name="T90" fmla="*/ 303 w 1011"/>
                  <a:gd name="T91" fmla="*/ 531 h 5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11" h="553">
                    <a:moveTo>
                      <a:pt x="263" y="542"/>
                    </a:moveTo>
                    <a:lnTo>
                      <a:pt x="227" y="550"/>
                    </a:lnTo>
                    <a:lnTo>
                      <a:pt x="188" y="550"/>
                    </a:lnTo>
                    <a:lnTo>
                      <a:pt x="151" y="553"/>
                    </a:lnTo>
                    <a:lnTo>
                      <a:pt x="115" y="550"/>
                    </a:lnTo>
                    <a:lnTo>
                      <a:pt x="83" y="546"/>
                    </a:lnTo>
                    <a:lnTo>
                      <a:pt x="50" y="542"/>
                    </a:lnTo>
                    <a:lnTo>
                      <a:pt x="25" y="539"/>
                    </a:lnTo>
                    <a:lnTo>
                      <a:pt x="0" y="531"/>
                    </a:lnTo>
                    <a:lnTo>
                      <a:pt x="47" y="531"/>
                    </a:lnTo>
                    <a:lnTo>
                      <a:pt x="86" y="531"/>
                    </a:lnTo>
                    <a:lnTo>
                      <a:pt x="122" y="528"/>
                    </a:lnTo>
                    <a:lnTo>
                      <a:pt x="159" y="528"/>
                    </a:lnTo>
                    <a:lnTo>
                      <a:pt x="191" y="521"/>
                    </a:lnTo>
                    <a:lnTo>
                      <a:pt x="216" y="517"/>
                    </a:lnTo>
                    <a:lnTo>
                      <a:pt x="242" y="510"/>
                    </a:lnTo>
                    <a:lnTo>
                      <a:pt x="263" y="506"/>
                    </a:lnTo>
                    <a:lnTo>
                      <a:pt x="303" y="492"/>
                    </a:lnTo>
                    <a:lnTo>
                      <a:pt x="332" y="481"/>
                    </a:lnTo>
                    <a:lnTo>
                      <a:pt x="354" y="470"/>
                    </a:lnTo>
                    <a:lnTo>
                      <a:pt x="372" y="459"/>
                    </a:lnTo>
                    <a:lnTo>
                      <a:pt x="383" y="452"/>
                    </a:lnTo>
                    <a:lnTo>
                      <a:pt x="394" y="437"/>
                    </a:lnTo>
                    <a:lnTo>
                      <a:pt x="397" y="427"/>
                    </a:lnTo>
                    <a:lnTo>
                      <a:pt x="397" y="419"/>
                    </a:lnTo>
                    <a:lnTo>
                      <a:pt x="394" y="412"/>
                    </a:lnTo>
                    <a:lnTo>
                      <a:pt x="383" y="401"/>
                    </a:lnTo>
                    <a:lnTo>
                      <a:pt x="361" y="376"/>
                    </a:lnTo>
                    <a:lnTo>
                      <a:pt x="339" y="354"/>
                    </a:lnTo>
                    <a:lnTo>
                      <a:pt x="314" y="333"/>
                    </a:lnTo>
                    <a:lnTo>
                      <a:pt x="292" y="307"/>
                    </a:lnTo>
                    <a:lnTo>
                      <a:pt x="267" y="286"/>
                    </a:lnTo>
                    <a:lnTo>
                      <a:pt x="242" y="257"/>
                    </a:lnTo>
                    <a:lnTo>
                      <a:pt x="216" y="228"/>
                    </a:lnTo>
                    <a:lnTo>
                      <a:pt x="188" y="192"/>
                    </a:lnTo>
                    <a:lnTo>
                      <a:pt x="169" y="163"/>
                    </a:lnTo>
                    <a:lnTo>
                      <a:pt x="155" y="137"/>
                    </a:lnTo>
                    <a:lnTo>
                      <a:pt x="144" y="112"/>
                    </a:lnTo>
                    <a:lnTo>
                      <a:pt x="133" y="87"/>
                    </a:lnTo>
                    <a:lnTo>
                      <a:pt x="119" y="40"/>
                    </a:lnTo>
                    <a:lnTo>
                      <a:pt x="104" y="0"/>
                    </a:lnTo>
                    <a:lnTo>
                      <a:pt x="108" y="4"/>
                    </a:lnTo>
                    <a:lnTo>
                      <a:pt x="115" y="15"/>
                    </a:lnTo>
                    <a:lnTo>
                      <a:pt x="126" y="33"/>
                    </a:lnTo>
                    <a:lnTo>
                      <a:pt x="137" y="51"/>
                    </a:lnTo>
                    <a:lnTo>
                      <a:pt x="151" y="72"/>
                    </a:lnTo>
                    <a:lnTo>
                      <a:pt x="166" y="94"/>
                    </a:lnTo>
                    <a:lnTo>
                      <a:pt x="180" y="112"/>
                    </a:lnTo>
                    <a:lnTo>
                      <a:pt x="191" y="127"/>
                    </a:lnTo>
                    <a:lnTo>
                      <a:pt x="198" y="134"/>
                    </a:lnTo>
                    <a:lnTo>
                      <a:pt x="209" y="145"/>
                    </a:lnTo>
                    <a:lnTo>
                      <a:pt x="224" y="163"/>
                    </a:lnTo>
                    <a:lnTo>
                      <a:pt x="245" y="181"/>
                    </a:lnTo>
                    <a:lnTo>
                      <a:pt x="267" y="199"/>
                    </a:lnTo>
                    <a:lnTo>
                      <a:pt x="292" y="221"/>
                    </a:lnTo>
                    <a:lnTo>
                      <a:pt x="314" y="242"/>
                    </a:lnTo>
                    <a:lnTo>
                      <a:pt x="332" y="257"/>
                    </a:lnTo>
                    <a:lnTo>
                      <a:pt x="390" y="289"/>
                    </a:lnTo>
                    <a:lnTo>
                      <a:pt x="444" y="325"/>
                    </a:lnTo>
                    <a:lnTo>
                      <a:pt x="448" y="325"/>
                    </a:lnTo>
                    <a:lnTo>
                      <a:pt x="455" y="329"/>
                    </a:lnTo>
                    <a:lnTo>
                      <a:pt x="459" y="329"/>
                    </a:lnTo>
                    <a:lnTo>
                      <a:pt x="469" y="333"/>
                    </a:lnTo>
                    <a:lnTo>
                      <a:pt x="495" y="343"/>
                    </a:lnTo>
                    <a:lnTo>
                      <a:pt x="524" y="358"/>
                    </a:lnTo>
                    <a:lnTo>
                      <a:pt x="556" y="369"/>
                    </a:lnTo>
                    <a:lnTo>
                      <a:pt x="589" y="380"/>
                    </a:lnTo>
                    <a:lnTo>
                      <a:pt x="621" y="390"/>
                    </a:lnTo>
                    <a:lnTo>
                      <a:pt x="650" y="398"/>
                    </a:lnTo>
                    <a:lnTo>
                      <a:pt x="679" y="405"/>
                    </a:lnTo>
                    <a:lnTo>
                      <a:pt x="719" y="409"/>
                    </a:lnTo>
                    <a:lnTo>
                      <a:pt x="762" y="416"/>
                    </a:lnTo>
                    <a:lnTo>
                      <a:pt x="809" y="419"/>
                    </a:lnTo>
                    <a:lnTo>
                      <a:pt x="860" y="427"/>
                    </a:lnTo>
                    <a:lnTo>
                      <a:pt x="910" y="427"/>
                    </a:lnTo>
                    <a:lnTo>
                      <a:pt x="961" y="427"/>
                    </a:lnTo>
                    <a:lnTo>
                      <a:pt x="1011" y="419"/>
                    </a:lnTo>
                    <a:lnTo>
                      <a:pt x="957" y="430"/>
                    </a:lnTo>
                    <a:lnTo>
                      <a:pt x="899" y="437"/>
                    </a:lnTo>
                    <a:lnTo>
                      <a:pt x="845" y="437"/>
                    </a:lnTo>
                    <a:lnTo>
                      <a:pt x="787" y="437"/>
                    </a:lnTo>
                    <a:lnTo>
                      <a:pt x="733" y="437"/>
                    </a:lnTo>
                    <a:lnTo>
                      <a:pt x="675" y="437"/>
                    </a:lnTo>
                    <a:lnTo>
                      <a:pt x="621" y="437"/>
                    </a:lnTo>
                    <a:lnTo>
                      <a:pt x="567" y="437"/>
                    </a:lnTo>
                    <a:lnTo>
                      <a:pt x="524" y="448"/>
                    </a:lnTo>
                    <a:lnTo>
                      <a:pt x="484" y="459"/>
                    </a:lnTo>
                    <a:lnTo>
                      <a:pt x="444" y="474"/>
                    </a:lnTo>
                    <a:lnTo>
                      <a:pt x="408" y="492"/>
                    </a:lnTo>
                    <a:lnTo>
                      <a:pt x="375" y="506"/>
                    </a:lnTo>
                    <a:lnTo>
                      <a:pt x="339" y="521"/>
                    </a:lnTo>
                    <a:lnTo>
                      <a:pt x="303" y="531"/>
                    </a:lnTo>
                    <a:lnTo>
                      <a:pt x="263" y="5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8" name="Freeform 9"/>
              <p:cNvSpPr>
                <a:spLocks noEditPoints="1"/>
              </p:cNvSpPr>
              <p:nvPr/>
            </p:nvSpPr>
            <p:spPr bwMode="auto">
              <a:xfrm>
                <a:off x="8397" y="5640"/>
                <a:ext cx="1019" cy="571"/>
              </a:xfrm>
              <a:custGeom>
                <a:avLst/>
                <a:gdLst>
                  <a:gd name="T0" fmla="*/ 231 w 1019"/>
                  <a:gd name="T1" fmla="*/ 567 h 571"/>
                  <a:gd name="T2" fmla="*/ 119 w 1019"/>
                  <a:gd name="T3" fmla="*/ 542 h 571"/>
                  <a:gd name="T4" fmla="*/ 83 w 1019"/>
                  <a:gd name="T5" fmla="*/ 567 h 571"/>
                  <a:gd name="T6" fmla="*/ 54 w 1019"/>
                  <a:gd name="T7" fmla="*/ 564 h 571"/>
                  <a:gd name="T8" fmla="*/ 4 w 1019"/>
                  <a:gd name="T9" fmla="*/ 538 h 571"/>
                  <a:gd name="T10" fmla="*/ 51 w 1019"/>
                  <a:gd name="T11" fmla="*/ 553 h 571"/>
                  <a:gd name="T12" fmla="*/ 166 w 1019"/>
                  <a:gd name="T13" fmla="*/ 546 h 571"/>
                  <a:gd name="T14" fmla="*/ 192 w 1019"/>
                  <a:gd name="T15" fmla="*/ 517 h 571"/>
                  <a:gd name="T16" fmla="*/ 224 w 1019"/>
                  <a:gd name="T17" fmla="*/ 535 h 571"/>
                  <a:gd name="T18" fmla="*/ 311 w 1019"/>
                  <a:gd name="T19" fmla="*/ 513 h 571"/>
                  <a:gd name="T20" fmla="*/ 332 w 1019"/>
                  <a:gd name="T21" fmla="*/ 473 h 571"/>
                  <a:gd name="T22" fmla="*/ 365 w 1019"/>
                  <a:gd name="T23" fmla="*/ 488 h 571"/>
                  <a:gd name="T24" fmla="*/ 369 w 1019"/>
                  <a:gd name="T25" fmla="*/ 455 h 571"/>
                  <a:gd name="T26" fmla="*/ 416 w 1019"/>
                  <a:gd name="T27" fmla="*/ 441 h 571"/>
                  <a:gd name="T28" fmla="*/ 416 w 1019"/>
                  <a:gd name="T29" fmla="*/ 419 h 571"/>
                  <a:gd name="T30" fmla="*/ 390 w 1019"/>
                  <a:gd name="T31" fmla="*/ 426 h 571"/>
                  <a:gd name="T32" fmla="*/ 354 w 1019"/>
                  <a:gd name="T33" fmla="*/ 394 h 571"/>
                  <a:gd name="T34" fmla="*/ 351 w 1019"/>
                  <a:gd name="T35" fmla="*/ 350 h 571"/>
                  <a:gd name="T36" fmla="*/ 282 w 1019"/>
                  <a:gd name="T37" fmla="*/ 282 h 571"/>
                  <a:gd name="T38" fmla="*/ 235 w 1019"/>
                  <a:gd name="T39" fmla="*/ 275 h 571"/>
                  <a:gd name="T40" fmla="*/ 210 w 1019"/>
                  <a:gd name="T41" fmla="*/ 242 h 571"/>
                  <a:gd name="T42" fmla="*/ 163 w 1019"/>
                  <a:gd name="T43" fmla="*/ 177 h 571"/>
                  <a:gd name="T44" fmla="*/ 170 w 1019"/>
                  <a:gd name="T45" fmla="*/ 137 h 571"/>
                  <a:gd name="T46" fmla="*/ 134 w 1019"/>
                  <a:gd name="T47" fmla="*/ 43 h 571"/>
                  <a:gd name="T48" fmla="*/ 94 w 1019"/>
                  <a:gd name="T49" fmla="*/ 11 h 571"/>
                  <a:gd name="T50" fmla="*/ 123 w 1019"/>
                  <a:gd name="T51" fmla="*/ 3 h 571"/>
                  <a:gd name="T52" fmla="*/ 130 w 1019"/>
                  <a:gd name="T53" fmla="*/ 14 h 571"/>
                  <a:gd name="T54" fmla="*/ 145 w 1019"/>
                  <a:gd name="T55" fmla="*/ 87 h 571"/>
                  <a:gd name="T56" fmla="*/ 159 w 1019"/>
                  <a:gd name="T57" fmla="*/ 108 h 571"/>
                  <a:gd name="T58" fmla="*/ 195 w 1019"/>
                  <a:gd name="T59" fmla="*/ 112 h 571"/>
                  <a:gd name="T60" fmla="*/ 213 w 1019"/>
                  <a:gd name="T61" fmla="*/ 134 h 571"/>
                  <a:gd name="T62" fmla="*/ 202 w 1019"/>
                  <a:gd name="T63" fmla="*/ 163 h 571"/>
                  <a:gd name="T64" fmla="*/ 264 w 1019"/>
                  <a:gd name="T65" fmla="*/ 217 h 571"/>
                  <a:gd name="T66" fmla="*/ 304 w 1019"/>
                  <a:gd name="T67" fmla="*/ 217 h 571"/>
                  <a:gd name="T68" fmla="*/ 307 w 1019"/>
                  <a:gd name="T69" fmla="*/ 256 h 571"/>
                  <a:gd name="T70" fmla="*/ 401 w 1019"/>
                  <a:gd name="T71" fmla="*/ 285 h 571"/>
                  <a:gd name="T72" fmla="*/ 444 w 1019"/>
                  <a:gd name="T73" fmla="*/ 343 h 571"/>
                  <a:gd name="T74" fmla="*/ 459 w 1019"/>
                  <a:gd name="T75" fmla="*/ 318 h 571"/>
                  <a:gd name="T76" fmla="*/ 470 w 1019"/>
                  <a:gd name="T77" fmla="*/ 354 h 571"/>
                  <a:gd name="T78" fmla="*/ 491 w 1019"/>
                  <a:gd name="T79" fmla="*/ 365 h 571"/>
                  <a:gd name="T80" fmla="*/ 531 w 1019"/>
                  <a:gd name="T81" fmla="*/ 350 h 571"/>
                  <a:gd name="T82" fmla="*/ 589 w 1019"/>
                  <a:gd name="T83" fmla="*/ 401 h 571"/>
                  <a:gd name="T84" fmla="*/ 650 w 1019"/>
                  <a:gd name="T85" fmla="*/ 419 h 571"/>
                  <a:gd name="T86" fmla="*/ 719 w 1019"/>
                  <a:gd name="T87" fmla="*/ 430 h 571"/>
                  <a:gd name="T88" fmla="*/ 762 w 1019"/>
                  <a:gd name="T89" fmla="*/ 437 h 571"/>
                  <a:gd name="T90" fmla="*/ 813 w 1019"/>
                  <a:gd name="T91" fmla="*/ 416 h 571"/>
                  <a:gd name="T92" fmla="*/ 965 w 1019"/>
                  <a:gd name="T93" fmla="*/ 444 h 571"/>
                  <a:gd name="T94" fmla="*/ 1019 w 1019"/>
                  <a:gd name="T95" fmla="*/ 441 h 571"/>
                  <a:gd name="T96" fmla="*/ 903 w 1019"/>
                  <a:gd name="T97" fmla="*/ 459 h 571"/>
                  <a:gd name="T98" fmla="*/ 849 w 1019"/>
                  <a:gd name="T99" fmla="*/ 459 h 571"/>
                  <a:gd name="T100" fmla="*/ 791 w 1019"/>
                  <a:gd name="T101" fmla="*/ 434 h 571"/>
                  <a:gd name="T102" fmla="*/ 625 w 1019"/>
                  <a:gd name="T103" fmla="*/ 430 h 571"/>
                  <a:gd name="T104" fmla="*/ 571 w 1019"/>
                  <a:gd name="T105" fmla="*/ 459 h 571"/>
                  <a:gd name="T106" fmla="*/ 524 w 1019"/>
                  <a:gd name="T107" fmla="*/ 444 h 571"/>
                  <a:gd name="T108" fmla="*/ 491 w 1019"/>
                  <a:gd name="T109" fmla="*/ 481 h 571"/>
                  <a:gd name="T110" fmla="*/ 372 w 1019"/>
                  <a:gd name="T111" fmla="*/ 499 h 571"/>
                  <a:gd name="T112" fmla="*/ 347 w 1019"/>
                  <a:gd name="T113" fmla="*/ 538 h 571"/>
                  <a:gd name="T114" fmla="*/ 311 w 1019"/>
                  <a:gd name="T115" fmla="*/ 553 h 57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19" h="571">
                    <a:moveTo>
                      <a:pt x="231" y="567"/>
                    </a:moveTo>
                    <a:lnTo>
                      <a:pt x="228" y="542"/>
                    </a:lnTo>
                    <a:lnTo>
                      <a:pt x="267" y="535"/>
                    </a:lnTo>
                    <a:lnTo>
                      <a:pt x="271" y="560"/>
                    </a:lnTo>
                    <a:lnTo>
                      <a:pt x="231" y="567"/>
                    </a:lnTo>
                    <a:close/>
                    <a:moveTo>
                      <a:pt x="192" y="571"/>
                    </a:moveTo>
                    <a:lnTo>
                      <a:pt x="192" y="546"/>
                    </a:lnTo>
                    <a:lnTo>
                      <a:pt x="228" y="542"/>
                    </a:lnTo>
                    <a:lnTo>
                      <a:pt x="231" y="567"/>
                    </a:lnTo>
                    <a:lnTo>
                      <a:pt x="192" y="571"/>
                    </a:lnTo>
                    <a:close/>
                    <a:moveTo>
                      <a:pt x="152" y="571"/>
                    </a:moveTo>
                    <a:lnTo>
                      <a:pt x="155" y="546"/>
                    </a:lnTo>
                    <a:lnTo>
                      <a:pt x="192" y="546"/>
                    </a:lnTo>
                    <a:lnTo>
                      <a:pt x="192" y="571"/>
                    </a:lnTo>
                    <a:lnTo>
                      <a:pt x="155" y="571"/>
                    </a:lnTo>
                    <a:lnTo>
                      <a:pt x="152" y="571"/>
                    </a:lnTo>
                    <a:close/>
                    <a:moveTo>
                      <a:pt x="116" y="571"/>
                    </a:moveTo>
                    <a:lnTo>
                      <a:pt x="119" y="542"/>
                    </a:lnTo>
                    <a:lnTo>
                      <a:pt x="155" y="546"/>
                    </a:lnTo>
                    <a:lnTo>
                      <a:pt x="152" y="571"/>
                    </a:lnTo>
                    <a:lnTo>
                      <a:pt x="116" y="571"/>
                    </a:lnTo>
                    <a:close/>
                    <a:moveTo>
                      <a:pt x="83" y="567"/>
                    </a:moveTo>
                    <a:lnTo>
                      <a:pt x="87" y="538"/>
                    </a:lnTo>
                    <a:lnTo>
                      <a:pt x="119" y="542"/>
                    </a:lnTo>
                    <a:lnTo>
                      <a:pt x="116" y="571"/>
                    </a:lnTo>
                    <a:lnTo>
                      <a:pt x="83" y="567"/>
                    </a:lnTo>
                    <a:close/>
                    <a:moveTo>
                      <a:pt x="54" y="564"/>
                    </a:moveTo>
                    <a:lnTo>
                      <a:pt x="58" y="538"/>
                    </a:lnTo>
                    <a:lnTo>
                      <a:pt x="87" y="538"/>
                    </a:lnTo>
                    <a:lnTo>
                      <a:pt x="83" y="567"/>
                    </a:lnTo>
                    <a:lnTo>
                      <a:pt x="54" y="564"/>
                    </a:lnTo>
                    <a:close/>
                    <a:moveTo>
                      <a:pt x="25" y="557"/>
                    </a:moveTo>
                    <a:lnTo>
                      <a:pt x="29" y="531"/>
                    </a:lnTo>
                    <a:lnTo>
                      <a:pt x="58" y="538"/>
                    </a:lnTo>
                    <a:lnTo>
                      <a:pt x="54" y="564"/>
                    </a:lnTo>
                    <a:lnTo>
                      <a:pt x="25" y="557"/>
                    </a:lnTo>
                    <a:close/>
                    <a:moveTo>
                      <a:pt x="4" y="528"/>
                    </a:moveTo>
                    <a:lnTo>
                      <a:pt x="7" y="528"/>
                    </a:lnTo>
                    <a:lnTo>
                      <a:pt x="29" y="531"/>
                    </a:lnTo>
                    <a:lnTo>
                      <a:pt x="25" y="557"/>
                    </a:lnTo>
                    <a:lnTo>
                      <a:pt x="0" y="553"/>
                    </a:lnTo>
                    <a:lnTo>
                      <a:pt x="4" y="528"/>
                    </a:lnTo>
                    <a:close/>
                    <a:moveTo>
                      <a:pt x="4" y="553"/>
                    </a:moveTo>
                    <a:lnTo>
                      <a:pt x="4" y="538"/>
                    </a:lnTo>
                    <a:lnTo>
                      <a:pt x="4" y="553"/>
                    </a:lnTo>
                    <a:close/>
                    <a:moveTo>
                      <a:pt x="51" y="553"/>
                    </a:moveTo>
                    <a:lnTo>
                      <a:pt x="51" y="553"/>
                    </a:lnTo>
                    <a:lnTo>
                      <a:pt x="4" y="553"/>
                    </a:lnTo>
                    <a:lnTo>
                      <a:pt x="4" y="528"/>
                    </a:lnTo>
                    <a:lnTo>
                      <a:pt x="51" y="528"/>
                    </a:lnTo>
                    <a:lnTo>
                      <a:pt x="51" y="553"/>
                    </a:lnTo>
                    <a:close/>
                    <a:moveTo>
                      <a:pt x="90" y="553"/>
                    </a:moveTo>
                    <a:lnTo>
                      <a:pt x="90" y="553"/>
                    </a:lnTo>
                    <a:lnTo>
                      <a:pt x="51" y="553"/>
                    </a:lnTo>
                    <a:lnTo>
                      <a:pt x="47" y="528"/>
                    </a:lnTo>
                    <a:lnTo>
                      <a:pt x="90" y="524"/>
                    </a:lnTo>
                    <a:lnTo>
                      <a:pt x="90" y="553"/>
                    </a:lnTo>
                    <a:close/>
                    <a:moveTo>
                      <a:pt x="130" y="549"/>
                    </a:moveTo>
                    <a:lnTo>
                      <a:pt x="130" y="549"/>
                    </a:lnTo>
                    <a:lnTo>
                      <a:pt x="90" y="553"/>
                    </a:lnTo>
                    <a:lnTo>
                      <a:pt x="90" y="524"/>
                    </a:lnTo>
                    <a:lnTo>
                      <a:pt x="126" y="524"/>
                    </a:lnTo>
                    <a:lnTo>
                      <a:pt x="130" y="549"/>
                    </a:lnTo>
                    <a:close/>
                    <a:moveTo>
                      <a:pt x="166" y="546"/>
                    </a:moveTo>
                    <a:lnTo>
                      <a:pt x="163" y="546"/>
                    </a:lnTo>
                    <a:lnTo>
                      <a:pt x="130" y="549"/>
                    </a:lnTo>
                    <a:lnTo>
                      <a:pt x="126" y="524"/>
                    </a:lnTo>
                    <a:lnTo>
                      <a:pt x="163" y="520"/>
                    </a:lnTo>
                    <a:lnTo>
                      <a:pt x="166" y="546"/>
                    </a:lnTo>
                    <a:close/>
                    <a:moveTo>
                      <a:pt x="195" y="542"/>
                    </a:moveTo>
                    <a:lnTo>
                      <a:pt x="195" y="542"/>
                    </a:lnTo>
                    <a:lnTo>
                      <a:pt x="166" y="546"/>
                    </a:lnTo>
                    <a:lnTo>
                      <a:pt x="163" y="520"/>
                    </a:lnTo>
                    <a:lnTo>
                      <a:pt x="192" y="517"/>
                    </a:lnTo>
                    <a:lnTo>
                      <a:pt x="195" y="542"/>
                    </a:lnTo>
                    <a:close/>
                    <a:moveTo>
                      <a:pt x="224" y="535"/>
                    </a:moveTo>
                    <a:lnTo>
                      <a:pt x="224" y="535"/>
                    </a:lnTo>
                    <a:lnTo>
                      <a:pt x="195" y="542"/>
                    </a:lnTo>
                    <a:lnTo>
                      <a:pt x="192" y="517"/>
                    </a:lnTo>
                    <a:lnTo>
                      <a:pt x="217" y="510"/>
                    </a:lnTo>
                    <a:lnTo>
                      <a:pt x="224" y="535"/>
                    </a:lnTo>
                    <a:close/>
                    <a:moveTo>
                      <a:pt x="249" y="531"/>
                    </a:moveTo>
                    <a:lnTo>
                      <a:pt x="249" y="531"/>
                    </a:lnTo>
                    <a:lnTo>
                      <a:pt x="224" y="535"/>
                    </a:lnTo>
                    <a:lnTo>
                      <a:pt x="217" y="510"/>
                    </a:lnTo>
                    <a:lnTo>
                      <a:pt x="242" y="506"/>
                    </a:lnTo>
                    <a:lnTo>
                      <a:pt x="249" y="531"/>
                    </a:lnTo>
                    <a:close/>
                    <a:moveTo>
                      <a:pt x="275" y="524"/>
                    </a:moveTo>
                    <a:lnTo>
                      <a:pt x="271" y="524"/>
                    </a:lnTo>
                    <a:lnTo>
                      <a:pt x="249" y="531"/>
                    </a:lnTo>
                    <a:lnTo>
                      <a:pt x="242" y="506"/>
                    </a:lnTo>
                    <a:lnTo>
                      <a:pt x="267" y="499"/>
                    </a:lnTo>
                    <a:lnTo>
                      <a:pt x="275" y="524"/>
                    </a:lnTo>
                    <a:close/>
                    <a:moveTo>
                      <a:pt x="311" y="513"/>
                    </a:moveTo>
                    <a:lnTo>
                      <a:pt x="311" y="513"/>
                    </a:lnTo>
                    <a:lnTo>
                      <a:pt x="275" y="524"/>
                    </a:lnTo>
                    <a:lnTo>
                      <a:pt x="264" y="499"/>
                    </a:lnTo>
                    <a:lnTo>
                      <a:pt x="304" y="488"/>
                    </a:lnTo>
                    <a:lnTo>
                      <a:pt x="311" y="513"/>
                    </a:lnTo>
                    <a:close/>
                    <a:moveTo>
                      <a:pt x="343" y="499"/>
                    </a:moveTo>
                    <a:lnTo>
                      <a:pt x="340" y="499"/>
                    </a:lnTo>
                    <a:lnTo>
                      <a:pt x="311" y="513"/>
                    </a:lnTo>
                    <a:lnTo>
                      <a:pt x="304" y="488"/>
                    </a:lnTo>
                    <a:lnTo>
                      <a:pt x="332" y="473"/>
                    </a:lnTo>
                    <a:lnTo>
                      <a:pt x="343" y="499"/>
                    </a:lnTo>
                    <a:close/>
                    <a:moveTo>
                      <a:pt x="351" y="463"/>
                    </a:moveTo>
                    <a:lnTo>
                      <a:pt x="365" y="488"/>
                    </a:lnTo>
                    <a:lnTo>
                      <a:pt x="343" y="499"/>
                    </a:lnTo>
                    <a:lnTo>
                      <a:pt x="329" y="477"/>
                    </a:lnTo>
                    <a:lnTo>
                      <a:pt x="351" y="463"/>
                    </a:lnTo>
                    <a:close/>
                    <a:moveTo>
                      <a:pt x="383" y="477"/>
                    </a:moveTo>
                    <a:lnTo>
                      <a:pt x="379" y="481"/>
                    </a:lnTo>
                    <a:lnTo>
                      <a:pt x="365" y="488"/>
                    </a:lnTo>
                    <a:lnTo>
                      <a:pt x="351" y="463"/>
                    </a:lnTo>
                    <a:lnTo>
                      <a:pt x="369" y="455"/>
                    </a:lnTo>
                    <a:lnTo>
                      <a:pt x="383" y="477"/>
                    </a:lnTo>
                    <a:close/>
                    <a:moveTo>
                      <a:pt x="383" y="477"/>
                    </a:moveTo>
                    <a:lnTo>
                      <a:pt x="376" y="466"/>
                    </a:lnTo>
                    <a:lnTo>
                      <a:pt x="383" y="477"/>
                    </a:lnTo>
                    <a:close/>
                    <a:moveTo>
                      <a:pt x="398" y="466"/>
                    </a:moveTo>
                    <a:lnTo>
                      <a:pt x="394" y="470"/>
                    </a:lnTo>
                    <a:lnTo>
                      <a:pt x="383" y="477"/>
                    </a:lnTo>
                    <a:lnTo>
                      <a:pt x="369" y="455"/>
                    </a:lnTo>
                    <a:lnTo>
                      <a:pt x="379" y="448"/>
                    </a:lnTo>
                    <a:lnTo>
                      <a:pt x="398" y="466"/>
                    </a:lnTo>
                    <a:close/>
                    <a:moveTo>
                      <a:pt x="412" y="448"/>
                    </a:moveTo>
                    <a:lnTo>
                      <a:pt x="408" y="452"/>
                    </a:lnTo>
                    <a:lnTo>
                      <a:pt x="398" y="466"/>
                    </a:lnTo>
                    <a:lnTo>
                      <a:pt x="376" y="448"/>
                    </a:lnTo>
                    <a:lnTo>
                      <a:pt x="390" y="434"/>
                    </a:lnTo>
                    <a:lnTo>
                      <a:pt x="412" y="448"/>
                    </a:lnTo>
                    <a:close/>
                    <a:moveTo>
                      <a:pt x="416" y="434"/>
                    </a:moveTo>
                    <a:lnTo>
                      <a:pt x="416" y="441"/>
                    </a:lnTo>
                    <a:lnTo>
                      <a:pt x="412" y="448"/>
                    </a:lnTo>
                    <a:lnTo>
                      <a:pt x="387" y="441"/>
                    </a:lnTo>
                    <a:lnTo>
                      <a:pt x="390" y="430"/>
                    </a:lnTo>
                    <a:lnTo>
                      <a:pt x="416" y="434"/>
                    </a:lnTo>
                    <a:close/>
                    <a:moveTo>
                      <a:pt x="416" y="419"/>
                    </a:moveTo>
                    <a:lnTo>
                      <a:pt x="416" y="426"/>
                    </a:lnTo>
                    <a:lnTo>
                      <a:pt x="416" y="434"/>
                    </a:lnTo>
                    <a:lnTo>
                      <a:pt x="390" y="434"/>
                    </a:lnTo>
                    <a:lnTo>
                      <a:pt x="390" y="426"/>
                    </a:lnTo>
                    <a:lnTo>
                      <a:pt x="416" y="419"/>
                    </a:lnTo>
                    <a:close/>
                    <a:moveTo>
                      <a:pt x="408" y="408"/>
                    </a:moveTo>
                    <a:lnTo>
                      <a:pt x="408" y="412"/>
                    </a:lnTo>
                    <a:lnTo>
                      <a:pt x="416" y="419"/>
                    </a:lnTo>
                    <a:lnTo>
                      <a:pt x="390" y="434"/>
                    </a:lnTo>
                    <a:lnTo>
                      <a:pt x="387" y="423"/>
                    </a:lnTo>
                    <a:lnTo>
                      <a:pt x="408" y="408"/>
                    </a:lnTo>
                    <a:close/>
                    <a:moveTo>
                      <a:pt x="379" y="419"/>
                    </a:moveTo>
                    <a:lnTo>
                      <a:pt x="398" y="397"/>
                    </a:lnTo>
                    <a:lnTo>
                      <a:pt x="408" y="408"/>
                    </a:lnTo>
                    <a:lnTo>
                      <a:pt x="390" y="426"/>
                    </a:lnTo>
                    <a:lnTo>
                      <a:pt x="379" y="419"/>
                    </a:lnTo>
                    <a:close/>
                    <a:moveTo>
                      <a:pt x="398" y="401"/>
                    </a:moveTo>
                    <a:lnTo>
                      <a:pt x="387" y="408"/>
                    </a:lnTo>
                    <a:lnTo>
                      <a:pt x="398" y="401"/>
                    </a:lnTo>
                    <a:close/>
                    <a:moveTo>
                      <a:pt x="354" y="394"/>
                    </a:moveTo>
                    <a:lnTo>
                      <a:pt x="376" y="376"/>
                    </a:lnTo>
                    <a:lnTo>
                      <a:pt x="398" y="401"/>
                    </a:lnTo>
                    <a:lnTo>
                      <a:pt x="379" y="419"/>
                    </a:lnTo>
                    <a:lnTo>
                      <a:pt x="354" y="394"/>
                    </a:lnTo>
                    <a:close/>
                    <a:moveTo>
                      <a:pt x="351" y="350"/>
                    </a:moveTo>
                    <a:lnTo>
                      <a:pt x="351" y="350"/>
                    </a:lnTo>
                    <a:lnTo>
                      <a:pt x="376" y="376"/>
                    </a:lnTo>
                    <a:lnTo>
                      <a:pt x="354" y="394"/>
                    </a:lnTo>
                    <a:lnTo>
                      <a:pt x="332" y="369"/>
                    </a:lnTo>
                    <a:lnTo>
                      <a:pt x="351" y="350"/>
                    </a:lnTo>
                    <a:close/>
                    <a:moveTo>
                      <a:pt x="311" y="347"/>
                    </a:moveTo>
                    <a:lnTo>
                      <a:pt x="329" y="329"/>
                    </a:lnTo>
                    <a:lnTo>
                      <a:pt x="351" y="350"/>
                    </a:lnTo>
                    <a:lnTo>
                      <a:pt x="332" y="369"/>
                    </a:lnTo>
                    <a:lnTo>
                      <a:pt x="311" y="347"/>
                    </a:lnTo>
                    <a:close/>
                    <a:moveTo>
                      <a:pt x="285" y="325"/>
                    </a:moveTo>
                    <a:lnTo>
                      <a:pt x="304" y="307"/>
                    </a:lnTo>
                    <a:lnTo>
                      <a:pt x="329" y="329"/>
                    </a:lnTo>
                    <a:lnTo>
                      <a:pt x="311" y="347"/>
                    </a:lnTo>
                    <a:lnTo>
                      <a:pt x="285" y="325"/>
                    </a:lnTo>
                    <a:close/>
                    <a:moveTo>
                      <a:pt x="282" y="282"/>
                    </a:moveTo>
                    <a:lnTo>
                      <a:pt x="282" y="282"/>
                    </a:lnTo>
                    <a:lnTo>
                      <a:pt x="304" y="307"/>
                    </a:lnTo>
                    <a:lnTo>
                      <a:pt x="285" y="325"/>
                    </a:lnTo>
                    <a:lnTo>
                      <a:pt x="260" y="300"/>
                    </a:lnTo>
                    <a:lnTo>
                      <a:pt x="282" y="282"/>
                    </a:lnTo>
                    <a:close/>
                    <a:moveTo>
                      <a:pt x="235" y="275"/>
                    </a:moveTo>
                    <a:lnTo>
                      <a:pt x="257" y="256"/>
                    </a:lnTo>
                    <a:lnTo>
                      <a:pt x="282" y="282"/>
                    </a:lnTo>
                    <a:lnTo>
                      <a:pt x="260" y="300"/>
                    </a:lnTo>
                    <a:lnTo>
                      <a:pt x="235" y="275"/>
                    </a:lnTo>
                    <a:close/>
                    <a:moveTo>
                      <a:pt x="210" y="242"/>
                    </a:moveTo>
                    <a:lnTo>
                      <a:pt x="231" y="224"/>
                    </a:lnTo>
                    <a:lnTo>
                      <a:pt x="257" y="256"/>
                    </a:lnTo>
                    <a:lnTo>
                      <a:pt x="235" y="275"/>
                    </a:lnTo>
                    <a:lnTo>
                      <a:pt x="210" y="242"/>
                    </a:lnTo>
                    <a:close/>
                    <a:moveTo>
                      <a:pt x="181" y="206"/>
                    </a:moveTo>
                    <a:lnTo>
                      <a:pt x="202" y="191"/>
                    </a:lnTo>
                    <a:lnTo>
                      <a:pt x="231" y="224"/>
                    </a:lnTo>
                    <a:lnTo>
                      <a:pt x="210" y="242"/>
                    </a:lnTo>
                    <a:lnTo>
                      <a:pt x="181" y="206"/>
                    </a:lnTo>
                    <a:close/>
                    <a:moveTo>
                      <a:pt x="202" y="191"/>
                    </a:moveTo>
                    <a:lnTo>
                      <a:pt x="192" y="199"/>
                    </a:lnTo>
                    <a:lnTo>
                      <a:pt x="202" y="191"/>
                    </a:lnTo>
                    <a:close/>
                    <a:moveTo>
                      <a:pt x="163" y="177"/>
                    </a:moveTo>
                    <a:lnTo>
                      <a:pt x="184" y="163"/>
                    </a:lnTo>
                    <a:lnTo>
                      <a:pt x="202" y="191"/>
                    </a:lnTo>
                    <a:lnTo>
                      <a:pt x="181" y="206"/>
                    </a:lnTo>
                    <a:lnTo>
                      <a:pt x="163" y="177"/>
                    </a:lnTo>
                    <a:close/>
                    <a:moveTo>
                      <a:pt x="148" y="148"/>
                    </a:moveTo>
                    <a:lnTo>
                      <a:pt x="170" y="137"/>
                    </a:lnTo>
                    <a:lnTo>
                      <a:pt x="184" y="166"/>
                    </a:lnTo>
                    <a:lnTo>
                      <a:pt x="163" y="177"/>
                    </a:lnTo>
                    <a:lnTo>
                      <a:pt x="148" y="148"/>
                    </a:lnTo>
                    <a:close/>
                    <a:moveTo>
                      <a:pt x="134" y="123"/>
                    </a:moveTo>
                    <a:lnTo>
                      <a:pt x="159" y="112"/>
                    </a:lnTo>
                    <a:lnTo>
                      <a:pt x="170" y="137"/>
                    </a:lnTo>
                    <a:lnTo>
                      <a:pt x="148" y="148"/>
                    </a:lnTo>
                    <a:lnTo>
                      <a:pt x="134" y="123"/>
                    </a:lnTo>
                    <a:close/>
                    <a:moveTo>
                      <a:pt x="123" y="97"/>
                    </a:moveTo>
                    <a:lnTo>
                      <a:pt x="148" y="87"/>
                    </a:lnTo>
                    <a:lnTo>
                      <a:pt x="159" y="112"/>
                    </a:lnTo>
                    <a:lnTo>
                      <a:pt x="134" y="123"/>
                    </a:lnTo>
                    <a:lnTo>
                      <a:pt x="123" y="97"/>
                    </a:lnTo>
                    <a:close/>
                    <a:moveTo>
                      <a:pt x="134" y="43"/>
                    </a:moveTo>
                    <a:lnTo>
                      <a:pt x="134" y="43"/>
                    </a:lnTo>
                    <a:lnTo>
                      <a:pt x="148" y="90"/>
                    </a:lnTo>
                    <a:lnTo>
                      <a:pt x="123" y="97"/>
                    </a:lnTo>
                    <a:lnTo>
                      <a:pt x="108" y="50"/>
                    </a:lnTo>
                    <a:lnTo>
                      <a:pt x="134" y="43"/>
                    </a:lnTo>
                    <a:close/>
                    <a:moveTo>
                      <a:pt x="116" y="0"/>
                    </a:moveTo>
                    <a:lnTo>
                      <a:pt x="119" y="3"/>
                    </a:lnTo>
                    <a:lnTo>
                      <a:pt x="134" y="43"/>
                    </a:lnTo>
                    <a:lnTo>
                      <a:pt x="108" y="54"/>
                    </a:lnTo>
                    <a:lnTo>
                      <a:pt x="94" y="11"/>
                    </a:lnTo>
                    <a:lnTo>
                      <a:pt x="116" y="0"/>
                    </a:lnTo>
                    <a:close/>
                    <a:moveTo>
                      <a:pt x="98" y="18"/>
                    </a:moveTo>
                    <a:lnTo>
                      <a:pt x="108" y="7"/>
                    </a:lnTo>
                    <a:lnTo>
                      <a:pt x="98" y="18"/>
                    </a:lnTo>
                    <a:close/>
                    <a:moveTo>
                      <a:pt x="123" y="3"/>
                    </a:moveTo>
                    <a:lnTo>
                      <a:pt x="101" y="22"/>
                    </a:lnTo>
                    <a:lnTo>
                      <a:pt x="98" y="18"/>
                    </a:lnTo>
                    <a:lnTo>
                      <a:pt x="116" y="0"/>
                    </a:lnTo>
                    <a:lnTo>
                      <a:pt x="123" y="3"/>
                    </a:lnTo>
                    <a:close/>
                    <a:moveTo>
                      <a:pt x="130" y="14"/>
                    </a:moveTo>
                    <a:lnTo>
                      <a:pt x="108" y="32"/>
                    </a:lnTo>
                    <a:lnTo>
                      <a:pt x="101" y="22"/>
                    </a:lnTo>
                    <a:lnTo>
                      <a:pt x="123" y="3"/>
                    </a:lnTo>
                    <a:lnTo>
                      <a:pt x="130" y="14"/>
                    </a:lnTo>
                    <a:close/>
                    <a:moveTo>
                      <a:pt x="119" y="47"/>
                    </a:moveTo>
                    <a:lnTo>
                      <a:pt x="119" y="47"/>
                    </a:lnTo>
                    <a:lnTo>
                      <a:pt x="108" y="29"/>
                    </a:lnTo>
                    <a:lnTo>
                      <a:pt x="130" y="14"/>
                    </a:lnTo>
                    <a:lnTo>
                      <a:pt x="141" y="32"/>
                    </a:lnTo>
                    <a:lnTo>
                      <a:pt x="119" y="47"/>
                    </a:lnTo>
                    <a:close/>
                    <a:moveTo>
                      <a:pt x="155" y="50"/>
                    </a:moveTo>
                    <a:lnTo>
                      <a:pt x="130" y="65"/>
                    </a:lnTo>
                    <a:lnTo>
                      <a:pt x="119" y="47"/>
                    </a:lnTo>
                    <a:lnTo>
                      <a:pt x="141" y="32"/>
                    </a:lnTo>
                    <a:lnTo>
                      <a:pt x="152" y="50"/>
                    </a:lnTo>
                    <a:lnTo>
                      <a:pt x="155" y="50"/>
                    </a:lnTo>
                    <a:close/>
                    <a:moveTo>
                      <a:pt x="145" y="87"/>
                    </a:moveTo>
                    <a:lnTo>
                      <a:pt x="145" y="87"/>
                    </a:lnTo>
                    <a:lnTo>
                      <a:pt x="130" y="65"/>
                    </a:lnTo>
                    <a:lnTo>
                      <a:pt x="155" y="50"/>
                    </a:lnTo>
                    <a:lnTo>
                      <a:pt x="166" y="72"/>
                    </a:lnTo>
                    <a:lnTo>
                      <a:pt x="145" y="87"/>
                    </a:lnTo>
                    <a:close/>
                    <a:moveTo>
                      <a:pt x="159" y="108"/>
                    </a:moveTo>
                    <a:lnTo>
                      <a:pt x="159" y="108"/>
                    </a:lnTo>
                    <a:lnTo>
                      <a:pt x="145" y="87"/>
                    </a:lnTo>
                    <a:lnTo>
                      <a:pt x="166" y="72"/>
                    </a:lnTo>
                    <a:lnTo>
                      <a:pt x="181" y="94"/>
                    </a:lnTo>
                    <a:lnTo>
                      <a:pt x="159" y="108"/>
                    </a:lnTo>
                    <a:close/>
                    <a:moveTo>
                      <a:pt x="173" y="130"/>
                    </a:moveTo>
                    <a:lnTo>
                      <a:pt x="173" y="130"/>
                    </a:lnTo>
                    <a:lnTo>
                      <a:pt x="159" y="108"/>
                    </a:lnTo>
                    <a:lnTo>
                      <a:pt x="181" y="94"/>
                    </a:lnTo>
                    <a:lnTo>
                      <a:pt x="195" y="112"/>
                    </a:lnTo>
                    <a:lnTo>
                      <a:pt x="173" y="130"/>
                    </a:lnTo>
                    <a:close/>
                    <a:moveTo>
                      <a:pt x="206" y="126"/>
                    </a:moveTo>
                    <a:lnTo>
                      <a:pt x="184" y="144"/>
                    </a:lnTo>
                    <a:lnTo>
                      <a:pt x="173" y="130"/>
                    </a:lnTo>
                    <a:lnTo>
                      <a:pt x="195" y="112"/>
                    </a:lnTo>
                    <a:lnTo>
                      <a:pt x="206" y="126"/>
                    </a:lnTo>
                    <a:close/>
                    <a:moveTo>
                      <a:pt x="184" y="141"/>
                    </a:moveTo>
                    <a:lnTo>
                      <a:pt x="195" y="134"/>
                    </a:lnTo>
                    <a:lnTo>
                      <a:pt x="184" y="141"/>
                    </a:lnTo>
                    <a:close/>
                    <a:moveTo>
                      <a:pt x="192" y="152"/>
                    </a:moveTo>
                    <a:lnTo>
                      <a:pt x="188" y="148"/>
                    </a:lnTo>
                    <a:lnTo>
                      <a:pt x="184" y="141"/>
                    </a:lnTo>
                    <a:lnTo>
                      <a:pt x="206" y="126"/>
                    </a:lnTo>
                    <a:lnTo>
                      <a:pt x="213" y="134"/>
                    </a:lnTo>
                    <a:lnTo>
                      <a:pt x="192" y="152"/>
                    </a:lnTo>
                    <a:close/>
                    <a:moveTo>
                      <a:pt x="224" y="144"/>
                    </a:moveTo>
                    <a:lnTo>
                      <a:pt x="202" y="163"/>
                    </a:lnTo>
                    <a:lnTo>
                      <a:pt x="192" y="152"/>
                    </a:lnTo>
                    <a:lnTo>
                      <a:pt x="210" y="130"/>
                    </a:lnTo>
                    <a:lnTo>
                      <a:pt x="220" y="141"/>
                    </a:lnTo>
                    <a:lnTo>
                      <a:pt x="224" y="144"/>
                    </a:lnTo>
                    <a:close/>
                    <a:moveTo>
                      <a:pt x="220" y="177"/>
                    </a:moveTo>
                    <a:lnTo>
                      <a:pt x="217" y="177"/>
                    </a:lnTo>
                    <a:lnTo>
                      <a:pt x="202" y="163"/>
                    </a:lnTo>
                    <a:lnTo>
                      <a:pt x="224" y="144"/>
                    </a:lnTo>
                    <a:lnTo>
                      <a:pt x="239" y="159"/>
                    </a:lnTo>
                    <a:lnTo>
                      <a:pt x="220" y="177"/>
                    </a:lnTo>
                    <a:close/>
                    <a:moveTo>
                      <a:pt x="260" y="177"/>
                    </a:moveTo>
                    <a:lnTo>
                      <a:pt x="242" y="199"/>
                    </a:lnTo>
                    <a:lnTo>
                      <a:pt x="220" y="177"/>
                    </a:lnTo>
                    <a:lnTo>
                      <a:pt x="235" y="159"/>
                    </a:lnTo>
                    <a:lnTo>
                      <a:pt x="257" y="177"/>
                    </a:lnTo>
                    <a:lnTo>
                      <a:pt x="260" y="177"/>
                    </a:lnTo>
                    <a:close/>
                    <a:moveTo>
                      <a:pt x="264" y="217"/>
                    </a:moveTo>
                    <a:lnTo>
                      <a:pt x="260" y="217"/>
                    </a:lnTo>
                    <a:lnTo>
                      <a:pt x="239" y="195"/>
                    </a:lnTo>
                    <a:lnTo>
                      <a:pt x="260" y="177"/>
                    </a:lnTo>
                    <a:lnTo>
                      <a:pt x="282" y="199"/>
                    </a:lnTo>
                    <a:lnTo>
                      <a:pt x="264" y="217"/>
                    </a:lnTo>
                    <a:close/>
                    <a:moveTo>
                      <a:pt x="304" y="217"/>
                    </a:moveTo>
                    <a:lnTo>
                      <a:pt x="285" y="238"/>
                    </a:lnTo>
                    <a:lnTo>
                      <a:pt x="264" y="217"/>
                    </a:lnTo>
                    <a:lnTo>
                      <a:pt x="278" y="199"/>
                    </a:lnTo>
                    <a:lnTo>
                      <a:pt x="304" y="217"/>
                    </a:lnTo>
                    <a:close/>
                    <a:moveTo>
                      <a:pt x="307" y="256"/>
                    </a:moveTo>
                    <a:lnTo>
                      <a:pt x="307" y="256"/>
                    </a:lnTo>
                    <a:lnTo>
                      <a:pt x="285" y="238"/>
                    </a:lnTo>
                    <a:lnTo>
                      <a:pt x="304" y="217"/>
                    </a:lnTo>
                    <a:lnTo>
                      <a:pt x="325" y="238"/>
                    </a:lnTo>
                    <a:lnTo>
                      <a:pt x="307" y="256"/>
                    </a:lnTo>
                    <a:close/>
                    <a:moveTo>
                      <a:pt x="329" y="275"/>
                    </a:moveTo>
                    <a:lnTo>
                      <a:pt x="329" y="275"/>
                    </a:lnTo>
                    <a:lnTo>
                      <a:pt x="307" y="256"/>
                    </a:lnTo>
                    <a:lnTo>
                      <a:pt x="325" y="238"/>
                    </a:lnTo>
                    <a:lnTo>
                      <a:pt x="343" y="253"/>
                    </a:lnTo>
                    <a:lnTo>
                      <a:pt x="329" y="275"/>
                    </a:lnTo>
                    <a:close/>
                    <a:moveTo>
                      <a:pt x="329" y="275"/>
                    </a:moveTo>
                    <a:lnTo>
                      <a:pt x="336" y="264"/>
                    </a:lnTo>
                    <a:lnTo>
                      <a:pt x="329" y="275"/>
                    </a:lnTo>
                    <a:close/>
                    <a:moveTo>
                      <a:pt x="387" y="311"/>
                    </a:moveTo>
                    <a:lnTo>
                      <a:pt x="329" y="275"/>
                    </a:lnTo>
                    <a:lnTo>
                      <a:pt x="343" y="253"/>
                    </a:lnTo>
                    <a:lnTo>
                      <a:pt x="401" y="285"/>
                    </a:lnTo>
                    <a:lnTo>
                      <a:pt x="387" y="311"/>
                    </a:lnTo>
                    <a:close/>
                    <a:moveTo>
                      <a:pt x="444" y="343"/>
                    </a:moveTo>
                    <a:lnTo>
                      <a:pt x="441" y="343"/>
                    </a:lnTo>
                    <a:lnTo>
                      <a:pt x="387" y="311"/>
                    </a:lnTo>
                    <a:lnTo>
                      <a:pt x="401" y="285"/>
                    </a:lnTo>
                    <a:lnTo>
                      <a:pt x="455" y="318"/>
                    </a:lnTo>
                    <a:lnTo>
                      <a:pt x="444" y="343"/>
                    </a:lnTo>
                    <a:close/>
                    <a:moveTo>
                      <a:pt x="444" y="343"/>
                    </a:moveTo>
                    <a:lnTo>
                      <a:pt x="448" y="332"/>
                    </a:lnTo>
                    <a:lnTo>
                      <a:pt x="444" y="343"/>
                    </a:lnTo>
                    <a:close/>
                    <a:moveTo>
                      <a:pt x="459" y="318"/>
                    </a:moveTo>
                    <a:lnTo>
                      <a:pt x="448" y="347"/>
                    </a:lnTo>
                    <a:lnTo>
                      <a:pt x="444" y="343"/>
                    </a:lnTo>
                    <a:lnTo>
                      <a:pt x="452" y="318"/>
                    </a:lnTo>
                    <a:lnTo>
                      <a:pt x="455" y="318"/>
                    </a:lnTo>
                    <a:lnTo>
                      <a:pt x="459" y="318"/>
                    </a:lnTo>
                    <a:close/>
                    <a:moveTo>
                      <a:pt x="463" y="322"/>
                    </a:moveTo>
                    <a:lnTo>
                      <a:pt x="452" y="347"/>
                    </a:lnTo>
                    <a:lnTo>
                      <a:pt x="448" y="343"/>
                    </a:lnTo>
                    <a:lnTo>
                      <a:pt x="459" y="318"/>
                    </a:lnTo>
                    <a:lnTo>
                      <a:pt x="463" y="322"/>
                    </a:lnTo>
                    <a:close/>
                    <a:moveTo>
                      <a:pt x="459" y="350"/>
                    </a:moveTo>
                    <a:lnTo>
                      <a:pt x="459" y="350"/>
                    </a:lnTo>
                    <a:lnTo>
                      <a:pt x="452" y="347"/>
                    </a:lnTo>
                    <a:lnTo>
                      <a:pt x="463" y="322"/>
                    </a:lnTo>
                    <a:lnTo>
                      <a:pt x="470" y="325"/>
                    </a:lnTo>
                    <a:lnTo>
                      <a:pt x="459" y="350"/>
                    </a:lnTo>
                    <a:close/>
                    <a:moveTo>
                      <a:pt x="481" y="329"/>
                    </a:moveTo>
                    <a:lnTo>
                      <a:pt x="470" y="354"/>
                    </a:lnTo>
                    <a:lnTo>
                      <a:pt x="459" y="350"/>
                    </a:lnTo>
                    <a:lnTo>
                      <a:pt x="470" y="325"/>
                    </a:lnTo>
                    <a:lnTo>
                      <a:pt x="477" y="329"/>
                    </a:lnTo>
                    <a:lnTo>
                      <a:pt x="481" y="329"/>
                    </a:lnTo>
                    <a:close/>
                    <a:moveTo>
                      <a:pt x="491" y="365"/>
                    </a:moveTo>
                    <a:lnTo>
                      <a:pt x="491" y="365"/>
                    </a:lnTo>
                    <a:lnTo>
                      <a:pt x="470" y="354"/>
                    </a:lnTo>
                    <a:lnTo>
                      <a:pt x="481" y="329"/>
                    </a:lnTo>
                    <a:lnTo>
                      <a:pt x="502" y="340"/>
                    </a:lnTo>
                    <a:lnTo>
                      <a:pt x="491" y="365"/>
                    </a:lnTo>
                    <a:close/>
                    <a:moveTo>
                      <a:pt x="520" y="376"/>
                    </a:moveTo>
                    <a:lnTo>
                      <a:pt x="520" y="376"/>
                    </a:lnTo>
                    <a:lnTo>
                      <a:pt x="491" y="365"/>
                    </a:lnTo>
                    <a:lnTo>
                      <a:pt x="502" y="340"/>
                    </a:lnTo>
                    <a:lnTo>
                      <a:pt x="531" y="350"/>
                    </a:lnTo>
                    <a:lnTo>
                      <a:pt x="520" y="376"/>
                    </a:lnTo>
                    <a:close/>
                    <a:moveTo>
                      <a:pt x="557" y="390"/>
                    </a:moveTo>
                    <a:lnTo>
                      <a:pt x="553" y="390"/>
                    </a:lnTo>
                    <a:lnTo>
                      <a:pt x="520" y="376"/>
                    </a:lnTo>
                    <a:lnTo>
                      <a:pt x="531" y="350"/>
                    </a:lnTo>
                    <a:lnTo>
                      <a:pt x="564" y="365"/>
                    </a:lnTo>
                    <a:lnTo>
                      <a:pt x="557" y="390"/>
                    </a:lnTo>
                    <a:close/>
                    <a:moveTo>
                      <a:pt x="589" y="401"/>
                    </a:moveTo>
                    <a:lnTo>
                      <a:pt x="557" y="390"/>
                    </a:lnTo>
                    <a:lnTo>
                      <a:pt x="564" y="365"/>
                    </a:lnTo>
                    <a:lnTo>
                      <a:pt x="596" y="376"/>
                    </a:lnTo>
                    <a:lnTo>
                      <a:pt x="589" y="401"/>
                    </a:lnTo>
                    <a:close/>
                    <a:moveTo>
                      <a:pt x="622" y="412"/>
                    </a:moveTo>
                    <a:lnTo>
                      <a:pt x="622" y="412"/>
                    </a:lnTo>
                    <a:lnTo>
                      <a:pt x="589" y="401"/>
                    </a:lnTo>
                    <a:lnTo>
                      <a:pt x="596" y="376"/>
                    </a:lnTo>
                    <a:lnTo>
                      <a:pt x="629" y="387"/>
                    </a:lnTo>
                    <a:lnTo>
                      <a:pt x="622" y="412"/>
                    </a:lnTo>
                    <a:close/>
                    <a:moveTo>
                      <a:pt x="650" y="419"/>
                    </a:moveTo>
                    <a:lnTo>
                      <a:pt x="650" y="419"/>
                    </a:lnTo>
                    <a:lnTo>
                      <a:pt x="622" y="412"/>
                    </a:lnTo>
                    <a:lnTo>
                      <a:pt x="629" y="387"/>
                    </a:lnTo>
                    <a:lnTo>
                      <a:pt x="658" y="390"/>
                    </a:lnTo>
                    <a:lnTo>
                      <a:pt x="650" y="419"/>
                    </a:lnTo>
                    <a:close/>
                    <a:moveTo>
                      <a:pt x="650" y="419"/>
                    </a:moveTo>
                    <a:lnTo>
                      <a:pt x="654" y="405"/>
                    </a:lnTo>
                    <a:lnTo>
                      <a:pt x="650" y="419"/>
                    </a:lnTo>
                    <a:close/>
                    <a:moveTo>
                      <a:pt x="683" y="423"/>
                    </a:moveTo>
                    <a:lnTo>
                      <a:pt x="683" y="423"/>
                    </a:lnTo>
                    <a:lnTo>
                      <a:pt x="650" y="419"/>
                    </a:lnTo>
                    <a:lnTo>
                      <a:pt x="658" y="390"/>
                    </a:lnTo>
                    <a:lnTo>
                      <a:pt x="687" y="397"/>
                    </a:lnTo>
                    <a:lnTo>
                      <a:pt x="683" y="423"/>
                    </a:lnTo>
                    <a:close/>
                    <a:moveTo>
                      <a:pt x="723" y="401"/>
                    </a:moveTo>
                    <a:lnTo>
                      <a:pt x="719" y="430"/>
                    </a:lnTo>
                    <a:lnTo>
                      <a:pt x="683" y="423"/>
                    </a:lnTo>
                    <a:lnTo>
                      <a:pt x="687" y="397"/>
                    </a:lnTo>
                    <a:lnTo>
                      <a:pt x="723" y="401"/>
                    </a:lnTo>
                    <a:close/>
                    <a:moveTo>
                      <a:pt x="762" y="437"/>
                    </a:moveTo>
                    <a:lnTo>
                      <a:pt x="762" y="437"/>
                    </a:lnTo>
                    <a:lnTo>
                      <a:pt x="719" y="430"/>
                    </a:lnTo>
                    <a:lnTo>
                      <a:pt x="723" y="401"/>
                    </a:lnTo>
                    <a:lnTo>
                      <a:pt x="766" y="408"/>
                    </a:lnTo>
                    <a:lnTo>
                      <a:pt x="762" y="437"/>
                    </a:lnTo>
                    <a:close/>
                    <a:moveTo>
                      <a:pt x="813" y="441"/>
                    </a:moveTo>
                    <a:lnTo>
                      <a:pt x="813" y="441"/>
                    </a:lnTo>
                    <a:lnTo>
                      <a:pt x="762" y="437"/>
                    </a:lnTo>
                    <a:lnTo>
                      <a:pt x="766" y="408"/>
                    </a:lnTo>
                    <a:lnTo>
                      <a:pt x="813" y="416"/>
                    </a:lnTo>
                    <a:lnTo>
                      <a:pt x="813" y="441"/>
                    </a:lnTo>
                    <a:close/>
                    <a:moveTo>
                      <a:pt x="864" y="444"/>
                    </a:moveTo>
                    <a:lnTo>
                      <a:pt x="860" y="444"/>
                    </a:lnTo>
                    <a:lnTo>
                      <a:pt x="813" y="441"/>
                    </a:lnTo>
                    <a:lnTo>
                      <a:pt x="813" y="416"/>
                    </a:lnTo>
                    <a:lnTo>
                      <a:pt x="864" y="419"/>
                    </a:lnTo>
                    <a:lnTo>
                      <a:pt x="864" y="444"/>
                    </a:lnTo>
                    <a:close/>
                    <a:moveTo>
                      <a:pt x="914" y="448"/>
                    </a:moveTo>
                    <a:lnTo>
                      <a:pt x="914" y="448"/>
                    </a:lnTo>
                    <a:lnTo>
                      <a:pt x="864" y="444"/>
                    </a:lnTo>
                    <a:lnTo>
                      <a:pt x="864" y="419"/>
                    </a:lnTo>
                    <a:lnTo>
                      <a:pt x="914" y="419"/>
                    </a:lnTo>
                    <a:lnTo>
                      <a:pt x="914" y="448"/>
                    </a:lnTo>
                    <a:close/>
                    <a:moveTo>
                      <a:pt x="965" y="444"/>
                    </a:moveTo>
                    <a:lnTo>
                      <a:pt x="965" y="444"/>
                    </a:lnTo>
                    <a:lnTo>
                      <a:pt x="914" y="448"/>
                    </a:lnTo>
                    <a:lnTo>
                      <a:pt x="914" y="419"/>
                    </a:lnTo>
                    <a:lnTo>
                      <a:pt x="965" y="419"/>
                    </a:lnTo>
                    <a:lnTo>
                      <a:pt x="965" y="444"/>
                    </a:lnTo>
                    <a:close/>
                    <a:moveTo>
                      <a:pt x="1019" y="441"/>
                    </a:moveTo>
                    <a:lnTo>
                      <a:pt x="1015" y="441"/>
                    </a:lnTo>
                    <a:lnTo>
                      <a:pt x="965" y="444"/>
                    </a:lnTo>
                    <a:lnTo>
                      <a:pt x="965" y="419"/>
                    </a:lnTo>
                    <a:lnTo>
                      <a:pt x="1012" y="412"/>
                    </a:lnTo>
                    <a:lnTo>
                      <a:pt x="1019" y="441"/>
                    </a:lnTo>
                    <a:close/>
                    <a:moveTo>
                      <a:pt x="1012" y="412"/>
                    </a:moveTo>
                    <a:lnTo>
                      <a:pt x="1015" y="426"/>
                    </a:lnTo>
                    <a:lnTo>
                      <a:pt x="1012" y="412"/>
                    </a:lnTo>
                    <a:close/>
                    <a:moveTo>
                      <a:pt x="961" y="452"/>
                    </a:moveTo>
                    <a:lnTo>
                      <a:pt x="958" y="423"/>
                    </a:lnTo>
                    <a:lnTo>
                      <a:pt x="1012" y="412"/>
                    </a:lnTo>
                    <a:lnTo>
                      <a:pt x="1019" y="441"/>
                    </a:lnTo>
                    <a:lnTo>
                      <a:pt x="961" y="452"/>
                    </a:lnTo>
                    <a:close/>
                    <a:moveTo>
                      <a:pt x="903" y="459"/>
                    </a:moveTo>
                    <a:lnTo>
                      <a:pt x="903" y="430"/>
                    </a:lnTo>
                    <a:lnTo>
                      <a:pt x="958" y="423"/>
                    </a:lnTo>
                    <a:lnTo>
                      <a:pt x="961" y="452"/>
                    </a:lnTo>
                    <a:lnTo>
                      <a:pt x="907" y="459"/>
                    </a:lnTo>
                    <a:lnTo>
                      <a:pt x="903" y="459"/>
                    </a:lnTo>
                    <a:close/>
                    <a:moveTo>
                      <a:pt x="849" y="459"/>
                    </a:moveTo>
                    <a:lnTo>
                      <a:pt x="846" y="434"/>
                    </a:lnTo>
                    <a:lnTo>
                      <a:pt x="903" y="430"/>
                    </a:lnTo>
                    <a:lnTo>
                      <a:pt x="903" y="459"/>
                    </a:lnTo>
                    <a:lnTo>
                      <a:pt x="849" y="459"/>
                    </a:lnTo>
                    <a:close/>
                    <a:moveTo>
                      <a:pt x="791" y="459"/>
                    </a:moveTo>
                    <a:lnTo>
                      <a:pt x="791" y="434"/>
                    </a:lnTo>
                    <a:lnTo>
                      <a:pt x="849" y="434"/>
                    </a:lnTo>
                    <a:lnTo>
                      <a:pt x="849" y="459"/>
                    </a:lnTo>
                    <a:lnTo>
                      <a:pt x="791" y="459"/>
                    </a:lnTo>
                    <a:close/>
                    <a:moveTo>
                      <a:pt x="737" y="459"/>
                    </a:moveTo>
                    <a:lnTo>
                      <a:pt x="737" y="430"/>
                    </a:lnTo>
                    <a:lnTo>
                      <a:pt x="791" y="434"/>
                    </a:lnTo>
                    <a:lnTo>
                      <a:pt x="791" y="459"/>
                    </a:lnTo>
                    <a:lnTo>
                      <a:pt x="737" y="459"/>
                    </a:lnTo>
                    <a:close/>
                    <a:moveTo>
                      <a:pt x="679" y="430"/>
                    </a:moveTo>
                    <a:lnTo>
                      <a:pt x="683" y="430"/>
                    </a:lnTo>
                    <a:lnTo>
                      <a:pt x="737" y="430"/>
                    </a:lnTo>
                    <a:lnTo>
                      <a:pt x="737" y="459"/>
                    </a:lnTo>
                    <a:lnTo>
                      <a:pt x="679" y="455"/>
                    </a:lnTo>
                    <a:lnTo>
                      <a:pt x="679" y="430"/>
                    </a:lnTo>
                    <a:close/>
                    <a:moveTo>
                      <a:pt x="625" y="430"/>
                    </a:moveTo>
                    <a:lnTo>
                      <a:pt x="625" y="430"/>
                    </a:lnTo>
                    <a:lnTo>
                      <a:pt x="679" y="430"/>
                    </a:lnTo>
                    <a:lnTo>
                      <a:pt x="679" y="455"/>
                    </a:lnTo>
                    <a:lnTo>
                      <a:pt x="625" y="455"/>
                    </a:lnTo>
                    <a:lnTo>
                      <a:pt x="625" y="430"/>
                    </a:lnTo>
                    <a:close/>
                    <a:moveTo>
                      <a:pt x="567" y="434"/>
                    </a:moveTo>
                    <a:lnTo>
                      <a:pt x="571" y="434"/>
                    </a:lnTo>
                    <a:lnTo>
                      <a:pt x="625" y="430"/>
                    </a:lnTo>
                    <a:lnTo>
                      <a:pt x="625" y="455"/>
                    </a:lnTo>
                    <a:lnTo>
                      <a:pt x="571" y="459"/>
                    </a:lnTo>
                    <a:lnTo>
                      <a:pt x="567" y="434"/>
                    </a:lnTo>
                    <a:close/>
                    <a:moveTo>
                      <a:pt x="567" y="434"/>
                    </a:moveTo>
                    <a:lnTo>
                      <a:pt x="571" y="444"/>
                    </a:lnTo>
                    <a:lnTo>
                      <a:pt x="567" y="434"/>
                    </a:lnTo>
                    <a:close/>
                    <a:moveTo>
                      <a:pt x="524" y="444"/>
                    </a:moveTo>
                    <a:lnTo>
                      <a:pt x="524" y="444"/>
                    </a:lnTo>
                    <a:lnTo>
                      <a:pt x="567" y="434"/>
                    </a:lnTo>
                    <a:lnTo>
                      <a:pt x="575" y="459"/>
                    </a:lnTo>
                    <a:lnTo>
                      <a:pt x="531" y="470"/>
                    </a:lnTo>
                    <a:lnTo>
                      <a:pt x="524" y="444"/>
                    </a:lnTo>
                    <a:close/>
                    <a:moveTo>
                      <a:pt x="481" y="455"/>
                    </a:moveTo>
                    <a:lnTo>
                      <a:pt x="484" y="455"/>
                    </a:lnTo>
                    <a:lnTo>
                      <a:pt x="524" y="444"/>
                    </a:lnTo>
                    <a:lnTo>
                      <a:pt x="531" y="470"/>
                    </a:lnTo>
                    <a:lnTo>
                      <a:pt x="491" y="481"/>
                    </a:lnTo>
                    <a:lnTo>
                      <a:pt x="481" y="455"/>
                    </a:lnTo>
                    <a:close/>
                    <a:moveTo>
                      <a:pt x="444" y="470"/>
                    </a:moveTo>
                    <a:lnTo>
                      <a:pt x="444" y="470"/>
                    </a:lnTo>
                    <a:lnTo>
                      <a:pt x="481" y="455"/>
                    </a:lnTo>
                    <a:lnTo>
                      <a:pt x="491" y="481"/>
                    </a:lnTo>
                    <a:lnTo>
                      <a:pt x="455" y="495"/>
                    </a:lnTo>
                    <a:lnTo>
                      <a:pt x="444" y="470"/>
                    </a:lnTo>
                    <a:close/>
                    <a:moveTo>
                      <a:pt x="408" y="484"/>
                    </a:moveTo>
                    <a:lnTo>
                      <a:pt x="408" y="484"/>
                    </a:lnTo>
                    <a:lnTo>
                      <a:pt x="444" y="470"/>
                    </a:lnTo>
                    <a:lnTo>
                      <a:pt x="455" y="495"/>
                    </a:lnTo>
                    <a:lnTo>
                      <a:pt x="419" y="510"/>
                    </a:lnTo>
                    <a:lnTo>
                      <a:pt x="408" y="484"/>
                    </a:lnTo>
                    <a:close/>
                    <a:moveTo>
                      <a:pt x="383" y="524"/>
                    </a:moveTo>
                    <a:lnTo>
                      <a:pt x="372" y="499"/>
                    </a:lnTo>
                    <a:lnTo>
                      <a:pt x="408" y="484"/>
                    </a:lnTo>
                    <a:lnTo>
                      <a:pt x="419" y="510"/>
                    </a:lnTo>
                    <a:lnTo>
                      <a:pt x="383" y="524"/>
                    </a:lnTo>
                    <a:close/>
                    <a:moveTo>
                      <a:pt x="347" y="538"/>
                    </a:moveTo>
                    <a:lnTo>
                      <a:pt x="336" y="513"/>
                    </a:lnTo>
                    <a:lnTo>
                      <a:pt x="372" y="499"/>
                    </a:lnTo>
                    <a:lnTo>
                      <a:pt x="383" y="524"/>
                    </a:lnTo>
                    <a:lnTo>
                      <a:pt x="347" y="538"/>
                    </a:lnTo>
                    <a:close/>
                    <a:moveTo>
                      <a:pt x="311" y="553"/>
                    </a:moveTo>
                    <a:lnTo>
                      <a:pt x="304" y="524"/>
                    </a:lnTo>
                    <a:lnTo>
                      <a:pt x="340" y="513"/>
                    </a:lnTo>
                    <a:lnTo>
                      <a:pt x="347" y="538"/>
                    </a:lnTo>
                    <a:lnTo>
                      <a:pt x="311" y="553"/>
                    </a:lnTo>
                    <a:close/>
                    <a:moveTo>
                      <a:pt x="271" y="560"/>
                    </a:moveTo>
                    <a:lnTo>
                      <a:pt x="264" y="535"/>
                    </a:lnTo>
                    <a:lnTo>
                      <a:pt x="304" y="524"/>
                    </a:lnTo>
                    <a:lnTo>
                      <a:pt x="311" y="553"/>
                    </a:lnTo>
                    <a:lnTo>
                      <a:pt x="271" y="560"/>
                    </a:lnTo>
                    <a:close/>
                    <a:moveTo>
                      <a:pt x="267" y="535"/>
                    </a:moveTo>
                    <a:lnTo>
                      <a:pt x="267" y="549"/>
                    </a:lnTo>
                    <a:lnTo>
                      <a:pt x="267" y="535"/>
                    </a:lnTo>
                    <a:close/>
                  </a:path>
                </a:pathLst>
              </a:custGeom>
              <a:solidFill>
                <a:srgbClr val="EB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Стрелка вправо 12"/>
            <p:cNvSpPr/>
            <p:nvPr/>
          </p:nvSpPr>
          <p:spPr>
            <a:xfrm flipV="1">
              <a:off x="5189542" y="2463785"/>
              <a:ext cx="454028" cy="52388"/>
            </a:xfrm>
            <a:prstGeom prst="rightArrow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227" name="Picture 2" descr="D:\Documents and Settings\Admin\Рабочий стол\Новая папка\колокол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2000240"/>
              <a:ext cx="1311088" cy="1375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28" name="Group 2"/>
            <p:cNvGrpSpPr>
              <a:grpSpLocks/>
            </p:cNvGrpSpPr>
            <p:nvPr/>
          </p:nvGrpSpPr>
          <p:grpSpPr bwMode="auto">
            <a:xfrm>
              <a:off x="714348" y="1643050"/>
              <a:ext cx="1136631" cy="1023941"/>
              <a:chOff x="2192" y="1681"/>
              <a:chExt cx="2038" cy="1765"/>
            </a:xfrm>
          </p:grpSpPr>
          <p:sp>
            <p:nvSpPr>
              <p:cNvPr id="9232" name="Freeform 3"/>
              <p:cNvSpPr>
                <a:spLocks/>
              </p:cNvSpPr>
              <p:nvPr/>
            </p:nvSpPr>
            <p:spPr bwMode="auto">
              <a:xfrm>
                <a:off x="2239" y="1815"/>
                <a:ext cx="1923" cy="1523"/>
              </a:xfrm>
              <a:custGeom>
                <a:avLst/>
                <a:gdLst>
                  <a:gd name="T0" fmla="*/ 61 w 1923"/>
                  <a:gd name="T1" fmla="*/ 1034 h 1523"/>
                  <a:gd name="T2" fmla="*/ 36 w 1923"/>
                  <a:gd name="T3" fmla="*/ 978 h 1523"/>
                  <a:gd name="T4" fmla="*/ 4 w 1923"/>
                  <a:gd name="T5" fmla="*/ 870 h 1523"/>
                  <a:gd name="T6" fmla="*/ 4 w 1923"/>
                  <a:gd name="T7" fmla="*/ 757 h 1523"/>
                  <a:gd name="T8" fmla="*/ 43 w 1923"/>
                  <a:gd name="T9" fmla="*/ 657 h 1523"/>
                  <a:gd name="T10" fmla="*/ 72 w 1923"/>
                  <a:gd name="T11" fmla="*/ 596 h 1523"/>
                  <a:gd name="T12" fmla="*/ 195 w 1923"/>
                  <a:gd name="T13" fmla="*/ 481 h 1523"/>
                  <a:gd name="T14" fmla="*/ 259 w 1923"/>
                  <a:gd name="T15" fmla="*/ 408 h 1523"/>
                  <a:gd name="T16" fmla="*/ 303 w 1923"/>
                  <a:gd name="T17" fmla="*/ 333 h 1523"/>
                  <a:gd name="T18" fmla="*/ 367 w 1923"/>
                  <a:gd name="T19" fmla="*/ 264 h 1523"/>
                  <a:gd name="T20" fmla="*/ 432 w 1923"/>
                  <a:gd name="T21" fmla="*/ 211 h 1523"/>
                  <a:gd name="T22" fmla="*/ 465 w 1923"/>
                  <a:gd name="T23" fmla="*/ 177 h 1523"/>
                  <a:gd name="T24" fmla="*/ 508 w 1923"/>
                  <a:gd name="T25" fmla="*/ 144 h 1523"/>
                  <a:gd name="T26" fmla="*/ 573 w 1923"/>
                  <a:gd name="T27" fmla="*/ 93 h 1523"/>
                  <a:gd name="T28" fmla="*/ 663 w 1923"/>
                  <a:gd name="T29" fmla="*/ 39 h 1523"/>
                  <a:gd name="T30" fmla="*/ 753 w 1923"/>
                  <a:gd name="T31" fmla="*/ 14 h 1523"/>
                  <a:gd name="T32" fmla="*/ 857 w 1923"/>
                  <a:gd name="T33" fmla="*/ 4 h 1523"/>
                  <a:gd name="T34" fmla="*/ 947 w 1923"/>
                  <a:gd name="T35" fmla="*/ 0 h 1523"/>
                  <a:gd name="T36" fmla="*/ 1001 w 1923"/>
                  <a:gd name="T37" fmla="*/ 6 h 1523"/>
                  <a:gd name="T38" fmla="*/ 1048 w 1923"/>
                  <a:gd name="T39" fmla="*/ 8 h 1523"/>
                  <a:gd name="T40" fmla="*/ 1152 w 1923"/>
                  <a:gd name="T41" fmla="*/ 22 h 1523"/>
                  <a:gd name="T42" fmla="*/ 1221 w 1923"/>
                  <a:gd name="T43" fmla="*/ 35 h 1523"/>
                  <a:gd name="T44" fmla="*/ 1321 w 1923"/>
                  <a:gd name="T45" fmla="*/ 77 h 1523"/>
                  <a:gd name="T46" fmla="*/ 1375 w 1923"/>
                  <a:gd name="T47" fmla="*/ 99 h 1523"/>
                  <a:gd name="T48" fmla="*/ 1426 w 1923"/>
                  <a:gd name="T49" fmla="*/ 128 h 1523"/>
                  <a:gd name="T50" fmla="*/ 1480 w 1923"/>
                  <a:gd name="T51" fmla="*/ 176 h 1523"/>
                  <a:gd name="T52" fmla="*/ 1545 w 1923"/>
                  <a:gd name="T53" fmla="*/ 237 h 1523"/>
                  <a:gd name="T54" fmla="*/ 1595 w 1923"/>
                  <a:gd name="T55" fmla="*/ 302 h 1523"/>
                  <a:gd name="T56" fmla="*/ 1674 w 1923"/>
                  <a:gd name="T57" fmla="*/ 389 h 1523"/>
                  <a:gd name="T58" fmla="*/ 1725 w 1923"/>
                  <a:gd name="T59" fmla="*/ 450 h 1523"/>
                  <a:gd name="T60" fmla="*/ 1779 w 1923"/>
                  <a:gd name="T61" fmla="*/ 533 h 1523"/>
                  <a:gd name="T62" fmla="*/ 1836 w 1923"/>
                  <a:gd name="T63" fmla="*/ 609 h 1523"/>
                  <a:gd name="T64" fmla="*/ 1879 w 1923"/>
                  <a:gd name="T65" fmla="*/ 682 h 1523"/>
                  <a:gd name="T66" fmla="*/ 1915 w 1923"/>
                  <a:gd name="T67" fmla="*/ 787 h 1523"/>
                  <a:gd name="T68" fmla="*/ 1923 w 1923"/>
                  <a:gd name="T69" fmla="*/ 850 h 1523"/>
                  <a:gd name="T70" fmla="*/ 1887 w 1923"/>
                  <a:gd name="T71" fmla="*/ 907 h 1523"/>
                  <a:gd name="T72" fmla="*/ 1833 w 1923"/>
                  <a:gd name="T73" fmla="*/ 980 h 1523"/>
                  <a:gd name="T74" fmla="*/ 1818 w 1923"/>
                  <a:gd name="T75" fmla="*/ 1014 h 1523"/>
                  <a:gd name="T76" fmla="*/ 1800 w 1923"/>
                  <a:gd name="T77" fmla="*/ 1063 h 1523"/>
                  <a:gd name="T78" fmla="*/ 1746 w 1923"/>
                  <a:gd name="T79" fmla="*/ 1112 h 1523"/>
                  <a:gd name="T80" fmla="*/ 1710 w 1923"/>
                  <a:gd name="T81" fmla="*/ 1158 h 1523"/>
                  <a:gd name="T82" fmla="*/ 1566 w 1923"/>
                  <a:gd name="T83" fmla="*/ 1274 h 1523"/>
                  <a:gd name="T84" fmla="*/ 1491 w 1923"/>
                  <a:gd name="T85" fmla="*/ 1323 h 1523"/>
                  <a:gd name="T86" fmla="*/ 1455 w 1923"/>
                  <a:gd name="T87" fmla="*/ 1347 h 1523"/>
                  <a:gd name="T88" fmla="*/ 1386 w 1923"/>
                  <a:gd name="T89" fmla="*/ 1400 h 1523"/>
                  <a:gd name="T90" fmla="*/ 1307 w 1923"/>
                  <a:gd name="T91" fmla="*/ 1458 h 1523"/>
                  <a:gd name="T92" fmla="*/ 1242 w 1923"/>
                  <a:gd name="T93" fmla="*/ 1475 h 1523"/>
                  <a:gd name="T94" fmla="*/ 1138 w 1923"/>
                  <a:gd name="T95" fmla="*/ 1501 h 1523"/>
                  <a:gd name="T96" fmla="*/ 994 w 1923"/>
                  <a:gd name="T97" fmla="*/ 1519 h 1523"/>
                  <a:gd name="T98" fmla="*/ 915 w 1923"/>
                  <a:gd name="T99" fmla="*/ 1523 h 1523"/>
                  <a:gd name="T100" fmla="*/ 792 w 1923"/>
                  <a:gd name="T101" fmla="*/ 1509 h 1523"/>
                  <a:gd name="T102" fmla="*/ 663 w 1923"/>
                  <a:gd name="T103" fmla="*/ 1489 h 1523"/>
                  <a:gd name="T104" fmla="*/ 576 w 1923"/>
                  <a:gd name="T105" fmla="*/ 1467 h 1523"/>
                  <a:gd name="T106" fmla="*/ 475 w 1923"/>
                  <a:gd name="T107" fmla="*/ 1428 h 1523"/>
                  <a:gd name="T108" fmla="*/ 331 w 1923"/>
                  <a:gd name="T109" fmla="*/ 1349 h 1523"/>
                  <a:gd name="T110" fmla="*/ 205 w 1923"/>
                  <a:gd name="T111" fmla="*/ 1201 h 1523"/>
                  <a:gd name="T112" fmla="*/ 126 w 1923"/>
                  <a:gd name="T113" fmla="*/ 1105 h 1523"/>
                  <a:gd name="T114" fmla="*/ 97 w 1923"/>
                  <a:gd name="T115" fmla="*/ 1057 h 15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923" h="1523">
                    <a:moveTo>
                      <a:pt x="94" y="1055"/>
                    </a:moveTo>
                    <a:lnTo>
                      <a:pt x="76" y="1045"/>
                    </a:lnTo>
                    <a:lnTo>
                      <a:pt x="61" y="1034"/>
                    </a:lnTo>
                    <a:lnTo>
                      <a:pt x="54" y="1022"/>
                    </a:lnTo>
                    <a:lnTo>
                      <a:pt x="47" y="1006"/>
                    </a:lnTo>
                    <a:lnTo>
                      <a:pt x="36" y="978"/>
                    </a:lnTo>
                    <a:lnTo>
                      <a:pt x="29" y="949"/>
                    </a:lnTo>
                    <a:lnTo>
                      <a:pt x="15" y="909"/>
                    </a:lnTo>
                    <a:lnTo>
                      <a:pt x="4" y="870"/>
                    </a:lnTo>
                    <a:lnTo>
                      <a:pt x="0" y="830"/>
                    </a:lnTo>
                    <a:lnTo>
                      <a:pt x="0" y="791"/>
                    </a:lnTo>
                    <a:lnTo>
                      <a:pt x="4" y="757"/>
                    </a:lnTo>
                    <a:lnTo>
                      <a:pt x="15" y="724"/>
                    </a:lnTo>
                    <a:lnTo>
                      <a:pt x="29" y="690"/>
                    </a:lnTo>
                    <a:lnTo>
                      <a:pt x="43" y="657"/>
                    </a:lnTo>
                    <a:lnTo>
                      <a:pt x="51" y="635"/>
                    </a:lnTo>
                    <a:lnTo>
                      <a:pt x="61" y="615"/>
                    </a:lnTo>
                    <a:lnTo>
                      <a:pt x="72" y="596"/>
                    </a:lnTo>
                    <a:lnTo>
                      <a:pt x="87" y="578"/>
                    </a:lnTo>
                    <a:lnTo>
                      <a:pt x="141" y="529"/>
                    </a:lnTo>
                    <a:lnTo>
                      <a:pt x="195" y="481"/>
                    </a:lnTo>
                    <a:lnTo>
                      <a:pt x="220" y="458"/>
                    </a:lnTo>
                    <a:lnTo>
                      <a:pt x="241" y="434"/>
                    </a:lnTo>
                    <a:lnTo>
                      <a:pt x="259" y="408"/>
                    </a:lnTo>
                    <a:lnTo>
                      <a:pt x="270" y="383"/>
                    </a:lnTo>
                    <a:lnTo>
                      <a:pt x="285" y="357"/>
                    </a:lnTo>
                    <a:lnTo>
                      <a:pt x="303" y="333"/>
                    </a:lnTo>
                    <a:lnTo>
                      <a:pt x="324" y="312"/>
                    </a:lnTo>
                    <a:lnTo>
                      <a:pt x="346" y="288"/>
                    </a:lnTo>
                    <a:lnTo>
                      <a:pt x="367" y="264"/>
                    </a:lnTo>
                    <a:lnTo>
                      <a:pt x="393" y="243"/>
                    </a:lnTo>
                    <a:lnTo>
                      <a:pt x="414" y="227"/>
                    </a:lnTo>
                    <a:lnTo>
                      <a:pt x="432" y="211"/>
                    </a:lnTo>
                    <a:lnTo>
                      <a:pt x="450" y="195"/>
                    </a:lnTo>
                    <a:lnTo>
                      <a:pt x="468" y="179"/>
                    </a:lnTo>
                    <a:lnTo>
                      <a:pt x="465" y="177"/>
                    </a:lnTo>
                    <a:lnTo>
                      <a:pt x="465" y="174"/>
                    </a:lnTo>
                    <a:lnTo>
                      <a:pt x="486" y="158"/>
                    </a:lnTo>
                    <a:lnTo>
                      <a:pt x="508" y="144"/>
                    </a:lnTo>
                    <a:lnTo>
                      <a:pt x="529" y="128"/>
                    </a:lnTo>
                    <a:lnTo>
                      <a:pt x="547" y="112"/>
                    </a:lnTo>
                    <a:lnTo>
                      <a:pt x="573" y="93"/>
                    </a:lnTo>
                    <a:lnTo>
                      <a:pt x="601" y="73"/>
                    </a:lnTo>
                    <a:lnTo>
                      <a:pt x="630" y="55"/>
                    </a:lnTo>
                    <a:lnTo>
                      <a:pt x="663" y="39"/>
                    </a:lnTo>
                    <a:lnTo>
                      <a:pt x="691" y="28"/>
                    </a:lnTo>
                    <a:lnTo>
                      <a:pt x="724" y="20"/>
                    </a:lnTo>
                    <a:lnTo>
                      <a:pt x="753" y="14"/>
                    </a:lnTo>
                    <a:lnTo>
                      <a:pt x="789" y="8"/>
                    </a:lnTo>
                    <a:lnTo>
                      <a:pt x="821" y="6"/>
                    </a:lnTo>
                    <a:lnTo>
                      <a:pt x="857" y="4"/>
                    </a:lnTo>
                    <a:lnTo>
                      <a:pt x="893" y="6"/>
                    </a:lnTo>
                    <a:lnTo>
                      <a:pt x="929" y="2"/>
                    </a:lnTo>
                    <a:lnTo>
                      <a:pt x="947" y="0"/>
                    </a:lnTo>
                    <a:lnTo>
                      <a:pt x="965" y="0"/>
                    </a:lnTo>
                    <a:lnTo>
                      <a:pt x="983" y="2"/>
                    </a:lnTo>
                    <a:lnTo>
                      <a:pt x="1001" y="6"/>
                    </a:lnTo>
                    <a:lnTo>
                      <a:pt x="1005" y="6"/>
                    </a:lnTo>
                    <a:lnTo>
                      <a:pt x="1015" y="4"/>
                    </a:lnTo>
                    <a:lnTo>
                      <a:pt x="1048" y="8"/>
                    </a:lnTo>
                    <a:lnTo>
                      <a:pt x="1084" y="14"/>
                    </a:lnTo>
                    <a:lnTo>
                      <a:pt x="1116" y="16"/>
                    </a:lnTo>
                    <a:lnTo>
                      <a:pt x="1152" y="22"/>
                    </a:lnTo>
                    <a:lnTo>
                      <a:pt x="1177" y="26"/>
                    </a:lnTo>
                    <a:lnTo>
                      <a:pt x="1199" y="30"/>
                    </a:lnTo>
                    <a:lnTo>
                      <a:pt x="1221" y="35"/>
                    </a:lnTo>
                    <a:lnTo>
                      <a:pt x="1242" y="41"/>
                    </a:lnTo>
                    <a:lnTo>
                      <a:pt x="1285" y="57"/>
                    </a:lnTo>
                    <a:lnTo>
                      <a:pt x="1321" y="77"/>
                    </a:lnTo>
                    <a:lnTo>
                      <a:pt x="1339" y="85"/>
                    </a:lnTo>
                    <a:lnTo>
                      <a:pt x="1357" y="91"/>
                    </a:lnTo>
                    <a:lnTo>
                      <a:pt x="1375" y="99"/>
                    </a:lnTo>
                    <a:lnTo>
                      <a:pt x="1393" y="106"/>
                    </a:lnTo>
                    <a:lnTo>
                      <a:pt x="1411" y="116"/>
                    </a:lnTo>
                    <a:lnTo>
                      <a:pt x="1426" y="128"/>
                    </a:lnTo>
                    <a:lnTo>
                      <a:pt x="1437" y="144"/>
                    </a:lnTo>
                    <a:lnTo>
                      <a:pt x="1451" y="158"/>
                    </a:lnTo>
                    <a:lnTo>
                      <a:pt x="1480" y="176"/>
                    </a:lnTo>
                    <a:lnTo>
                      <a:pt x="1501" y="195"/>
                    </a:lnTo>
                    <a:lnTo>
                      <a:pt x="1523" y="217"/>
                    </a:lnTo>
                    <a:lnTo>
                      <a:pt x="1545" y="237"/>
                    </a:lnTo>
                    <a:lnTo>
                      <a:pt x="1559" y="252"/>
                    </a:lnTo>
                    <a:lnTo>
                      <a:pt x="1570" y="270"/>
                    </a:lnTo>
                    <a:lnTo>
                      <a:pt x="1595" y="302"/>
                    </a:lnTo>
                    <a:lnTo>
                      <a:pt x="1624" y="329"/>
                    </a:lnTo>
                    <a:lnTo>
                      <a:pt x="1649" y="359"/>
                    </a:lnTo>
                    <a:lnTo>
                      <a:pt x="1674" y="389"/>
                    </a:lnTo>
                    <a:lnTo>
                      <a:pt x="1692" y="408"/>
                    </a:lnTo>
                    <a:lnTo>
                      <a:pt x="1710" y="426"/>
                    </a:lnTo>
                    <a:lnTo>
                      <a:pt x="1725" y="450"/>
                    </a:lnTo>
                    <a:lnTo>
                      <a:pt x="1739" y="471"/>
                    </a:lnTo>
                    <a:lnTo>
                      <a:pt x="1761" y="501"/>
                    </a:lnTo>
                    <a:lnTo>
                      <a:pt x="1779" y="533"/>
                    </a:lnTo>
                    <a:lnTo>
                      <a:pt x="1800" y="562"/>
                    </a:lnTo>
                    <a:lnTo>
                      <a:pt x="1822" y="592"/>
                    </a:lnTo>
                    <a:lnTo>
                      <a:pt x="1836" y="609"/>
                    </a:lnTo>
                    <a:lnTo>
                      <a:pt x="1854" y="627"/>
                    </a:lnTo>
                    <a:lnTo>
                      <a:pt x="1869" y="655"/>
                    </a:lnTo>
                    <a:lnTo>
                      <a:pt x="1879" y="682"/>
                    </a:lnTo>
                    <a:lnTo>
                      <a:pt x="1894" y="724"/>
                    </a:lnTo>
                    <a:lnTo>
                      <a:pt x="1908" y="765"/>
                    </a:lnTo>
                    <a:lnTo>
                      <a:pt x="1915" y="787"/>
                    </a:lnTo>
                    <a:lnTo>
                      <a:pt x="1919" y="807"/>
                    </a:lnTo>
                    <a:lnTo>
                      <a:pt x="1923" y="828"/>
                    </a:lnTo>
                    <a:lnTo>
                      <a:pt x="1923" y="850"/>
                    </a:lnTo>
                    <a:lnTo>
                      <a:pt x="1919" y="866"/>
                    </a:lnTo>
                    <a:lnTo>
                      <a:pt x="1908" y="882"/>
                    </a:lnTo>
                    <a:lnTo>
                      <a:pt x="1887" y="907"/>
                    </a:lnTo>
                    <a:lnTo>
                      <a:pt x="1869" y="931"/>
                    </a:lnTo>
                    <a:lnTo>
                      <a:pt x="1854" y="957"/>
                    </a:lnTo>
                    <a:lnTo>
                      <a:pt x="1833" y="980"/>
                    </a:lnTo>
                    <a:lnTo>
                      <a:pt x="1825" y="990"/>
                    </a:lnTo>
                    <a:lnTo>
                      <a:pt x="1822" y="1002"/>
                    </a:lnTo>
                    <a:lnTo>
                      <a:pt x="1818" y="1014"/>
                    </a:lnTo>
                    <a:lnTo>
                      <a:pt x="1818" y="1024"/>
                    </a:lnTo>
                    <a:lnTo>
                      <a:pt x="1811" y="1045"/>
                    </a:lnTo>
                    <a:lnTo>
                      <a:pt x="1800" y="1063"/>
                    </a:lnTo>
                    <a:lnTo>
                      <a:pt x="1782" y="1081"/>
                    </a:lnTo>
                    <a:lnTo>
                      <a:pt x="1761" y="1099"/>
                    </a:lnTo>
                    <a:lnTo>
                      <a:pt x="1746" y="1112"/>
                    </a:lnTo>
                    <a:lnTo>
                      <a:pt x="1735" y="1128"/>
                    </a:lnTo>
                    <a:lnTo>
                      <a:pt x="1725" y="1142"/>
                    </a:lnTo>
                    <a:lnTo>
                      <a:pt x="1710" y="1158"/>
                    </a:lnTo>
                    <a:lnTo>
                      <a:pt x="1667" y="1199"/>
                    </a:lnTo>
                    <a:lnTo>
                      <a:pt x="1617" y="1237"/>
                    </a:lnTo>
                    <a:lnTo>
                      <a:pt x="1566" y="1274"/>
                    </a:lnTo>
                    <a:lnTo>
                      <a:pt x="1512" y="1312"/>
                    </a:lnTo>
                    <a:lnTo>
                      <a:pt x="1501" y="1318"/>
                    </a:lnTo>
                    <a:lnTo>
                      <a:pt x="1491" y="1323"/>
                    </a:lnTo>
                    <a:lnTo>
                      <a:pt x="1480" y="1329"/>
                    </a:lnTo>
                    <a:lnTo>
                      <a:pt x="1462" y="1341"/>
                    </a:lnTo>
                    <a:lnTo>
                      <a:pt x="1455" y="1347"/>
                    </a:lnTo>
                    <a:lnTo>
                      <a:pt x="1447" y="1353"/>
                    </a:lnTo>
                    <a:lnTo>
                      <a:pt x="1415" y="1377"/>
                    </a:lnTo>
                    <a:lnTo>
                      <a:pt x="1386" y="1400"/>
                    </a:lnTo>
                    <a:lnTo>
                      <a:pt x="1357" y="1426"/>
                    </a:lnTo>
                    <a:lnTo>
                      <a:pt x="1325" y="1448"/>
                    </a:lnTo>
                    <a:lnTo>
                      <a:pt x="1307" y="1458"/>
                    </a:lnTo>
                    <a:lnTo>
                      <a:pt x="1285" y="1463"/>
                    </a:lnTo>
                    <a:lnTo>
                      <a:pt x="1264" y="1471"/>
                    </a:lnTo>
                    <a:lnTo>
                      <a:pt x="1242" y="1475"/>
                    </a:lnTo>
                    <a:lnTo>
                      <a:pt x="1206" y="1483"/>
                    </a:lnTo>
                    <a:lnTo>
                      <a:pt x="1174" y="1493"/>
                    </a:lnTo>
                    <a:lnTo>
                      <a:pt x="1138" y="1501"/>
                    </a:lnTo>
                    <a:lnTo>
                      <a:pt x="1102" y="1505"/>
                    </a:lnTo>
                    <a:lnTo>
                      <a:pt x="1048" y="1511"/>
                    </a:lnTo>
                    <a:lnTo>
                      <a:pt x="994" y="1519"/>
                    </a:lnTo>
                    <a:lnTo>
                      <a:pt x="969" y="1521"/>
                    </a:lnTo>
                    <a:lnTo>
                      <a:pt x="940" y="1523"/>
                    </a:lnTo>
                    <a:lnTo>
                      <a:pt x="915" y="1523"/>
                    </a:lnTo>
                    <a:lnTo>
                      <a:pt x="886" y="1521"/>
                    </a:lnTo>
                    <a:lnTo>
                      <a:pt x="839" y="1515"/>
                    </a:lnTo>
                    <a:lnTo>
                      <a:pt x="792" y="1509"/>
                    </a:lnTo>
                    <a:lnTo>
                      <a:pt x="742" y="1501"/>
                    </a:lnTo>
                    <a:lnTo>
                      <a:pt x="695" y="1495"/>
                    </a:lnTo>
                    <a:lnTo>
                      <a:pt x="663" y="1489"/>
                    </a:lnTo>
                    <a:lnTo>
                      <a:pt x="634" y="1483"/>
                    </a:lnTo>
                    <a:lnTo>
                      <a:pt x="605" y="1475"/>
                    </a:lnTo>
                    <a:lnTo>
                      <a:pt x="576" y="1467"/>
                    </a:lnTo>
                    <a:lnTo>
                      <a:pt x="544" y="1456"/>
                    </a:lnTo>
                    <a:lnTo>
                      <a:pt x="508" y="1442"/>
                    </a:lnTo>
                    <a:lnTo>
                      <a:pt x="475" y="1428"/>
                    </a:lnTo>
                    <a:lnTo>
                      <a:pt x="447" y="1412"/>
                    </a:lnTo>
                    <a:lnTo>
                      <a:pt x="389" y="1383"/>
                    </a:lnTo>
                    <a:lnTo>
                      <a:pt x="331" y="1349"/>
                    </a:lnTo>
                    <a:lnTo>
                      <a:pt x="292" y="1300"/>
                    </a:lnTo>
                    <a:lnTo>
                      <a:pt x="249" y="1250"/>
                    </a:lnTo>
                    <a:lnTo>
                      <a:pt x="205" y="1201"/>
                    </a:lnTo>
                    <a:lnTo>
                      <a:pt x="159" y="1152"/>
                    </a:lnTo>
                    <a:lnTo>
                      <a:pt x="141" y="1128"/>
                    </a:lnTo>
                    <a:lnTo>
                      <a:pt x="126" y="1105"/>
                    </a:lnTo>
                    <a:lnTo>
                      <a:pt x="112" y="1081"/>
                    </a:lnTo>
                    <a:lnTo>
                      <a:pt x="97" y="1055"/>
                    </a:lnTo>
                    <a:lnTo>
                      <a:pt x="97" y="1057"/>
                    </a:lnTo>
                    <a:lnTo>
                      <a:pt x="94" y="1055"/>
                    </a:lnTo>
                    <a:close/>
                  </a:path>
                </a:pathLst>
              </a:custGeom>
              <a:solidFill>
                <a:srgbClr val="EAB6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3" name="Freeform 4"/>
              <p:cNvSpPr>
                <a:spLocks/>
              </p:cNvSpPr>
              <p:nvPr/>
            </p:nvSpPr>
            <p:spPr bwMode="auto">
              <a:xfrm>
                <a:off x="2207" y="2663"/>
                <a:ext cx="2001" cy="779"/>
              </a:xfrm>
              <a:custGeom>
                <a:avLst/>
                <a:gdLst>
                  <a:gd name="T0" fmla="*/ 1969 w 2001"/>
                  <a:gd name="T1" fmla="*/ 65 h 779"/>
                  <a:gd name="T2" fmla="*/ 1911 w 2001"/>
                  <a:gd name="T3" fmla="*/ 146 h 779"/>
                  <a:gd name="T4" fmla="*/ 1818 w 2001"/>
                  <a:gd name="T5" fmla="*/ 272 h 779"/>
                  <a:gd name="T6" fmla="*/ 1724 w 2001"/>
                  <a:gd name="T7" fmla="*/ 400 h 779"/>
                  <a:gd name="T8" fmla="*/ 1649 w 2001"/>
                  <a:gd name="T9" fmla="*/ 499 h 779"/>
                  <a:gd name="T10" fmla="*/ 1544 w 2001"/>
                  <a:gd name="T11" fmla="*/ 606 h 779"/>
                  <a:gd name="T12" fmla="*/ 1415 w 2001"/>
                  <a:gd name="T13" fmla="*/ 714 h 779"/>
                  <a:gd name="T14" fmla="*/ 1339 w 2001"/>
                  <a:gd name="T15" fmla="*/ 752 h 779"/>
                  <a:gd name="T16" fmla="*/ 1285 w 2001"/>
                  <a:gd name="T17" fmla="*/ 769 h 779"/>
                  <a:gd name="T18" fmla="*/ 1191 w 2001"/>
                  <a:gd name="T19" fmla="*/ 775 h 779"/>
                  <a:gd name="T20" fmla="*/ 1001 w 2001"/>
                  <a:gd name="T21" fmla="*/ 777 h 779"/>
                  <a:gd name="T22" fmla="*/ 907 w 2001"/>
                  <a:gd name="T23" fmla="*/ 777 h 779"/>
                  <a:gd name="T24" fmla="*/ 669 w 2001"/>
                  <a:gd name="T25" fmla="*/ 769 h 779"/>
                  <a:gd name="T26" fmla="*/ 597 w 2001"/>
                  <a:gd name="T27" fmla="*/ 750 h 779"/>
                  <a:gd name="T28" fmla="*/ 493 w 2001"/>
                  <a:gd name="T29" fmla="*/ 698 h 779"/>
                  <a:gd name="T30" fmla="*/ 417 w 2001"/>
                  <a:gd name="T31" fmla="*/ 655 h 779"/>
                  <a:gd name="T32" fmla="*/ 313 w 2001"/>
                  <a:gd name="T33" fmla="*/ 568 h 779"/>
                  <a:gd name="T34" fmla="*/ 259 w 2001"/>
                  <a:gd name="T35" fmla="*/ 515 h 779"/>
                  <a:gd name="T36" fmla="*/ 234 w 2001"/>
                  <a:gd name="T37" fmla="*/ 483 h 779"/>
                  <a:gd name="T38" fmla="*/ 133 w 2001"/>
                  <a:gd name="T39" fmla="*/ 324 h 779"/>
                  <a:gd name="T40" fmla="*/ 65 w 2001"/>
                  <a:gd name="T41" fmla="*/ 195 h 779"/>
                  <a:gd name="T42" fmla="*/ 21 w 2001"/>
                  <a:gd name="T43" fmla="*/ 111 h 779"/>
                  <a:gd name="T44" fmla="*/ 3 w 2001"/>
                  <a:gd name="T45" fmla="*/ 59 h 779"/>
                  <a:gd name="T46" fmla="*/ 3 w 2001"/>
                  <a:gd name="T47" fmla="*/ 18 h 779"/>
                  <a:gd name="T48" fmla="*/ 21 w 2001"/>
                  <a:gd name="T49" fmla="*/ 14 h 779"/>
                  <a:gd name="T50" fmla="*/ 43 w 2001"/>
                  <a:gd name="T51" fmla="*/ 12 h 779"/>
                  <a:gd name="T52" fmla="*/ 65 w 2001"/>
                  <a:gd name="T53" fmla="*/ 26 h 779"/>
                  <a:gd name="T54" fmla="*/ 83 w 2001"/>
                  <a:gd name="T55" fmla="*/ 61 h 779"/>
                  <a:gd name="T56" fmla="*/ 115 w 2001"/>
                  <a:gd name="T57" fmla="*/ 109 h 779"/>
                  <a:gd name="T58" fmla="*/ 144 w 2001"/>
                  <a:gd name="T59" fmla="*/ 166 h 779"/>
                  <a:gd name="T60" fmla="*/ 165 w 2001"/>
                  <a:gd name="T61" fmla="*/ 207 h 779"/>
                  <a:gd name="T62" fmla="*/ 205 w 2001"/>
                  <a:gd name="T63" fmla="*/ 276 h 779"/>
                  <a:gd name="T64" fmla="*/ 302 w 2001"/>
                  <a:gd name="T65" fmla="*/ 383 h 779"/>
                  <a:gd name="T66" fmla="*/ 363 w 2001"/>
                  <a:gd name="T67" fmla="*/ 432 h 779"/>
                  <a:gd name="T68" fmla="*/ 450 w 2001"/>
                  <a:gd name="T69" fmla="*/ 493 h 779"/>
                  <a:gd name="T70" fmla="*/ 529 w 2001"/>
                  <a:gd name="T71" fmla="*/ 543 h 779"/>
                  <a:gd name="T72" fmla="*/ 612 w 2001"/>
                  <a:gd name="T73" fmla="*/ 584 h 779"/>
                  <a:gd name="T74" fmla="*/ 709 w 2001"/>
                  <a:gd name="T75" fmla="*/ 617 h 779"/>
                  <a:gd name="T76" fmla="*/ 839 w 2001"/>
                  <a:gd name="T77" fmla="*/ 635 h 779"/>
                  <a:gd name="T78" fmla="*/ 983 w 2001"/>
                  <a:gd name="T79" fmla="*/ 641 h 779"/>
                  <a:gd name="T80" fmla="*/ 1127 w 2001"/>
                  <a:gd name="T81" fmla="*/ 627 h 779"/>
                  <a:gd name="T82" fmla="*/ 1271 w 2001"/>
                  <a:gd name="T83" fmla="*/ 578 h 779"/>
                  <a:gd name="T84" fmla="*/ 1375 w 2001"/>
                  <a:gd name="T85" fmla="*/ 535 h 779"/>
                  <a:gd name="T86" fmla="*/ 1458 w 2001"/>
                  <a:gd name="T87" fmla="*/ 487 h 779"/>
                  <a:gd name="T88" fmla="*/ 1598 w 2001"/>
                  <a:gd name="T89" fmla="*/ 383 h 779"/>
                  <a:gd name="T90" fmla="*/ 1713 w 2001"/>
                  <a:gd name="T91" fmla="*/ 264 h 779"/>
                  <a:gd name="T92" fmla="*/ 1796 w 2001"/>
                  <a:gd name="T93" fmla="*/ 186 h 779"/>
                  <a:gd name="T94" fmla="*/ 1893 w 2001"/>
                  <a:gd name="T95" fmla="*/ 57 h 779"/>
                  <a:gd name="T96" fmla="*/ 1926 w 2001"/>
                  <a:gd name="T97" fmla="*/ 14 h 779"/>
                  <a:gd name="T98" fmla="*/ 1965 w 2001"/>
                  <a:gd name="T99" fmla="*/ 0 h 779"/>
                  <a:gd name="T100" fmla="*/ 1994 w 2001"/>
                  <a:gd name="T101" fmla="*/ 10 h 779"/>
                  <a:gd name="T102" fmla="*/ 2001 w 2001"/>
                  <a:gd name="T103" fmla="*/ 24 h 77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01" h="779">
                    <a:moveTo>
                      <a:pt x="1998" y="30"/>
                    </a:moveTo>
                    <a:lnTo>
                      <a:pt x="1983" y="47"/>
                    </a:lnTo>
                    <a:lnTo>
                      <a:pt x="1969" y="65"/>
                    </a:lnTo>
                    <a:lnTo>
                      <a:pt x="1955" y="83"/>
                    </a:lnTo>
                    <a:lnTo>
                      <a:pt x="1940" y="103"/>
                    </a:lnTo>
                    <a:lnTo>
                      <a:pt x="1911" y="146"/>
                    </a:lnTo>
                    <a:lnTo>
                      <a:pt x="1879" y="189"/>
                    </a:lnTo>
                    <a:lnTo>
                      <a:pt x="1847" y="231"/>
                    </a:lnTo>
                    <a:lnTo>
                      <a:pt x="1818" y="272"/>
                    </a:lnTo>
                    <a:lnTo>
                      <a:pt x="1785" y="316"/>
                    </a:lnTo>
                    <a:lnTo>
                      <a:pt x="1753" y="357"/>
                    </a:lnTo>
                    <a:lnTo>
                      <a:pt x="1724" y="400"/>
                    </a:lnTo>
                    <a:lnTo>
                      <a:pt x="1692" y="444"/>
                    </a:lnTo>
                    <a:lnTo>
                      <a:pt x="1674" y="472"/>
                    </a:lnTo>
                    <a:lnTo>
                      <a:pt x="1649" y="499"/>
                    </a:lnTo>
                    <a:lnTo>
                      <a:pt x="1623" y="527"/>
                    </a:lnTo>
                    <a:lnTo>
                      <a:pt x="1598" y="552"/>
                    </a:lnTo>
                    <a:lnTo>
                      <a:pt x="1544" y="606"/>
                    </a:lnTo>
                    <a:lnTo>
                      <a:pt x="1487" y="659"/>
                    </a:lnTo>
                    <a:lnTo>
                      <a:pt x="1454" y="686"/>
                    </a:lnTo>
                    <a:lnTo>
                      <a:pt x="1415" y="714"/>
                    </a:lnTo>
                    <a:lnTo>
                      <a:pt x="1389" y="726"/>
                    </a:lnTo>
                    <a:lnTo>
                      <a:pt x="1364" y="740"/>
                    </a:lnTo>
                    <a:lnTo>
                      <a:pt x="1339" y="752"/>
                    </a:lnTo>
                    <a:lnTo>
                      <a:pt x="1314" y="761"/>
                    </a:lnTo>
                    <a:lnTo>
                      <a:pt x="1299" y="765"/>
                    </a:lnTo>
                    <a:lnTo>
                      <a:pt x="1285" y="769"/>
                    </a:lnTo>
                    <a:lnTo>
                      <a:pt x="1271" y="771"/>
                    </a:lnTo>
                    <a:lnTo>
                      <a:pt x="1256" y="773"/>
                    </a:lnTo>
                    <a:lnTo>
                      <a:pt x="1191" y="775"/>
                    </a:lnTo>
                    <a:lnTo>
                      <a:pt x="1127" y="779"/>
                    </a:lnTo>
                    <a:lnTo>
                      <a:pt x="1065" y="779"/>
                    </a:lnTo>
                    <a:lnTo>
                      <a:pt x="1001" y="777"/>
                    </a:lnTo>
                    <a:lnTo>
                      <a:pt x="993" y="777"/>
                    </a:lnTo>
                    <a:lnTo>
                      <a:pt x="986" y="779"/>
                    </a:lnTo>
                    <a:lnTo>
                      <a:pt x="907" y="777"/>
                    </a:lnTo>
                    <a:lnTo>
                      <a:pt x="828" y="777"/>
                    </a:lnTo>
                    <a:lnTo>
                      <a:pt x="749" y="775"/>
                    </a:lnTo>
                    <a:lnTo>
                      <a:pt x="669" y="769"/>
                    </a:lnTo>
                    <a:lnTo>
                      <a:pt x="644" y="765"/>
                    </a:lnTo>
                    <a:lnTo>
                      <a:pt x="619" y="759"/>
                    </a:lnTo>
                    <a:lnTo>
                      <a:pt x="597" y="750"/>
                    </a:lnTo>
                    <a:lnTo>
                      <a:pt x="576" y="740"/>
                    </a:lnTo>
                    <a:lnTo>
                      <a:pt x="533" y="718"/>
                    </a:lnTo>
                    <a:lnTo>
                      <a:pt x="493" y="698"/>
                    </a:lnTo>
                    <a:lnTo>
                      <a:pt x="464" y="685"/>
                    </a:lnTo>
                    <a:lnTo>
                      <a:pt x="439" y="671"/>
                    </a:lnTo>
                    <a:lnTo>
                      <a:pt x="417" y="655"/>
                    </a:lnTo>
                    <a:lnTo>
                      <a:pt x="396" y="639"/>
                    </a:lnTo>
                    <a:lnTo>
                      <a:pt x="353" y="606"/>
                    </a:lnTo>
                    <a:lnTo>
                      <a:pt x="313" y="568"/>
                    </a:lnTo>
                    <a:lnTo>
                      <a:pt x="291" y="548"/>
                    </a:lnTo>
                    <a:lnTo>
                      <a:pt x="273" y="533"/>
                    </a:lnTo>
                    <a:lnTo>
                      <a:pt x="259" y="515"/>
                    </a:lnTo>
                    <a:lnTo>
                      <a:pt x="241" y="495"/>
                    </a:lnTo>
                    <a:lnTo>
                      <a:pt x="237" y="489"/>
                    </a:lnTo>
                    <a:lnTo>
                      <a:pt x="234" y="483"/>
                    </a:lnTo>
                    <a:lnTo>
                      <a:pt x="198" y="432"/>
                    </a:lnTo>
                    <a:lnTo>
                      <a:pt x="165" y="379"/>
                    </a:lnTo>
                    <a:lnTo>
                      <a:pt x="133" y="324"/>
                    </a:lnTo>
                    <a:lnTo>
                      <a:pt x="104" y="266"/>
                    </a:lnTo>
                    <a:lnTo>
                      <a:pt x="83" y="231"/>
                    </a:lnTo>
                    <a:lnTo>
                      <a:pt x="65" y="195"/>
                    </a:lnTo>
                    <a:lnTo>
                      <a:pt x="43" y="158"/>
                    </a:lnTo>
                    <a:lnTo>
                      <a:pt x="25" y="120"/>
                    </a:lnTo>
                    <a:lnTo>
                      <a:pt x="21" y="111"/>
                    </a:lnTo>
                    <a:lnTo>
                      <a:pt x="18" y="99"/>
                    </a:lnTo>
                    <a:lnTo>
                      <a:pt x="11" y="81"/>
                    </a:lnTo>
                    <a:lnTo>
                      <a:pt x="3" y="59"/>
                    </a:lnTo>
                    <a:lnTo>
                      <a:pt x="0" y="4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32" y="14"/>
                    </a:lnTo>
                    <a:lnTo>
                      <a:pt x="39" y="16"/>
                    </a:lnTo>
                    <a:lnTo>
                      <a:pt x="43" y="12"/>
                    </a:lnTo>
                    <a:lnTo>
                      <a:pt x="47" y="12"/>
                    </a:lnTo>
                    <a:lnTo>
                      <a:pt x="57" y="18"/>
                    </a:lnTo>
                    <a:lnTo>
                      <a:pt x="65" y="26"/>
                    </a:lnTo>
                    <a:lnTo>
                      <a:pt x="72" y="36"/>
                    </a:lnTo>
                    <a:lnTo>
                      <a:pt x="72" y="43"/>
                    </a:lnTo>
                    <a:lnTo>
                      <a:pt x="83" y="61"/>
                    </a:lnTo>
                    <a:lnTo>
                      <a:pt x="93" y="77"/>
                    </a:lnTo>
                    <a:lnTo>
                      <a:pt x="104" y="91"/>
                    </a:lnTo>
                    <a:lnTo>
                      <a:pt x="115" y="109"/>
                    </a:lnTo>
                    <a:lnTo>
                      <a:pt x="122" y="126"/>
                    </a:lnTo>
                    <a:lnTo>
                      <a:pt x="133" y="146"/>
                    </a:lnTo>
                    <a:lnTo>
                      <a:pt x="144" y="166"/>
                    </a:lnTo>
                    <a:lnTo>
                      <a:pt x="155" y="184"/>
                    </a:lnTo>
                    <a:lnTo>
                      <a:pt x="162" y="195"/>
                    </a:lnTo>
                    <a:lnTo>
                      <a:pt x="165" y="207"/>
                    </a:lnTo>
                    <a:lnTo>
                      <a:pt x="176" y="231"/>
                    </a:lnTo>
                    <a:lnTo>
                      <a:pt x="191" y="255"/>
                    </a:lnTo>
                    <a:lnTo>
                      <a:pt x="205" y="276"/>
                    </a:lnTo>
                    <a:lnTo>
                      <a:pt x="223" y="298"/>
                    </a:lnTo>
                    <a:lnTo>
                      <a:pt x="259" y="341"/>
                    </a:lnTo>
                    <a:lnTo>
                      <a:pt x="302" y="383"/>
                    </a:lnTo>
                    <a:lnTo>
                      <a:pt x="320" y="400"/>
                    </a:lnTo>
                    <a:lnTo>
                      <a:pt x="342" y="416"/>
                    </a:lnTo>
                    <a:lnTo>
                      <a:pt x="363" y="432"/>
                    </a:lnTo>
                    <a:lnTo>
                      <a:pt x="389" y="450"/>
                    </a:lnTo>
                    <a:lnTo>
                      <a:pt x="425" y="475"/>
                    </a:lnTo>
                    <a:lnTo>
                      <a:pt x="450" y="493"/>
                    </a:lnTo>
                    <a:lnTo>
                      <a:pt x="475" y="511"/>
                    </a:lnTo>
                    <a:lnTo>
                      <a:pt x="500" y="527"/>
                    </a:lnTo>
                    <a:lnTo>
                      <a:pt x="529" y="543"/>
                    </a:lnTo>
                    <a:lnTo>
                      <a:pt x="554" y="556"/>
                    </a:lnTo>
                    <a:lnTo>
                      <a:pt x="583" y="570"/>
                    </a:lnTo>
                    <a:lnTo>
                      <a:pt x="612" y="584"/>
                    </a:lnTo>
                    <a:lnTo>
                      <a:pt x="644" y="596"/>
                    </a:lnTo>
                    <a:lnTo>
                      <a:pt x="673" y="608"/>
                    </a:lnTo>
                    <a:lnTo>
                      <a:pt x="709" y="617"/>
                    </a:lnTo>
                    <a:lnTo>
                      <a:pt x="741" y="623"/>
                    </a:lnTo>
                    <a:lnTo>
                      <a:pt x="792" y="629"/>
                    </a:lnTo>
                    <a:lnTo>
                      <a:pt x="839" y="635"/>
                    </a:lnTo>
                    <a:lnTo>
                      <a:pt x="889" y="639"/>
                    </a:lnTo>
                    <a:lnTo>
                      <a:pt x="936" y="641"/>
                    </a:lnTo>
                    <a:lnTo>
                      <a:pt x="983" y="641"/>
                    </a:lnTo>
                    <a:lnTo>
                      <a:pt x="1033" y="639"/>
                    </a:lnTo>
                    <a:lnTo>
                      <a:pt x="1080" y="635"/>
                    </a:lnTo>
                    <a:lnTo>
                      <a:pt x="1127" y="627"/>
                    </a:lnTo>
                    <a:lnTo>
                      <a:pt x="1177" y="614"/>
                    </a:lnTo>
                    <a:lnTo>
                      <a:pt x="1224" y="598"/>
                    </a:lnTo>
                    <a:lnTo>
                      <a:pt x="1271" y="578"/>
                    </a:lnTo>
                    <a:lnTo>
                      <a:pt x="1317" y="558"/>
                    </a:lnTo>
                    <a:lnTo>
                      <a:pt x="1346" y="546"/>
                    </a:lnTo>
                    <a:lnTo>
                      <a:pt x="1375" y="535"/>
                    </a:lnTo>
                    <a:lnTo>
                      <a:pt x="1400" y="521"/>
                    </a:lnTo>
                    <a:lnTo>
                      <a:pt x="1425" y="505"/>
                    </a:lnTo>
                    <a:lnTo>
                      <a:pt x="1458" y="487"/>
                    </a:lnTo>
                    <a:lnTo>
                      <a:pt x="1490" y="470"/>
                    </a:lnTo>
                    <a:lnTo>
                      <a:pt x="1544" y="426"/>
                    </a:lnTo>
                    <a:lnTo>
                      <a:pt x="1598" y="383"/>
                    </a:lnTo>
                    <a:lnTo>
                      <a:pt x="1645" y="339"/>
                    </a:lnTo>
                    <a:lnTo>
                      <a:pt x="1688" y="292"/>
                    </a:lnTo>
                    <a:lnTo>
                      <a:pt x="1713" y="264"/>
                    </a:lnTo>
                    <a:lnTo>
                      <a:pt x="1742" y="239"/>
                    </a:lnTo>
                    <a:lnTo>
                      <a:pt x="1771" y="211"/>
                    </a:lnTo>
                    <a:lnTo>
                      <a:pt x="1796" y="186"/>
                    </a:lnTo>
                    <a:lnTo>
                      <a:pt x="1832" y="142"/>
                    </a:lnTo>
                    <a:lnTo>
                      <a:pt x="1861" y="99"/>
                    </a:lnTo>
                    <a:lnTo>
                      <a:pt x="1893" y="57"/>
                    </a:lnTo>
                    <a:lnTo>
                      <a:pt x="1926" y="14"/>
                    </a:lnTo>
                    <a:lnTo>
                      <a:pt x="1940" y="6"/>
                    </a:lnTo>
                    <a:lnTo>
                      <a:pt x="1955" y="2"/>
                    </a:lnTo>
                    <a:lnTo>
                      <a:pt x="1965" y="0"/>
                    </a:lnTo>
                    <a:lnTo>
                      <a:pt x="1976" y="0"/>
                    </a:lnTo>
                    <a:lnTo>
                      <a:pt x="1987" y="4"/>
                    </a:lnTo>
                    <a:lnTo>
                      <a:pt x="1994" y="10"/>
                    </a:lnTo>
                    <a:lnTo>
                      <a:pt x="1998" y="18"/>
                    </a:lnTo>
                    <a:lnTo>
                      <a:pt x="2001" y="20"/>
                    </a:lnTo>
                    <a:lnTo>
                      <a:pt x="2001" y="24"/>
                    </a:lnTo>
                    <a:lnTo>
                      <a:pt x="1998" y="30"/>
                    </a:lnTo>
                    <a:close/>
                  </a:path>
                </a:pathLst>
              </a:custGeom>
              <a:solidFill>
                <a:srgbClr val="E06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Freeform 5"/>
              <p:cNvSpPr>
                <a:spLocks noEditPoints="1"/>
              </p:cNvSpPr>
              <p:nvPr/>
            </p:nvSpPr>
            <p:spPr bwMode="auto">
              <a:xfrm>
                <a:off x="2200" y="2659"/>
                <a:ext cx="2016" cy="787"/>
              </a:xfrm>
              <a:custGeom>
                <a:avLst/>
                <a:gdLst>
                  <a:gd name="T0" fmla="*/ 1983 w 2016"/>
                  <a:gd name="T1" fmla="*/ 69 h 787"/>
                  <a:gd name="T2" fmla="*/ 1832 w 2016"/>
                  <a:gd name="T3" fmla="*/ 255 h 787"/>
                  <a:gd name="T4" fmla="*/ 1846 w 2016"/>
                  <a:gd name="T5" fmla="*/ 259 h 787"/>
                  <a:gd name="T6" fmla="*/ 1573 w 2016"/>
                  <a:gd name="T7" fmla="*/ 582 h 787"/>
                  <a:gd name="T8" fmla="*/ 1652 w 2016"/>
                  <a:gd name="T9" fmla="*/ 519 h 787"/>
                  <a:gd name="T10" fmla="*/ 1454 w 2016"/>
                  <a:gd name="T11" fmla="*/ 689 h 787"/>
                  <a:gd name="T12" fmla="*/ 1375 w 2016"/>
                  <a:gd name="T13" fmla="*/ 746 h 787"/>
                  <a:gd name="T14" fmla="*/ 1375 w 2016"/>
                  <a:gd name="T15" fmla="*/ 746 h 787"/>
                  <a:gd name="T16" fmla="*/ 1353 w 2016"/>
                  <a:gd name="T17" fmla="*/ 746 h 787"/>
                  <a:gd name="T18" fmla="*/ 1263 w 2016"/>
                  <a:gd name="T19" fmla="*/ 781 h 787"/>
                  <a:gd name="T20" fmla="*/ 1263 w 2016"/>
                  <a:gd name="T21" fmla="*/ 773 h 787"/>
                  <a:gd name="T22" fmla="*/ 993 w 2016"/>
                  <a:gd name="T23" fmla="*/ 787 h 787"/>
                  <a:gd name="T24" fmla="*/ 756 w 2016"/>
                  <a:gd name="T25" fmla="*/ 775 h 787"/>
                  <a:gd name="T26" fmla="*/ 716 w 2016"/>
                  <a:gd name="T27" fmla="*/ 781 h 787"/>
                  <a:gd name="T28" fmla="*/ 630 w 2016"/>
                  <a:gd name="T29" fmla="*/ 760 h 787"/>
                  <a:gd name="T30" fmla="*/ 597 w 2016"/>
                  <a:gd name="T31" fmla="*/ 758 h 787"/>
                  <a:gd name="T32" fmla="*/ 388 w 2016"/>
                  <a:gd name="T33" fmla="*/ 623 h 787"/>
                  <a:gd name="T34" fmla="*/ 442 w 2016"/>
                  <a:gd name="T35" fmla="*/ 677 h 787"/>
                  <a:gd name="T36" fmla="*/ 262 w 2016"/>
                  <a:gd name="T37" fmla="*/ 509 h 787"/>
                  <a:gd name="T38" fmla="*/ 252 w 2016"/>
                  <a:gd name="T39" fmla="*/ 513 h 787"/>
                  <a:gd name="T40" fmla="*/ 234 w 2016"/>
                  <a:gd name="T41" fmla="*/ 489 h 787"/>
                  <a:gd name="T42" fmla="*/ 165 w 2016"/>
                  <a:gd name="T43" fmla="*/ 383 h 787"/>
                  <a:gd name="T44" fmla="*/ 118 w 2016"/>
                  <a:gd name="T45" fmla="*/ 270 h 787"/>
                  <a:gd name="T46" fmla="*/ 36 w 2016"/>
                  <a:gd name="T47" fmla="*/ 115 h 787"/>
                  <a:gd name="T48" fmla="*/ 14 w 2016"/>
                  <a:gd name="T49" fmla="*/ 44 h 787"/>
                  <a:gd name="T50" fmla="*/ 0 w 2016"/>
                  <a:gd name="T51" fmla="*/ 53 h 787"/>
                  <a:gd name="T52" fmla="*/ 36 w 2016"/>
                  <a:gd name="T53" fmla="*/ 22 h 787"/>
                  <a:gd name="T54" fmla="*/ 10 w 2016"/>
                  <a:gd name="T55" fmla="*/ 18 h 787"/>
                  <a:gd name="T56" fmla="*/ 57 w 2016"/>
                  <a:gd name="T57" fmla="*/ 12 h 787"/>
                  <a:gd name="T58" fmla="*/ 57 w 2016"/>
                  <a:gd name="T59" fmla="*/ 12 h 787"/>
                  <a:gd name="T60" fmla="*/ 57 w 2016"/>
                  <a:gd name="T61" fmla="*/ 12 h 787"/>
                  <a:gd name="T62" fmla="*/ 104 w 2016"/>
                  <a:gd name="T63" fmla="*/ 97 h 787"/>
                  <a:gd name="T64" fmla="*/ 129 w 2016"/>
                  <a:gd name="T65" fmla="*/ 111 h 787"/>
                  <a:gd name="T66" fmla="*/ 144 w 2016"/>
                  <a:gd name="T67" fmla="*/ 140 h 787"/>
                  <a:gd name="T68" fmla="*/ 172 w 2016"/>
                  <a:gd name="T69" fmla="*/ 191 h 787"/>
                  <a:gd name="T70" fmla="*/ 223 w 2016"/>
                  <a:gd name="T71" fmla="*/ 304 h 787"/>
                  <a:gd name="T72" fmla="*/ 219 w 2016"/>
                  <a:gd name="T73" fmla="*/ 278 h 787"/>
                  <a:gd name="T74" fmla="*/ 316 w 2016"/>
                  <a:gd name="T75" fmla="*/ 387 h 787"/>
                  <a:gd name="T76" fmla="*/ 324 w 2016"/>
                  <a:gd name="T77" fmla="*/ 406 h 787"/>
                  <a:gd name="T78" fmla="*/ 489 w 2016"/>
                  <a:gd name="T79" fmla="*/ 525 h 787"/>
                  <a:gd name="T80" fmla="*/ 500 w 2016"/>
                  <a:gd name="T81" fmla="*/ 519 h 787"/>
                  <a:gd name="T82" fmla="*/ 540 w 2016"/>
                  <a:gd name="T83" fmla="*/ 543 h 787"/>
                  <a:gd name="T84" fmla="*/ 694 w 2016"/>
                  <a:gd name="T85" fmla="*/ 621 h 787"/>
                  <a:gd name="T86" fmla="*/ 716 w 2016"/>
                  <a:gd name="T87" fmla="*/ 618 h 787"/>
                  <a:gd name="T88" fmla="*/ 1040 w 2016"/>
                  <a:gd name="T89" fmla="*/ 647 h 787"/>
                  <a:gd name="T90" fmla="*/ 849 w 2016"/>
                  <a:gd name="T91" fmla="*/ 635 h 787"/>
                  <a:gd name="T92" fmla="*/ 1094 w 2016"/>
                  <a:gd name="T93" fmla="*/ 633 h 787"/>
                  <a:gd name="T94" fmla="*/ 1188 w 2016"/>
                  <a:gd name="T95" fmla="*/ 621 h 787"/>
                  <a:gd name="T96" fmla="*/ 1270 w 2016"/>
                  <a:gd name="T97" fmla="*/ 580 h 787"/>
                  <a:gd name="T98" fmla="*/ 1317 w 2016"/>
                  <a:gd name="T99" fmla="*/ 560 h 787"/>
                  <a:gd name="T100" fmla="*/ 1479 w 2016"/>
                  <a:gd name="T101" fmla="*/ 489 h 787"/>
                  <a:gd name="T102" fmla="*/ 1692 w 2016"/>
                  <a:gd name="T103" fmla="*/ 310 h 787"/>
                  <a:gd name="T104" fmla="*/ 1573 w 2016"/>
                  <a:gd name="T105" fmla="*/ 406 h 787"/>
                  <a:gd name="T106" fmla="*/ 1785 w 2016"/>
                  <a:gd name="T107" fmla="*/ 217 h 787"/>
                  <a:gd name="T108" fmla="*/ 1796 w 2016"/>
                  <a:gd name="T109" fmla="*/ 188 h 787"/>
                  <a:gd name="T110" fmla="*/ 1832 w 2016"/>
                  <a:gd name="T111" fmla="*/ 144 h 787"/>
                  <a:gd name="T112" fmla="*/ 1926 w 2016"/>
                  <a:gd name="T113" fmla="*/ 18 h 787"/>
                  <a:gd name="T114" fmla="*/ 1983 w 2016"/>
                  <a:gd name="T115" fmla="*/ 0 h 787"/>
                  <a:gd name="T116" fmla="*/ 1983 w 2016"/>
                  <a:gd name="T117" fmla="*/ 0 h 787"/>
                  <a:gd name="T118" fmla="*/ 1990 w 2016"/>
                  <a:gd name="T119" fmla="*/ 2 h 787"/>
                  <a:gd name="T120" fmla="*/ 1998 w 2016"/>
                  <a:gd name="T121" fmla="*/ 22 h 7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016" h="787">
                    <a:moveTo>
                      <a:pt x="1954" y="109"/>
                    </a:moveTo>
                    <a:lnTo>
                      <a:pt x="1940" y="105"/>
                    </a:lnTo>
                    <a:lnTo>
                      <a:pt x="1947" y="95"/>
                    </a:lnTo>
                    <a:lnTo>
                      <a:pt x="1954" y="85"/>
                    </a:lnTo>
                    <a:lnTo>
                      <a:pt x="1962" y="75"/>
                    </a:lnTo>
                    <a:lnTo>
                      <a:pt x="1969" y="67"/>
                    </a:lnTo>
                    <a:lnTo>
                      <a:pt x="1976" y="57"/>
                    </a:lnTo>
                    <a:lnTo>
                      <a:pt x="1983" y="49"/>
                    </a:lnTo>
                    <a:lnTo>
                      <a:pt x="1990" y="42"/>
                    </a:lnTo>
                    <a:lnTo>
                      <a:pt x="1998" y="32"/>
                    </a:lnTo>
                    <a:lnTo>
                      <a:pt x="2012" y="36"/>
                    </a:lnTo>
                    <a:lnTo>
                      <a:pt x="2005" y="44"/>
                    </a:lnTo>
                    <a:lnTo>
                      <a:pt x="1998" y="53"/>
                    </a:lnTo>
                    <a:lnTo>
                      <a:pt x="1990" y="61"/>
                    </a:lnTo>
                    <a:lnTo>
                      <a:pt x="1983" y="69"/>
                    </a:lnTo>
                    <a:lnTo>
                      <a:pt x="1976" y="79"/>
                    </a:lnTo>
                    <a:lnTo>
                      <a:pt x="1969" y="89"/>
                    </a:lnTo>
                    <a:lnTo>
                      <a:pt x="1962" y="99"/>
                    </a:lnTo>
                    <a:lnTo>
                      <a:pt x="1954" y="109"/>
                    </a:lnTo>
                    <a:close/>
                    <a:moveTo>
                      <a:pt x="1706" y="448"/>
                    </a:moveTo>
                    <a:lnTo>
                      <a:pt x="1692" y="446"/>
                    </a:lnTo>
                    <a:lnTo>
                      <a:pt x="1706" y="424"/>
                    </a:lnTo>
                    <a:lnTo>
                      <a:pt x="1724" y="403"/>
                    </a:lnTo>
                    <a:lnTo>
                      <a:pt x="1738" y="381"/>
                    </a:lnTo>
                    <a:lnTo>
                      <a:pt x="1753" y="359"/>
                    </a:lnTo>
                    <a:lnTo>
                      <a:pt x="1767" y="339"/>
                    </a:lnTo>
                    <a:lnTo>
                      <a:pt x="1785" y="318"/>
                    </a:lnTo>
                    <a:lnTo>
                      <a:pt x="1800" y="296"/>
                    </a:lnTo>
                    <a:lnTo>
                      <a:pt x="1818" y="276"/>
                    </a:lnTo>
                    <a:lnTo>
                      <a:pt x="1832" y="255"/>
                    </a:lnTo>
                    <a:lnTo>
                      <a:pt x="1846" y="233"/>
                    </a:lnTo>
                    <a:lnTo>
                      <a:pt x="1864" y="213"/>
                    </a:lnTo>
                    <a:lnTo>
                      <a:pt x="1879" y="191"/>
                    </a:lnTo>
                    <a:lnTo>
                      <a:pt x="1897" y="170"/>
                    </a:lnTo>
                    <a:lnTo>
                      <a:pt x="1911" y="148"/>
                    </a:lnTo>
                    <a:lnTo>
                      <a:pt x="1926" y="126"/>
                    </a:lnTo>
                    <a:lnTo>
                      <a:pt x="1940" y="105"/>
                    </a:lnTo>
                    <a:lnTo>
                      <a:pt x="1954" y="109"/>
                    </a:lnTo>
                    <a:lnTo>
                      <a:pt x="1940" y="130"/>
                    </a:lnTo>
                    <a:lnTo>
                      <a:pt x="1926" y="152"/>
                    </a:lnTo>
                    <a:lnTo>
                      <a:pt x="1908" y="174"/>
                    </a:lnTo>
                    <a:lnTo>
                      <a:pt x="1893" y="193"/>
                    </a:lnTo>
                    <a:lnTo>
                      <a:pt x="1879" y="215"/>
                    </a:lnTo>
                    <a:lnTo>
                      <a:pt x="1861" y="237"/>
                    </a:lnTo>
                    <a:lnTo>
                      <a:pt x="1846" y="259"/>
                    </a:lnTo>
                    <a:lnTo>
                      <a:pt x="1832" y="278"/>
                    </a:lnTo>
                    <a:lnTo>
                      <a:pt x="1814" y="300"/>
                    </a:lnTo>
                    <a:lnTo>
                      <a:pt x="1800" y="322"/>
                    </a:lnTo>
                    <a:lnTo>
                      <a:pt x="1782" y="341"/>
                    </a:lnTo>
                    <a:lnTo>
                      <a:pt x="1767" y="363"/>
                    </a:lnTo>
                    <a:lnTo>
                      <a:pt x="1753" y="385"/>
                    </a:lnTo>
                    <a:lnTo>
                      <a:pt x="1735" y="404"/>
                    </a:lnTo>
                    <a:lnTo>
                      <a:pt x="1720" y="426"/>
                    </a:lnTo>
                    <a:lnTo>
                      <a:pt x="1706" y="448"/>
                    </a:lnTo>
                    <a:close/>
                    <a:moveTo>
                      <a:pt x="1501" y="665"/>
                    </a:moveTo>
                    <a:lnTo>
                      <a:pt x="1486" y="661"/>
                    </a:lnTo>
                    <a:lnTo>
                      <a:pt x="1515" y="635"/>
                    </a:lnTo>
                    <a:lnTo>
                      <a:pt x="1544" y="608"/>
                    </a:lnTo>
                    <a:lnTo>
                      <a:pt x="1573" y="582"/>
                    </a:lnTo>
                    <a:lnTo>
                      <a:pt x="1598" y="554"/>
                    </a:lnTo>
                    <a:lnTo>
                      <a:pt x="1612" y="543"/>
                    </a:lnTo>
                    <a:lnTo>
                      <a:pt x="1627" y="529"/>
                    </a:lnTo>
                    <a:lnTo>
                      <a:pt x="1638" y="515"/>
                    </a:lnTo>
                    <a:lnTo>
                      <a:pt x="1648" y="501"/>
                    </a:lnTo>
                    <a:lnTo>
                      <a:pt x="1663" y="487"/>
                    </a:lnTo>
                    <a:lnTo>
                      <a:pt x="1674" y="474"/>
                    </a:lnTo>
                    <a:lnTo>
                      <a:pt x="1684" y="460"/>
                    </a:lnTo>
                    <a:lnTo>
                      <a:pt x="1692" y="446"/>
                    </a:lnTo>
                    <a:lnTo>
                      <a:pt x="1706" y="448"/>
                    </a:lnTo>
                    <a:lnTo>
                      <a:pt x="1695" y="464"/>
                    </a:lnTo>
                    <a:lnTo>
                      <a:pt x="1684" y="477"/>
                    </a:lnTo>
                    <a:lnTo>
                      <a:pt x="1674" y="491"/>
                    </a:lnTo>
                    <a:lnTo>
                      <a:pt x="1663" y="505"/>
                    </a:lnTo>
                    <a:lnTo>
                      <a:pt x="1652" y="519"/>
                    </a:lnTo>
                    <a:lnTo>
                      <a:pt x="1638" y="533"/>
                    </a:lnTo>
                    <a:lnTo>
                      <a:pt x="1627" y="547"/>
                    </a:lnTo>
                    <a:lnTo>
                      <a:pt x="1612" y="558"/>
                    </a:lnTo>
                    <a:lnTo>
                      <a:pt x="1587" y="586"/>
                    </a:lnTo>
                    <a:lnTo>
                      <a:pt x="1558" y="612"/>
                    </a:lnTo>
                    <a:lnTo>
                      <a:pt x="1530" y="639"/>
                    </a:lnTo>
                    <a:lnTo>
                      <a:pt x="1501" y="665"/>
                    </a:lnTo>
                    <a:close/>
                    <a:moveTo>
                      <a:pt x="1425" y="720"/>
                    </a:moveTo>
                    <a:lnTo>
                      <a:pt x="1414" y="714"/>
                    </a:lnTo>
                    <a:lnTo>
                      <a:pt x="1425" y="708"/>
                    </a:lnTo>
                    <a:lnTo>
                      <a:pt x="1436" y="702"/>
                    </a:lnTo>
                    <a:lnTo>
                      <a:pt x="1443" y="694"/>
                    </a:lnTo>
                    <a:lnTo>
                      <a:pt x="1454" y="689"/>
                    </a:lnTo>
                    <a:lnTo>
                      <a:pt x="1461" y="683"/>
                    </a:lnTo>
                    <a:lnTo>
                      <a:pt x="1472" y="675"/>
                    </a:lnTo>
                    <a:lnTo>
                      <a:pt x="1479" y="669"/>
                    </a:lnTo>
                    <a:lnTo>
                      <a:pt x="1486" y="661"/>
                    </a:lnTo>
                    <a:lnTo>
                      <a:pt x="1501" y="665"/>
                    </a:lnTo>
                    <a:lnTo>
                      <a:pt x="1494" y="673"/>
                    </a:lnTo>
                    <a:lnTo>
                      <a:pt x="1483" y="681"/>
                    </a:lnTo>
                    <a:lnTo>
                      <a:pt x="1476" y="687"/>
                    </a:lnTo>
                    <a:lnTo>
                      <a:pt x="1465" y="694"/>
                    </a:lnTo>
                    <a:lnTo>
                      <a:pt x="1458" y="700"/>
                    </a:lnTo>
                    <a:lnTo>
                      <a:pt x="1447" y="706"/>
                    </a:lnTo>
                    <a:lnTo>
                      <a:pt x="1436" y="714"/>
                    </a:lnTo>
                    <a:lnTo>
                      <a:pt x="1425" y="720"/>
                    </a:lnTo>
                    <a:close/>
                    <a:moveTo>
                      <a:pt x="1375" y="746"/>
                    </a:moveTo>
                    <a:lnTo>
                      <a:pt x="1368" y="740"/>
                    </a:lnTo>
                    <a:lnTo>
                      <a:pt x="1382" y="734"/>
                    </a:lnTo>
                    <a:lnTo>
                      <a:pt x="1393" y="728"/>
                    </a:lnTo>
                    <a:lnTo>
                      <a:pt x="1396" y="724"/>
                    </a:lnTo>
                    <a:lnTo>
                      <a:pt x="1404" y="722"/>
                    </a:lnTo>
                    <a:lnTo>
                      <a:pt x="1411" y="718"/>
                    </a:lnTo>
                    <a:lnTo>
                      <a:pt x="1414" y="714"/>
                    </a:lnTo>
                    <a:lnTo>
                      <a:pt x="1425" y="720"/>
                    </a:lnTo>
                    <a:lnTo>
                      <a:pt x="1422" y="724"/>
                    </a:lnTo>
                    <a:lnTo>
                      <a:pt x="1414" y="728"/>
                    </a:lnTo>
                    <a:lnTo>
                      <a:pt x="1407" y="730"/>
                    </a:lnTo>
                    <a:lnTo>
                      <a:pt x="1404" y="734"/>
                    </a:lnTo>
                    <a:lnTo>
                      <a:pt x="1389" y="740"/>
                    </a:lnTo>
                    <a:lnTo>
                      <a:pt x="1375" y="746"/>
                    </a:lnTo>
                    <a:close/>
                    <a:moveTo>
                      <a:pt x="1263" y="781"/>
                    </a:moveTo>
                    <a:lnTo>
                      <a:pt x="1263" y="773"/>
                    </a:lnTo>
                    <a:lnTo>
                      <a:pt x="1270" y="771"/>
                    </a:lnTo>
                    <a:lnTo>
                      <a:pt x="1278" y="771"/>
                    </a:lnTo>
                    <a:lnTo>
                      <a:pt x="1285" y="769"/>
                    </a:lnTo>
                    <a:lnTo>
                      <a:pt x="1292" y="769"/>
                    </a:lnTo>
                    <a:lnTo>
                      <a:pt x="1299" y="767"/>
                    </a:lnTo>
                    <a:lnTo>
                      <a:pt x="1303" y="765"/>
                    </a:lnTo>
                    <a:lnTo>
                      <a:pt x="1310" y="763"/>
                    </a:lnTo>
                    <a:lnTo>
                      <a:pt x="1317" y="761"/>
                    </a:lnTo>
                    <a:lnTo>
                      <a:pt x="1332" y="758"/>
                    </a:lnTo>
                    <a:lnTo>
                      <a:pt x="1342" y="752"/>
                    </a:lnTo>
                    <a:lnTo>
                      <a:pt x="1353" y="746"/>
                    </a:lnTo>
                    <a:lnTo>
                      <a:pt x="1368" y="740"/>
                    </a:lnTo>
                    <a:lnTo>
                      <a:pt x="1375" y="746"/>
                    </a:lnTo>
                    <a:lnTo>
                      <a:pt x="1364" y="752"/>
                    </a:lnTo>
                    <a:lnTo>
                      <a:pt x="1353" y="758"/>
                    </a:lnTo>
                    <a:lnTo>
                      <a:pt x="1339" y="763"/>
                    </a:lnTo>
                    <a:lnTo>
                      <a:pt x="1324" y="769"/>
                    </a:lnTo>
                    <a:lnTo>
                      <a:pt x="1317" y="771"/>
                    </a:lnTo>
                    <a:lnTo>
                      <a:pt x="1310" y="773"/>
                    </a:lnTo>
                    <a:lnTo>
                      <a:pt x="1303" y="775"/>
                    </a:lnTo>
                    <a:lnTo>
                      <a:pt x="1296" y="777"/>
                    </a:lnTo>
                    <a:lnTo>
                      <a:pt x="1288" y="777"/>
                    </a:lnTo>
                    <a:lnTo>
                      <a:pt x="1281" y="779"/>
                    </a:lnTo>
                    <a:lnTo>
                      <a:pt x="1274" y="779"/>
                    </a:lnTo>
                    <a:lnTo>
                      <a:pt x="1263" y="781"/>
                    </a:lnTo>
                    <a:close/>
                    <a:moveTo>
                      <a:pt x="1008" y="785"/>
                    </a:moveTo>
                    <a:lnTo>
                      <a:pt x="1008" y="777"/>
                    </a:lnTo>
                    <a:lnTo>
                      <a:pt x="1022" y="779"/>
                    </a:lnTo>
                    <a:lnTo>
                      <a:pt x="1040" y="779"/>
                    </a:lnTo>
                    <a:lnTo>
                      <a:pt x="1054" y="779"/>
                    </a:lnTo>
                    <a:lnTo>
                      <a:pt x="1072" y="779"/>
                    </a:lnTo>
                    <a:lnTo>
                      <a:pt x="1087" y="779"/>
                    </a:lnTo>
                    <a:lnTo>
                      <a:pt x="1101" y="779"/>
                    </a:lnTo>
                    <a:lnTo>
                      <a:pt x="1119" y="779"/>
                    </a:lnTo>
                    <a:lnTo>
                      <a:pt x="1134" y="779"/>
                    </a:lnTo>
                    <a:lnTo>
                      <a:pt x="1166" y="777"/>
                    </a:lnTo>
                    <a:lnTo>
                      <a:pt x="1198" y="775"/>
                    </a:lnTo>
                    <a:lnTo>
                      <a:pt x="1231" y="773"/>
                    </a:lnTo>
                    <a:lnTo>
                      <a:pt x="1263" y="773"/>
                    </a:lnTo>
                    <a:lnTo>
                      <a:pt x="1263" y="781"/>
                    </a:lnTo>
                    <a:lnTo>
                      <a:pt x="1231" y="783"/>
                    </a:lnTo>
                    <a:lnTo>
                      <a:pt x="1198" y="783"/>
                    </a:lnTo>
                    <a:lnTo>
                      <a:pt x="1166" y="785"/>
                    </a:lnTo>
                    <a:lnTo>
                      <a:pt x="1134" y="787"/>
                    </a:lnTo>
                    <a:lnTo>
                      <a:pt x="1119" y="787"/>
                    </a:lnTo>
                    <a:lnTo>
                      <a:pt x="1101" y="787"/>
                    </a:lnTo>
                    <a:lnTo>
                      <a:pt x="1087" y="787"/>
                    </a:lnTo>
                    <a:lnTo>
                      <a:pt x="1069" y="787"/>
                    </a:lnTo>
                    <a:lnTo>
                      <a:pt x="1054" y="787"/>
                    </a:lnTo>
                    <a:lnTo>
                      <a:pt x="1036" y="787"/>
                    </a:lnTo>
                    <a:lnTo>
                      <a:pt x="1022" y="787"/>
                    </a:lnTo>
                    <a:lnTo>
                      <a:pt x="1004" y="785"/>
                    </a:lnTo>
                    <a:lnTo>
                      <a:pt x="1008" y="785"/>
                    </a:lnTo>
                    <a:close/>
                    <a:moveTo>
                      <a:pt x="993" y="787"/>
                    </a:moveTo>
                    <a:lnTo>
                      <a:pt x="993" y="779"/>
                    </a:lnTo>
                    <a:lnTo>
                      <a:pt x="997" y="779"/>
                    </a:lnTo>
                    <a:lnTo>
                      <a:pt x="1000" y="777"/>
                    </a:lnTo>
                    <a:lnTo>
                      <a:pt x="1008" y="777"/>
                    </a:lnTo>
                    <a:lnTo>
                      <a:pt x="1008" y="785"/>
                    </a:lnTo>
                    <a:lnTo>
                      <a:pt x="1000" y="787"/>
                    </a:lnTo>
                    <a:lnTo>
                      <a:pt x="990" y="787"/>
                    </a:lnTo>
                    <a:lnTo>
                      <a:pt x="993" y="787"/>
                    </a:lnTo>
                    <a:close/>
                    <a:moveTo>
                      <a:pt x="676" y="779"/>
                    </a:moveTo>
                    <a:lnTo>
                      <a:pt x="680" y="769"/>
                    </a:lnTo>
                    <a:lnTo>
                      <a:pt x="698" y="771"/>
                    </a:lnTo>
                    <a:lnTo>
                      <a:pt x="720" y="773"/>
                    </a:lnTo>
                    <a:lnTo>
                      <a:pt x="738" y="775"/>
                    </a:lnTo>
                    <a:lnTo>
                      <a:pt x="756" y="775"/>
                    </a:lnTo>
                    <a:lnTo>
                      <a:pt x="795" y="777"/>
                    </a:lnTo>
                    <a:lnTo>
                      <a:pt x="835" y="777"/>
                    </a:lnTo>
                    <a:lnTo>
                      <a:pt x="874" y="777"/>
                    </a:lnTo>
                    <a:lnTo>
                      <a:pt x="914" y="777"/>
                    </a:lnTo>
                    <a:lnTo>
                      <a:pt x="954" y="777"/>
                    </a:lnTo>
                    <a:lnTo>
                      <a:pt x="993" y="779"/>
                    </a:lnTo>
                    <a:lnTo>
                      <a:pt x="993" y="787"/>
                    </a:lnTo>
                    <a:lnTo>
                      <a:pt x="954" y="785"/>
                    </a:lnTo>
                    <a:lnTo>
                      <a:pt x="914" y="785"/>
                    </a:lnTo>
                    <a:lnTo>
                      <a:pt x="874" y="785"/>
                    </a:lnTo>
                    <a:lnTo>
                      <a:pt x="835" y="785"/>
                    </a:lnTo>
                    <a:lnTo>
                      <a:pt x="795" y="785"/>
                    </a:lnTo>
                    <a:lnTo>
                      <a:pt x="756" y="783"/>
                    </a:lnTo>
                    <a:lnTo>
                      <a:pt x="738" y="783"/>
                    </a:lnTo>
                    <a:lnTo>
                      <a:pt x="716" y="781"/>
                    </a:lnTo>
                    <a:lnTo>
                      <a:pt x="698" y="779"/>
                    </a:lnTo>
                    <a:lnTo>
                      <a:pt x="676" y="779"/>
                    </a:lnTo>
                    <a:close/>
                    <a:moveTo>
                      <a:pt x="496" y="704"/>
                    </a:moveTo>
                    <a:lnTo>
                      <a:pt x="504" y="698"/>
                    </a:lnTo>
                    <a:lnTo>
                      <a:pt x="514" y="704"/>
                    </a:lnTo>
                    <a:lnTo>
                      <a:pt x="525" y="708"/>
                    </a:lnTo>
                    <a:lnTo>
                      <a:pt x="536" y="714"/>
                    </a:lnTo>
                    <a:lnTo>
                      <a:pt x="547" y="720"/>
                    </a:lnTo>
                    <a:lnTo>
                      <a:pt x="568" y="730"/>
                    </a:lnTo>
                    <a:lnTo>
                      <a:pt x="586" y="742"/>
                    </a:lnTo>
                    <a:lnTo>
                      <a:pt x="597" y="746"/>
                    </a:lnTo>
                    <a:lnTo>
                      <a:pt x="608" y="752"/>
                    </a:lnTo>
                    <a:lnTo>
                      <a:pt x="619" y="756"/>
                    </a:lnTo>
                    <a:lnTo>
                      <a:pt x="630" y="760"/>
                    </a:lnTo>
                    <a:lnTo>
                      <a:pt x="640" y="763"/>
                    </a:lnTo>
                    <a:lnTo>
                      <a:pt x="655" y="765"/>
                    </a:lnTo>
                    <a:lnTo>
                      <a:pt x="658" y="767"/>
                    </a:lnTo>
                    <a:lnTo>
                      <a:pt x="666" y="769"/>
                    </a:lnTo>
                    <a:lnTo>
                      <a:pt x="673" y="769"/>
                    </a:lnTo>
                    <a:lnTo>
                      <a:pt x="680" y="769"/>
                    </a:lnTo>
                    <a:lnTo>
                      <a:pt x="676" y="779"/>
                    </a:lnTo>
                    <a:lnTo>
                      <a:pt x="669" y="777"/>
                    </a:lnTo>
                    <a:lnTo>
                      <a:pt x="662" y="777"/>
                    </a:lnTo>
                    <a:lnTo>
                      <a:pt x="655" y="775"/>
                    </a:lnTo>
                    <a:lnTo>
                      <a:pt x="648" y="773"/>
                    </a:lnTo>
                    <a:lnTo>
                      <a:pt x="633" y="771"/>
                    </a:lnTo>
                    <a:lnTo>
                      <a:pt x="622" y="767"/>
                    </a:lnTo>
                    <a:lnTo>
                      <a:pt x="612" y="761"/>
                    </a:lnTo>
                    <a:lnTo>
                      <a:pt x="597" y="758"/>
                    </a:lnTo>
                    <a:lnTo>
                      <a:pt x="586" y="754"/>
                    </a:lnTo>
                    <a:lnTo>
                      <a:pt x="576" y="748"/>
                    </a:lnTo>
                    <a:lnTo>
                      <a:pt x="558" y="736"/>
                    </a:lnTo>
                    <a:lnTo>
                      <a:pt x="536" y="726"/>
                    </a:lnTo>
                    <a:lnTo>
                      <a:pt x="525" y="720"/>
                    </a:lnTo>
                    <a:lnTo>
                      <a:pt x="514" y="714"/>
                    </a:lnTo>
                    <a:lnTo>
                      <a:pt x="504" y="710"/>
                    </a:lnTo>
                    <a:lnTo>
                      <a:pt x="496" y="704"/>
                    </a:lnTo>
                    <a:close/>
                    <a:moveTo>
                      <a:pt x="313" y="574"/>
                    </a:moveTo>
                    <a:lnTo>
                      <a:pt x="327" y="570"/>
                    </a:lnTo>
                    <a:lnTo>
                      <a:pt x="349" y="588"/>
                    </a:lnTo>
                    <a:lnTo>
                      <a:pt x="367" y="608"/>
                    </a:lnTo>
                    <a:lnTo>
                      <a:pt x="378" y="616"/>
                    </a:lnTo>
                    <a:lnTo>
                      <a:pt x="388" y="623"/>
                    </a:lnTo>
                    <a:lnTo>
                      <a:pt x="399" y="633"/>
                    </a:lnTo>
                    <a:lnTo>
                      <a:pt x="406" y="641"/>
                    </a:lnTo>
                    <a:lnTo>
                      <a:pt x="417" y="649"/>
                    </a:lnTo>
                    <a:lnTo>
                      <a:pt x="428" y="657"/>
                    </a:lnTo>
                    <a:lnTo>
                      <a:pt x="442" y="665"/>
                    </a:lnTo>
                    <a:lnTo>
                      <a:pt x="453" y="671"/>
                    </a:lnTo>
                    <a:lnTo>
                      <a:pt x="464" y="679"/>
                    </a:lnTo>
                    <a:lnTo>
                      <a:pt x="478" y="685"/>
                    </a:lnTo>
                    <a:lnTo>
                      <a:pt x="489" y="692"/>
                    </a:lnTo>
                    <a:lnTo>
                      <a:pt x="504" y="698"/>
                    </a:lnTo>
                    <a:lnTo>
                      <a:pt x="496" y="704"/>
                    </a:lnTo>
                    <a:lnTo>
                      <a:pt x="482" y="698"/>
                    </a:lnTo>
                    <a:lnTo>
                      <a:pt x="468" y="690"/>
                    </a:lnTo>
                    <a:lnTo>
                      <a:pt x="453" y="685"/>
                    </a:lnTo>
                    <a:lnTo>
                      <a:pt x="442" y="677"/>
                    </a:lnTo>
                    <a:lnTo>
                      <a:pt x="428" y="669"/>
                    </a:lnTo>
                    <a:lnTo>
                      <a:pt x="417" y="661"/>
                    </a:lnTo>
                    <a:lnTo>
                      <a:pt x="406" y="653"/>
                    </a:lnTo>
                    <a:lnTo>
                      <a:pt x="396" y="645"/>
                    </a:lnTo>
                    <a:lnTo>
                      <a:pt x="385" y="637"/>
                    </a:lnTo>
                    <a:lnTo>
                      <a:pt x="374" y="629"/>
                    </a:lnTo>
                    <a:lnTo>
                      <a:pt x="363" y="619"/>
                    </a:lnTo>
                    <a:lnTo>
                      <a:pt x="356" y="612"/>
                    </a:lnTo>
                    <a:lnTo>
                      <a:pt x="334" y="594"/>
                    </a:lnTo>
                    <a:lnTo>
                      <a:pt x="313" y="574"/>
                    </a:lnTo>
                    <a:close/>
                    <a:moveTo>
                      <a:pt x="241" y="501"/>
                    </a:moveTo>
                    <a:lnTo>
                      <a:pt x="255" y="499"/>
                    </a:lnTo>
                    <a:lnTo>
                      <a:pt x="255" y="497"/>
                    </a:lnTo>
                    <a:lnTo>
                      <a:pt x="262" y="509"/>
                    </a:lnTo>
                    <a:lnTo>
                      <a:pt x="273" y="517"/>
                    </a:lnTo>
                    <a:lnTo>
                      <a:pt x="280" y="527"/>
                    </a:lnTo>
                    <a:lnTo>
                      <a:pt x="288" y="535"/>
                    </a:lnTo>
                    <a:lnTo>
                      <a:pt x="298" y="543"/>
                    </a:lnTo>
                    <a:lnTo>
                      <a:pt x="306" y="550"/>
                    </a:lnTo>
                    <a:lnTo>
                      <a:pt x="316" y="560"/>
                    </a:lnTo>
                    <a:lnTo>
                      <a:pt x="327" y="570"/>
                    </a:lnTo>
                    <a:lnTo>
                      <a:pt x="313" y="574"/>
                    </a:lnTo>
                    <a:lnTo>
                      <a:pt x="302" y="564"/>
                    </a:lnTo>
                    <a:lnTo>
                      <a:pt x="291" y="554"/>
                    </a:lnTo>
                    <a:lnTo>
                      <a:pt x="284" y="547"/>
                    </a:lnTo>
                    <a:lnTo>
                      <a:pt x="277" y="539"/>
                    </a:lnTo>
                    <a:lnTo>
                      <a:pt x="266" y="531"/>
                    </a:lnTo>
                    <a:lnTo>
                      <a:pt x="259" y="521"/>
                    </a:lnTo>
                    <a:lnTo>
                      <a:pt x="252" y="513"/>
                    </a:lnTo>
                    <a:lnTo>
                      <a:pt x="241" y="501"/>
                    </a:lnTo>
                    <a:close/>
                    <a:moveTo>
                      <a:pt x="234" y="489"/>
                    </a:moveTo>
                    <a:lnTo>
                      <a:pt x="248" y="487"/>
                    </a:lnTo>
                    <a:lnTo>
                      <a:pt x="248" y="489"/>
                    </a:lnTo>
                    <a:lnTo>
                      <a:pt x="252" y="493"/>
                    </a:lnTo>
                    <a:lnTo>
                      <a:pt x="252" y="495"/>
                    </a:lnTo>
                    <a:lnTo>
                      <a:pt x="255" y="499"/>
                    </a:lnTo>
                    <a:lnTo>
                      <a:pt x="241" y="501"/>
                    </a:lnTo>
                    <a:lnTo>
                      <a:pt x="241" y="499"/>
                    </a:lnTo>
                    <a:lnTo>
                      <a:pt x="237" y="495"/>
                    </a:lnTo>
                    <a:lnTo>
                      <a:pt x="234" y="491"/>
                    </a:lnTo>
                    <a:lnTo>
                      <a:pt x="234" y="489"/>
                    </a:lnTo>
                    <a:close/>
                    <a:moveTo>
                      <a:pt x="104" y="272"/>
                    </a:moveTo>
                    <a:lnTo>
                      <a:pt x="118" y="270"/>
                    </a:lnTo>
                    <a:lnTo>
                      <a:pt x="133" y="298"/>
                    </a:lnTo>
                    <a:lnTo>
                      <a:pt x="147" y="326"/>
                    </a:lnTo>
                    <a:lnTo>
                      <a:pt x="162" y="353"/>
                    </a:lnTo>
                    <a:lnTo>
                      <a:pt x="180" y="381"/>
                    </a:lnTo>
                    <a:lnTo>
                      <a:pt x="194" y="406"/>
                    </a:lnTo>
                    <a:lnTo>
                      <a:pt x="212" y="434"/>
                    </a:lnTo>
                    <a:lnTo>
                      <a:pt x="230" y="460"/>
                    </a:lnTo>
                    <a:lnTo>
                      <a:pt x="248" y="487"/>
                    </a:lnTo>
                    <a:lnTo>
                      <a:pt x="234" y="489"/>
                    </a:lnTo>
                    <a:lnTo>
                      <a:pt x="216" y="464"/>
                    </a:lnTo>
                    <a:lnTo>
                      <a:pt x="198" y="436"/>
                    </a:lnTo>
                    <a:lnTo>
                      <a:pt x="180" y="410"/>
                    </a:lnTo>
                    <a:lnTo>
                      <a:pt x="165" y="383"/>
                    </a:lnTo>
                    <a:lnTo>
                      <a:pt x="147" y="357"/>
                    </a:lnTo>
                    <a:lnTo>
                      <a:pt x="133" y="330"/>
                    </a:lnTo>
                    <a:lnTo>
                      <a:pt x="118" y="300"/>
                    </a:lnTo>
                    <a:lnTo>
                      <a:pt x="104" y="272"/>
                    </a:lnTo>
                    <a:close/>
                    <a:moveTo>
                      <a:pt x="25" y="126"/>
                    </a:moveTo>
                    <a:lnTo>
                      <a:pt x="39" y="124"/>
                    </a:lnTo>
                    <a:lnTo>
                      <a:pt x="50" y="144"/>
                    </a:lnTo>
                    <a:lnTo>
                      <a:pt x="57" y="162"/>
                    </a:lnTo>
                    <a:lnTo>
                      <a:pt x="68" y="180"/>
                    </a:lnTo>
                    <a:lnTo>
                      <a:pt x="79" y="197"/>
                    </a:lnTo>
                    <a:lnTo>
                      <a:pt x="86" y="215"/>
                    </a:lnTo>
                    <a:lnTo>
                      <a:pt x="97" y="233"/>
                    </a:lnTo>
                    <a:lnTo>
                      <a:pt x="108" y="251"/>
                    </a:lnTo>
                    <a:lnTo>
                      <a:pt x="118" y="270"/>
                    </a:lnTo>
                    <a:lnTo>
                      <a:pt x="104" y="272"/>
                    </a:lnTo>
                    <a:lnTo>
                      <a:pt x="93" y="255"/>
                    </a:lnTo>
                    <a:lnTo>
                      <a:pt x="82" y="235"/>
                    </a:lnTo>
                    <a:lnTo>
                      <a:pt x="72" y="217"/>
                    </a:lnTo>
                    <a:lnTo>
                      <a:pt x="64" y="199"/>
                    </a:lnTo>
                    <a:lnTo>
                      <a:pt x="54" y="182"/>
                    </a:lnTo>
                    <a:lnTo>
                      <a:pt x="43" y="164"/>
                    </a:lnTo>
                    <a:lnTo>
                      <a:pt x="36" y="146"/>
                    </a:lnTo>
                    <a:lnTo>
                      <a:pt x="25" y="126"/>
                    </a:lnTo>
                    <a:close/>
                    <a:moveTo>
                      <a:pt x="18" y="105"/>
                    </a:moveTo>
                    <a:lnTo>
                      <a:pt x="32" y="103"/>
                    </a:lnTo>
                    <a:lnTo>
                      <a:pt x="36" y="109"/>
                    </a:lnTo>
                    <a:lnTo>
                      <a:pt x="36" y="115"/>
                    </a:lnTo>
                    <a:lnTo>
                      <a:pt x="39" y="119"/>
                    </a:lnTo>
                    <a:lnTo>
                      <a:pt x="39" y="124"/>
                    </a:lnTo>
                    <a:lnTo>
                      <a:pt x="25" y="126"/>
                    </a:lnTo>
                    <a:lnTo>
                      <a:pt x="25" y="120"/>
                    </a:lnTo>
                    <a:lnTo>
                      <a:pt x="21" y="115"/>
                    </a:lnTo>
                    <a:lnTo>
                      <a:pt x="21" y="109"/>
                    </a:lnTo>
                    <a:lnTo>
                      <a:pt x="18" y="105"/>
                    </a:lnTo>
                    <a:close/>
                    <a:moveTo>
                      <a:pt x="3" y="24"/>
                    </a:moveTo>
                    <a:lnTo>
                      <a:pt x="18" y="26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4"/>
                    </a:lnTo>
                    <a:lnTo>
                      <a:pt x="14" y="47"/>
                    </a:lnTo>
                    <a:lnTo>
                      <a:pt x="14" y="53"/>
                    </a:lnTo>
                    <a:lnTo>
                      <a:pt x="18" y="57"/>
                    </a:lnTo>
                    <a:lnTo>
                      <a:pt x="18" y="63"/>
                    </a:lnTo>
                    <a:lnTo>
                      <a:pt x="21" y="73"/>
                    </a:lnTo>
                    <a:lnTo>
                      <a:pt x="25" y="85"/>
                    </a:lnTo>
                    <a:lnTo>
                      <a:pt x="28" y="93"/>
                    </a:lnTo>
                    <a:lnTo>
                      <a:pt x="32" y="103"/>
                    </a:lnTo>
                    <a:lnTo>
                      <a:pt x="18" y="105"/>
                    </a:lnTo>
                    <a:lnTo>
                      <a:pt x="14" y="95"/>
                    </a:lnTo>
                    <a:lnTo>
                      <a:pt x="10" y="87"/>
                    </a:lnTo>
                    <a:lnTo>
                      <a:pt x="7" y="75"/>
                    </a:lnTo>
                    <a:lnTo>
                      <a:pt x="3" y="65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3" y="24"/>
                    </a:lnTo>
                    <a:close/>
                    <a:moveTo>
                      <a:pt x="39" y="20"/>
                    </a:moveTo>
                    <a:lnTo>
                      <a:pt x="50" y="22"/>
                    </a:lnTo>
                    <a:lnTo>
                      <a:pt x="39" y="20"/>
                    </a:lnTo>
                    <a:lnTo>
                      <a:pt x="39" y="22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36" y="12"/>
                    </a:lnTo>
                    <a:lnTo>
                      <a:pt x="39" y="14"/>
                    </a:lnTo>
                    <a:lnTo>
                      <a:pt x="43" y="14"/>
                    </a:lnTo>
                    <a:lnTo>
                      <a:pt x="46" y="14"/>
                    </a:lnTo>
                    <a:lnTo>
                      <a:pt x="50" y="16"/>
                    </a:lnTo>
                    <a:lnTo>
                      <a:pt x="54" y="18"/>
                    </a:lnTo>
                    <a:lnTo>
                      <a:pt x="54" y="22"/>
                    </a:lnTo>
                    <a:lnTo>
                      <a:pt x="39" y="20"/>
                    </a:lnTo>
                    <a:close/>
                    <a:moveTo>
                      <a:pt x="57" y="12"/>
                    </a:moveTo>
                    <a:lnTo>
                      <a:pt x="50" y="20"/>
                    </a:lnTo>
                    <a:lnTo>
                      <a:pt x="54" y="20"/>
                    </a:lnTo>
                    <a:lnTo>
                      <a:pt x="50" y="22"/>
                    </a:lnTo>
                    <a:lnTo>
                      <a:pt x="39" y="20"/>
                    </a:lnTo>
                    <a:lnTo>
                      <a:pt x="39" y="16"/>
                    </a:lnTo>
                    <a:lnTo>
                      <a:pt x="43" y="14"/>
                    </a:lnTo>
                    <a:lnTo>
                      <a:pt x="46" y="12"/>
                    </a:lnTo>
                    <a:lnTo>
                      <a:pt x="50" y="12"/>
                    </a:lnTo>
                    <a:lnTo>
                      <a:pt x="54" y="12"/>
                    </a:lnTo>
                    <a:lnTo>
                      <a:pt x="57" y="12"/>
                    </a:lnTo>
                    <a:close/>
                    <a:moveTo>
                      <a:pt x="86" y="47"/>
                    </a:moveTo>
                    <a:lnTo>
                      <a:pt x="72" y="49"/>
                    </a:lnTo>
                    <a:lnTo>
                      <a:pt x="72" y="40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7" y="22"/>
                    </a:lnTo>
                    <a:lnTo>
                      <a:pt x="54" y="20"/>
                    </a:lnTo>
                    <a:lnTo>
                      <a:pt x="50" y="20"/>
                    </a:lnTo>
                    <a:lnTo>
                      <a:pt x="57" y="12"/>
                    </a:lnTo>
                    <a:lnTo>
                      <a:pt x="61" y="14"/>
                    </a:lnTo>
                    <a:lnTo>
                      <a:pt x="64" y="16"/>
                    </a:lnTo>
                    <a:lnTo>
                      <a:pt x="68" y="18"/>
                    </a:lnTo>
                    <a:lnTo>
                      <a:pt x="72" y="20"/>
                    </a:lnTo>
                    <a:lnTo>
                      <a:pt x="75" y="22"/>
                    </a:lnTo>
                    <a:lnTo>
                      <a:pt x="75" y="24"/>
                    </a:lnTo>
                    <a:lnTo>
                      <a:pt x="79" y="26"/>
                    </a:lnTo>
                    <a:lnTo>
                      <a:pt x="79" y="30"/>
                    </a:lnTo>
                    <a:lnTo>
                      <a:pt x="86" y="38"/>
                    </a:lnTo>
                    <a:lnTo>
                      <a:pt x="86" y="47"/>
                    </a:lnTo>
                    <a:close/>
                    <a:moveTo>
                      <a:pt x="129" y="111"/>
                    </a:moveTo>
                    <a:lnTo>
                      <a:pt x="115" y="113"/>
                    </a:lnTo>
                    <a:lnTo>
                      <a:pt x="108" y="105"/>
                    </a:lnTo>
                    <a:lnTo>
                      <a:pt x="104" y="97"/>
                    </a:lnTo>
                    <a:lnTo>
                      <a:pt x="97" y="89"/>
                    </a:lnTo>
                    <a:lnTo>
                      <a:pt x="93" y="81"/>
                    </a:lnTo>
                    <a:lnTo>
                      <a:pt x="86" y="75"/>
                    </a:lnTo>
                    <a:lnTo>
                      <a:pt x="82" y="67"/>
                    </a:lnTo>
                    <a:lnTo>
                      <a:pt x="79" y="59"/>
                    </a:lnTo>
                    <a:lnTo>
                      <a:pt x="72" y="49"/>
                    </a:lnTo>
                    <a:lnTo>
                      <a:pt x="86" y="47"/>
                    </a:lnTo>
                    <a:lnTo>
                      <a:pt x="93" y="55"/>
                    </a:lnTo>
                    <a:lnTo>
                      <a:pt x="97" y="63"/>
                    </a:lnTo>
                    <a:lnTo>
                      <a:pt x="100" y="71"/>
                    </a:lnTo>
                    <a:lnTo>
                      <a:pt x="108" y="79"/>
                    </a:lnTo>
                    <a:lnTo>
                      <a:pt x="111" y="87"/>
                    </a:lnTo>
                    <a:lnTo>
                      <a:pt x="118" y="95"/>
                    </a:lnTo>
                    <a:lnTo>
                      <a:pt x="122" y="103"/>
                    </a:lnTo>
                    <a:lnTo>
                      <a:pt x="129" y="111"/>
                    </a:lnTo>
                    <a:close/>
                    <a:moveTo>
                      <a:pt x="169" y="186"/>
                    </a:moveTo>
                    <a:lnTo>
                      <a:pt x="154" y="190"/>
                    </a:lnTo>
                    <a:lnTo>
                      <a:pt x="147" y="180"/>
                    </a:lnTo>
                    <a:lnTo>
                      <a:pt x="144" y="170"/>
                    </a:lnTo>
                    <a:lnTo>
                      <a:pt x="136" y="160"/>
                    </a:lnTo>
                    <a:lnTo>
                      <a:pt x="133" y="152"/>
                    </a:lnTo>
                    <a:lnTo>
                      <a:pt x="129" y="142"/>
                    </a:lnTo>
                    <a:lnTo>
                      <a:pt x="122" y="132"/>
                    </a:lnTo>
                    <a:lnTo>
                      <a:pt x="118" y="122"/>
                    </a:lnTo>
                    <a:lnTo>
                      <a:pt x="115" y="113"/>
                    </a:lnTo>
                    <a:lnTo>
                      <a:pt x="129" y="111"/>
                    </a:lnTo>
                    <a:lnTo>
                      <a:pt x="133" y="120"/>
                    </a:lnTo>
                    <a:lnTo>
                      <a:pt x="136" y="130"/>
                    </a:lnTo>
                    <a:lnTo>
                      <a:pt x="144" y="140"/>
                    </a:lnTo>
                    <a:lnTo>
                      <a:pt x="147" y="148"/>
                    </a:lnTo>
                    <a:lnTo>
                      <a:pt x="151" y="158"/>
                    </a:lnTo>
                    <a:lnTo>
                      <a:pt x="158" y="168"/>
                    </a:lnTo>
                    <a:lnTo>
                      <a:pt x="162" y="178"/>
                    </a:lnTo>
                    <a:lnTo>
                      <a:pt x="169" y="186"/>
                    </a:lnTo>
                    <a:close/>
                    <a:moveTo>
                      <a:pt x="180" y="209"/>
                    </a:moveTo>
                    <a:lnTo>
                      <a:pt x="165" y="211"/>
                    </a:lnTo>
                    <a:lnTo>
                      <a:pt x="162" y="207"/>
                    </a:lnTo>
                    <a:lnTo>
                      <a:pt x="162" y="201"/>
                    </a:lnTo>
                    <a:lnTo>
                      <a:pt x="158" y="193"/>
                    </a:lnTo>
                    <a:lnTo>
                      <a:pt x="154" y="190"/>
                    </a:lnTo>
                    <a:lnTo>
                      <a:pt x="169" y="186"/>
                    </a:lnTo>
                    <a:lnTo>
                      <a:pt x="172" y="191"/>
                    </a:lnTo>
                    <a:lnTo>
                      <a:pt x="176" y="199"/>
                    </a:lnTo>
                    <a:lnTo>
                      <a:pt x="176" y="205"/>
                    </a:lnTo>
                    <a:lnTo>
                      <a:pt x="180" y="209"/>
                    </a:lnTo>
                    <a:close/>
                    <a:moveTo>
                      <a:pt x="316" y="385"/>
                    </a:moveTo>
                    <a:lnTo>
                      <a:pt x="306" y="389"/>
                    </a:lnTo>
                    <a:lnTo>
                      <a:pt x="291" y="379"/>
                    </a:lnTo>
                    <a:lnTo>
                      <a:pt x="280" y="367"/>
                    </a:lnTo>
                    <a:lnTo>
                      <a:pt x="270" y="357"/>
                    </a:lnTo>
                    <a:lnTo>
                      <a:pt x="259" y="347"/>
                    </a:lnTo>
                    <a:lnTo>
                      <a:pt x="252" y="335"/>
                    </a:lnTo>
                    <a:lnTo>
                      <a:pt x="241" y="326"/>
                    </a:lnTo>
                    <a:lnTo>
                      <a:pt x="230" y="316"/>
                    </a:lnTo>
                    <a:lnTo>
                      <a:pt x="223" y="304"/>
                    </a:lnTo>
                    <a:lnTo>
                      <a:pt x="212" y="292"/>
                    </a:lnTo>
                    <a:lnTo>
                      <a:pt x="205" y="282"/>
                    </a:lnTo>
                    <a:lnTo>
                      <a:pt x="198" y="270"/>
                    </a:lnTo>
                    <a:lnTo>
                      <a:pt x="190" y="259"/>
                    </a:lnTo>
                    <a:lnTo>
                      <a:pt x="183" y="247"/>
                    </a:lnTo>
                    <a:lnTo>
                      <a:pt x="176" y="235"/>
                    </a:lnTo>
                    <a:lnTo>
                      <a:pt x="169" y="223"/>
                    </a:lnTo>
                    <a:lnTo>
                      <a:pt x="165" y="211"/>
                    </a:lnTo>
                    <a:lnTo>
                      <a:pt x="180" y="209"/>
                    </a:lnTo>
                    <a:lnTo>
                      <a:pt x="183" y="221"/>
                    </a:lnTo>
                    <a:lnTo>
                      <a:pt x="190" y="233"/>
                    </a:lnTo>
                    <a:lnTo>
                      <a:pt x="198" y="245"/>
                    </a:lnTo>
                    <a:lnTo>
                      <a:pt x="205" y="257"/>
                    </a:lnTo>
                    <a:lnTo>
                      <a:pt x="212" y="268"/>
                    </a:lnTo>
                    <a:lnTo>
                      <a:pt x="219" y="278"/>
                    </a:lnTo>
                    <a:lnTo>
                      <a:pt x="226" y="290"/>
                    </a:lnTo>
                    <a:lnTo>
                      <a:pt x="234" y="300"/>
                    </a:lnTo>
                    <a:lnTo>
                      <a:pt x="244" y="312"/>
                    </a:lnTo>
                    <a:lnTo>
                      <a:pt x="255" y="322"/>
                    </a:lnTo>
                    <a:lnTo>
                      <a:pt x="262" y="332"/>
                    </a:lnTo>
                    <a:lnTo>
                      <a:pt x="273" y="343"/>
                    </a:lnTo>
                    <a:lnTo>
                      <a:pt x="284" y="353"/>
                    </a:lnTo>
                    <a:lnTo>
                      <a:pt x="295" y="363"/>
                    </a:lnTo>
                    <a:lnTo>
                      <a:pt x="306" y="373"/>
                    </a:lnTo>
                    <a:lnTo>
                      <a:pt x="316" y="385"/>
                    </a:lnTo>
                    <a:close/>
                    <a:moveTo>
                      <a:pt x="306" y="389"/>
                    </a:moveTo>
                    <a:lnTo>
                      <a:pt x="316" y="385"/>
                    </a:lnTo>
                    <a:lnTo>
                      <a:pt x="316" y="387"/>
                    </a:lnTo>
                    <a:lnTo>
                      <a:pt x="316" y="389"/>
                    </a:lnTo>
                    <a:lnTo>
                      <a:pt x="313" y="391"/>
                    </a:lnTo>
                    <a:lnTo>
                      <a:pt x="309" y="391"/>
                    </a:lnTo>
                    <a:lnTo>
                      <a:pt x="306" y="389"/>
                    </a:lnTo>
                    <a:close/>
                    <a:moveTo>
                      <a:pt x="403" y="452"/>
                    </a:moveTo>
                    <a:lnTo>
                      <a:pt x="392" y="456"/>
                    </a:lnTo>
                    <a:lnTo>
                      <a:pt x="392" y="458"/>
                    </a:lnTo>
                    <a:lnTo>
                      <a:pt x="378" y="448"/>
                    </a:lnTo>
                    <a:lnTo>
                      <a:pt x="367" y="438"/>
                    </a:lnTo>
                    <a:lnTo>
                      <a:pt x="352" y="430"/>
                    </a:lnTo>
                    <a:lnTo>
                      <a:pt x="342" y="422"/>
                    </a:lnTo>
                    <a:lnTo>
                      <a:pt x="331" y="414"/>
                    </a:lnTo>
                    <a:lnTo>
                      <a:pt x="324" y="406"/>
                    </a:lnTo>
                    <a:lnTo>
                      <a:pt x="313" y="397"/>
                    </a:lnTo>
                    <a:lnTo>
                      <a:pt x="306" y="389"/>
                    </a:lnTo>
                    <a:lnTo>
                      <a:pt x="316" y="385"/>
                    </a:lnTo>
                    <a:lnTo>
                      <a:pt x="327" y="393"/>
                    </a:lnTo>
                    <a:lnTo>
                      <a:pt x="334" y="401"/>
                    </a:lnTo>
                    <a:lnTo>
                      <a:pt x="345" y="410"/>
                    </a:lnTo>
                    <a:lnTo>
                      <a:pt x="356" y="418"/>
                    </a:lnTo>
                    <a:lnTo>
                      <a:pt x="367" y="426"/>
                    </a:lnTo>
                    <a:lnTo>
                      <a:pt x="378" y="434"/>
                    </a:lnTo>
                    <a:lnTo>
                      <a:pt x="388" y="442"/>
                    </a:lnTo>
                    <a:lnTo>
                      <a:pt x="403" y="452"/>
                    </a:lnTo>
                    <a:close/>
                    <a:moveTo>
                      <a:pt x="511" y="527"/>
                    </a:moveTo>
                    <a:lnTo>
                      <a:pt x="500" y="533"/>
                    </a:lnTo>
                    <a:lnTo>
                      <a:pt x="489" y="525"/>
                    </a:lnTo>
                    <a:lnTo>
                      <a:pt x="475" y="517"/>
                    </a:lnTo>
                    <a:lnTo>
                      <a:pt x="464" y="509"/>
                    </a:lnTo>
                    <a:lnTo>
                      <a:pt x="450" y="501"/>
                    </a:lnTo>
                    <a:lnTo>
                      <a:pt x="439" y="491"/>
                    </a:lnTo>
                    <a:lnTo>
                      <a:pt x="424" y="481"/>
                    </a:lnTo>
                    <a:lnTo>
                      <a:pt x="410" y="470"/>
                    </a:lnTo>
                    <a:lnTo>
                      <a:pt x="392" y="456"/>
                    </a:lnTo>
                    <a:lnTo>
                      <a:pt x="403" y="452"/>
                    </a:lnTo>
                    <a:lnTo>
                      <a:pt x="421" y="466"/>
                    </a:lnTo>
                    <a:lnTo>
                      <a:pt x="435" y="476"/>
                    </a:lnTo>
                    <a:lnTo>
                      <a:pt x="450" y="487"/>
                    </a:lnTo>
                    <a:lnTo>
                      <a:pt x="464" y="495"/>
                    </a:lnTo>
                    <a:lnTo>
                      <a:pt x="475" y="505"/>
                    </a:lnTo>
                    <a:lnTo>
                      <a:pt x="486" y="513"/>
                    </a:lnTo>
                    <a:lnTo>
                      <a:pt x="500" y="519"/>
                    </a:lnTo>
                    <a:lnTo>
                      <a:pt x="511" y="527"/>
                    </a:lnTo>
                    <a:close/>
                    <a:moveTo>
                      <a:pt x="626" y="584"/>
                    </a:moveTo>
                    <a:lnTo>
                      <a:pt x="615" y="590"/>
                    </a:lnTo>
                    <a:lnTo>
                      <a:pt x="601" y="584"/>
                    </a:lnTo>
                    <a:lnTo>
                      <a:pt x="586" y="578"/>
                    </a:lnTo>
                    <a:lnTo>
                      <a:pt x="572" y="570"/>
                    </a:lnTo>
                    <a:lnTo>
                      <a:pt x="558" y="564"/>
                    </a:lnTo>
                    <a:lnTo>
                      <a:pt x="543" y="556"/>
                    </a:lnTo>
                    <a:lnTo>
                      <a:pt x="529" y="548"/>
                    </a:lnTo>
                    <a:lnTo>
                      <a:pt x="514" y="541"/>
                    </a:lnTo>
                    <a:lnTo>
                      <a:pt x="500" y="533"/>
                    </a:lnTo>
                    <a:lnTo>
                      <a:pt x="511" y="527"/>
                    </a:lnTo>
                    <a:lnTo>
                      <a:pt x="525" y="535"/>
                    </a:lnTo>
                    <a:lnTo>
                      <a:pt x="540" y="543"/>
                    </a:lnTo>
                    <a:lnTo>
                      <a:pt x="554" y="550"/>
                    </a:lnTo>
                    <a:lnTo>
                      <a:pt x="568" y="558"/>
                    </a:lnTo>
                    <a:lnTo>
                      <a:pt x="583" y="564"/>
                    </a:lnTo>
                    <a:lnTo>
                      <a:pt x="597" y="572"/>
                    </a:lnTo>
                    <a:lnTo>
                      <a:pt x="612" y="578"/>
                    </a:lnTo>
                    <a:lnTo>
                      <a:pt x="622" y="584"/>
                    </a:lnTo>
                    <a:lnTo>
                      <a:pt x="626" y="584"/>
                    </a:lnTo>
                    <a:close/>
                    <a:moveTo>
                      <a:pt x="752" y="623"/>
                    </a:moveTo>
                    <a:lnTo>
                      <a:pt x="748" y="631"/>
                    </a:lnTo>
                    <a:lnTo>
                      <a:pt x="738" y="629"/>
                    </a:lnTo>
                    <a:lnTo>
                      <a:pt x="730" y="629"/>
                    </a:lnTo>
                    <a:lnTo>
                      <a:pt x="720" y="627"/>
                    </a:lnTo>
                    <a:lnTo>
                      <a:pt x="712" y="625"/>
                    </a:lnTo>
                    <a:lnTo>
                      <a:pt x="702" y="623"/>
                    </a:lnTo>
                    <a:lnTo>
                      <a:pt x="694" y="621"/>
                    </a:lnTo>
                    <a:lnTo>
                      <a:pt x="687" y="618"/>
                    </a:lnTo>
                    <a:lnTo>
                      <a:pt x="676" y="616"/>
                    </a:lnTo>
                    <a:lnTo>
                      <a:pt x="662" y="610"/>
                    </a:lnTo>
                    <a:lnTo>
                      <a:pt x="644" y="604"/>
                    </a:lnTo>
                    <a:lnTo>
                      <a:pt x="630" y="598"/>
                    </a:lnTo>
                    <a:lnTo>
                      <a:pt x="615" y="590"/>
                    </a:lnTo>
                    <a:lnTo>
                      <a:pt x="626" y="584"/>
                    </a:lnTo>
                    <a:lnTo>
                      <a:pt x="640" y="590"/>
                    </a:lnTo>
                    <a:lnTo>
                      <a:pt x="655" y="598"/>
                    </a:lnTo>
                    <a:lnTo>
                      <a:pt x="669" y="604"/>
                    </a:lnTo>
                    <a:lnTo>
                      <a:pt x="684" y="608"/>
                    </a:lnTo>
                    <a:lnTo>
                      <a:pt x="694" y="612"/>
                    </a:lnTo>
                    <a:lnTo>
                      <a:pt x="702" y="614"/>
                    </a:lnTo>
                    <a:lnTo>
                      <a:pt x="709" y="616"/>
                    </a:lnTo>
                    <a:lnTo>
                      <a:pt x="716" y="618"/>
                    </a:lnTo>
                    <a:lnTo>
                      <a:pt x="727" y="619"/>
                    </a:lnTo>
                    <a:lnTo>
                      <a:pt x="734" y="621"/>
                    </a:lnTo>
                    <a:lnTo>
                      <a:pt x="741" y="621"/>
                    </a:lnTo>
                    <a:lnTo>
                      <a:pt x="752" y="623"/>
                    </a:lnTo>
                    <a:close/>
                    <a:moveTo>
                      <a:pt x="1130" y="627"/>
                    </a:moveTo>
                    <a:lnTo>
                      <a:pt x="1134" y="635"/>
                    </a:lnTo>
                    <a:lnTo>
                      <a:pt x="1123" y="637"/>
                    </a:lnTo>
                    <a:lnTo>
                      <a:pt x="1112" y="639"/>
                    </a:lnTo>
                    <a:lnTo>
                      <a:pt x="1101" y="641"/>
                    </a:lnTo>
                    <a:lnTo>
                      <a:pt x="1087" y="643"/>
                    </a:lnTo>
                    <a:lnTo>
                      <a:pt x="1076" y="645"/>
                    </a:lnTo>
                    <a:lnTo>
                      <a:pt x="1065" y="645"/>
                    </a:lnTo>
                    <a:lnTo>
                      <a:pt x="1051" y="647"/>
                    </a:lnTo>
                    <a:lnTo>
                      <a:pt x="1040" y="647"/>
                    </a:lnTo>
                    <a:lnTo>
                      <a:pt x="1029" y="649"/>
                    </a:lnTo>
                    <a:lnTo>
                      <a:pt x="1015" y="649"/>
                    </a:lnTo>
                    <a:lnTo>
                      <a:pt x="1004" y="649"/>
                    </a:lnTo>
                    <a:lnTo>
                      <a:pt x="990" y="649"/>
                    </a:lnTo>
                    <a:lnTo>
                      <a:pt x="968" y="649"/>
                    </a:lnTo>
                    <a:lnTo>
                      <a:pt x="943" y="649"/>
                    </a:lnTo>
                    <a:lnTo>
                      <a:pt x="918" y="649"/>
                    </a:lnTo>
                    <a:lnTo>
                      <a:pt x="892" y="647"/>
                    </a:lnTo>
                    <a:lnTo>
                      <a:pt x="871" y="645"/>
                    </a:lnTo>
                    <a:lnTo>
                      <a:pt x="846" y="643"/>
                    </a:lnTo>
                    <a:lnTo>
                      <a:pt x="795" y="637"/>
                    </a:lnTo>
                    <a:lnTo>
                      <a:pt x="748" y="631"/>
                    </a:lnTo>
                    <a:lnTo>
                      <a:pt x="752" y="623"/>
                    </a:lnTo>
                    <a:lnTo>
                      <a:pt x="799" y="629"/>
                    </a:lnTo>
                    <a:lnTo>
                      <a:pt x="849" y="635"/>
                    </a:lnTo>
                    <a:lnTo>
                      <a:pt x="871" y="637"/>
                    </a:lnTo>
                    <a:lnTo>
                      <a:pt x="896" y="639"/>
                    </a:lnTo>
                    <a:lnTo>
                      <a:pt x="921" y="639"/>
                    </a:lnTo>
                    <a:lnTo>
                      <a:pt x="943" y="641"/>
                    </a:lnTo>
                    <a:lnTo>
                      <a:pt x="968" y="641"/>
                    </a:lnTo>
                    <a:lnTo>
                      <a:pt x="990" y="641"/>
                    </a:lnTo>
                    <a:lnTo>
                      <a:pt x="1004" y="641"/>
                    </a:lnTo>
                    <a:lnTo>
                      <a:pt x="1015" y="641"/>
                    </a:lnTo>
                    <a:lnTo>
                      <a:pt x="1026" y="641"/>
                    </a:lnTo>
                    <a:lnTo>
                      <a:pt x="1036" y="639"/>
                    </a:lnTo>
                    <a:lnTo>
                      <a:pt x="1051" y="639"/>
                    </a:lnTo>
                    <a:lnTo>
                      <a:pt x="1062" y="637"/>
                    </a:lnTo>
                    <a:lnTo>
                      <a:pt x="1072" y="637"/>
                    </a:lnTo>
                    <a:lnTo>
                      <a:pt x="1083" y="635"/>
                    </a:lnTo>
                    <a:lnTo>
                      <a:pt x="1094" y="633"/>
                    </a:lnTo>
                    <a:lnTo>
                      <a:pt x="1108" y="631"/>
                    </a:lnTo>
                    <a:lnTo>
                      <a:pt x="1119" y="629"/>
                    </a:lnTo>
                    <a:lnTo>
                      <a:pt x="1130" y="627"/>
                    </a:lnTo>
                    <a:close/>
                    <a:moveTo>
                      <a:pt x="1317" y="560"/>
                    </a:moveTo>
                    <a:lnTo>
                      <a:pt x="1328" y="566"/>
                    </a:lnTo>
                    <a:lnTo>
                      <a:pt x="1303" y="576"/>
                    </a:lnTo>
                    <a:lnTo>
                      <a:pt x="1281" y="586"/>
                    </a:lnTo>
                    <a:lnTo>
                      <a:pt x="1256" y="596"/>
                    </a:lnTo>
                    <a:lnTo>
                      <a:pt x="1234" y="604"/>
                    </a:lnTo>
                    <a:lnTo>
                      <a:pt x="1224" y="610"/>
                    </a:lnTo>
                    <a:lnTo>
                      <a:pt x="1209" y="614"/>
                    </a:lnTo>
                    <a:lnTo>
                      <a:pt x="1198" y="618"/>
                    </a:lnTo>
                    <a:lnTo>
                      <a:pt x="1188" y="621"/>
                    </a:lnTo>
                    <a:lnTo>
                      <a:pt x="1173" y="625"/>
                    </a:lnTo>
                    <a:lnTo>
                      <a:pt x="1162" y="627"/>
                    </a:lnTo>
                    <a:lnTo>
                      <a:pt x="1148" y="631"/>
                    </a:lnTo>
                    <a:lnTo>
                      <a:pt x="1134" y="635"/>
                    </a:lnTo>
                    <a:lnTo>
                      <a:pt x="1130" y="627"/>
                    </a:lnTo>
                    <a:lnTo>
                      <a:pt x="1141" y="623"/>
                    </a:lnTo>
                    <a:lnTo>
                      <a:pt x="1155" y="621"/>
                    </a:lnTo>
                    <a:lnTo>
                      <a:pt x="1166" y="618"/>
                    </a:lnTo>
                    <a:lnTo>
                      <a:pt x="1180" y="614"/>
                    </a:lnTo>
                    <a:lnTo>
                      <a:pt x="1191" y="610"/>
                    </a:lnTo>
                    <a:lnTo>
                      <a:pt x="1202" y="606"/>
                    </a:lnTo>
                    <a:lnTo>
                      <a:pt x="1213" y="602"/>
                    </a:lnTo>
                    <a:lnTo>
                      <a:pt x="1227" y="598"/>
                    </a:lnTo>
                    <a:lnTo>
                      <a:pt x="1249" y="588"/>
                    </a:lnTo>
                    <a:lnTo>
                      <a:pt x="1270" y="580"/>
                    </a:lnTo>
                    <a:lnTo>
                      <a:pt x="1296" y="570"/>
                    </a:lnTo>
                    <a:lnTo>
                      <a:pt x="1317" y="560"/>
                    </a:lnTo>
                    <a:close/>
                    <a:moveTo>
                      <a:pt x="1429" y="507"/>
                    </a:moveTo>
                    <a:lnTo>
                      <a:pt x="1440" y="513"/>
                    </a:lnTo>
                    <a:lnTo>
                      <a:pt x="1425" y="521"/>
                    </a:lnTo>
                    <a:lnTo>
                      <a:pt x="1414" y="527"/>
                    </a:lnTo>
                    <a:lnTo>
                      <a:pt x="1400" y="535"/>
                    </a:lnTo>
                    <a:lnTo>
                      <a:pt x="1386" y="541"/>
                    </a:lnTo>
                    <a:lnTo>
                      <a:pt x="1371" y="548"/>
                    </a:lnTo>
                    <a:lnTo>
                      <a:pt x="1357" y="554"/>
                    </a:lnTo>
                    <a:lnTo>
                      <a:pt x="1342" y="560"/>
                    </a:lnTo>
                    <a:lnTo>
                      <a:pt x="1328" y="566"/>
                    </a:lnTo>
                    <a:lnTo>
                      <a:pt x="1317" y="560"/>
                    </a:lnTo>
                    <a:lnTo>
                      <a:pt x="1332" y="554"/>
                    </a:lnTo>
                    <a:lnTo>
                      <a:pt x="1346" y="547"/>
                    </a:lnTo>
                    <a:lnTo>
                      <a:pt x="1360" y="541"/>
                    </a:lnTo>
                    <a:lnTo>
                      <a:pt x="1375" y="535"/>
                    </a:lnTo>
                    <a:lnTo>
                      <a:pt x="1389" y="529"/>
                    </a:lnTo>
                    <a:lnTo>
                      <a:pt x="1404" y="521"/>
                    </a:lnTo>
                    <a:lnTo>
                      <a:pt x="1414" y="515"/>
                    </a:lnTo>
                    <a:lnTo>
                      <a:pt x="1429" y="507"/>
                    </a:lnTo>
                    <a:close/>
                    <a:moveTo>
                      <a:pt x="1490" y="470"/>
                    </a:moveTo>
                    <a:lnTo>
                      <a:pt x="1501" y="476"/>
                    </a:lnTo>
                    <a:lnTo>
                      <a:pt x="1494" y="479"/>
                    </a:lnTo>
                    <a:lnTo>
                      <a:pt x="1486" y="485"/>
                    </a:lnTo>
                    <a:lnTo>
                      <a:pt x="1479" y="489"/>
                    </a:lnTo>
                    <a:lnTo>
                      <a:pt x="1472" y="495"/>
                    </a:lnTo>
                    <a:lnTo>
                      <a:pt x="1458" y="503"/>
                    </a:lnTo>
                    <a:lnTo>
                      <a:pt x="1440" y="513"/>
                    </a:lnTo>
                    <a:lnTo>
                      <a:pt x="1429" y="507"/>
                    </a:lnTo>
                    <a:lnTo>
                      <a:pt x="1443" y="497"/>
                    </a:lnTo>
                    <a:lnTo>
                      <a:pt x="1461" y="489"/>
                    </a:lnTo>
                    <a:lnTo>
                      <a:pt x="1468" y="483"/>
                    </a:lnTo>
                    <a:lnTo>
                      <a:pt x="1476" y="479"/>
                    </a:lnTo>
                    <a:lnTo>
                      <a:pt x="1483" y="476"/>
                    </a:lnTo>
                    <a:lnTo>
                      <a:pt x="1490" y="470"/>
                    </a:lnTo>
                    <a:close/>
                    <a:moveTo>
                      <a:pt x="1688" y="296"/>
                    </a:moveTo>
                    <a:lnTo>
                      <a:pt x="1702" y="298"/>
                    </a:lnTo>
                    <a:lnTo>
                      <a:pt x="1692" y="310"/>
                    </a:lnTo>
                    <a:lnTo>
                      <a:pt x="1681" y="322"/>
                    </a:lnTo>
                    <a:lnTo>
                      <a:pt x="1670" y="333"/>
                    </a:lnTo>
                    <a:lnTo>
                      <a:pt x="1659" y="345"/>
                    </a:lnTo>
                    <a:lnTo>
                      <a:pt x="1645" y="357"/>
                    </a:lnTo>
                    <a:lnTo>
                      <a:pt x="1634" y="367"/>
                    </a:lnTo>
                    <a:lnTo>
                      <a:pt x="1623" y="379"/>
                    </a:lnTo>
                    <a:lnTo>
                      <a:pt x="1609" y="389"/>
                    </a:lnTo>
                    <a:lnTo>
                      <a:pt x="1584" y="410"/>
                    </a:lnTo>
                    <a:lnTo>
                      <a:pt x="1558" y="432"/>
                    </a:lnTo>
                    <a:lnTo>
                      <a:pt x="1530" y="454"/>
                    </a:lnTo>
                    <a:lnTo>
                      <a:pt x="1501" y="476"/>
                    </a:lnTo>
                    <a:lnTo>
                      <a:pt x="1490" y="470"/>
                    </a:lnTo>
                    <a:lnTo>
                      <a:pt x="1519" y="448"/>
                    </a:lnTo>
                    <a:lnTo>
                      <a:pt x="1544" y="426"/>
                    </a:lnTo>
                    <a:lnTo>
                      <a:pt x="1573" y="406"/>
                    </a:lnTo>
                    <a:lnTo>
                      <a:pt x="1598" y="385"/>
                    </a:lnTo>
                    <a:lnTo>
                      <a:pt x="1609" y="373"/>
                    </a:lnTo>
                    <a:lnTo>
                      <a:pt x="1620" y="363"/>
                    </a:lnTo>
                    <a:lnTo>
                      <a:pt x="1634" y="351"/>
                    </a:lnTo>
                    <a:lnTo>
                      <a:pt x="1645" y="341"/>
                    </a:lnTo>
                    <a:lnTo>
                      <a:pt x="1656" y="330"/>
                    </a:lnTo>
                    <a:lnTo>
                      <a:pt x="1666" y="318"/>
                    </a:lnTo>
                    <a:lnTo>
                      <a:pt x="1677" y="308"/>
                    </a:lnTo>
                    <a:lnTo>
                      <a:pt x="1688" y="296"/>
                    </a:lnTo>
                    <a:close/>
                    <a:moveTo>
                      <a:pt x="1796" y="188"/>
                    </a:moveTo>
                    <a:lnTo>
                      <a:pt x="1810" y="190"/>
                    </a:lnTo>
                    <a:lnTo>
                      <a:pt x="1800" y="205"/>
                    </a:lnTo>
                    <a:lnTo>
                      <a:pt x="1785" y="217"/>
                    </a:lnTo>
                    <a:lnTo>
                      <a:pt x="1771" y="231"/>
                    </a:lnTo>
                    <a:lnTo>
                      <a:pt x="1756" y="245"/>
                    </a:lnTo>
                    <a:lnTo>
                      <a:pt x="1742" y="257"/>
                    </a:lnTo>
                    <a:lnTo>
                      <a:pt x="1728" y="270"/>
                    </a:lnTo>
                    <a:lnTo>
                      <a:pt x="1713" y="284"/>
                    </a:lnTo>
                    <a:lnTo>
                      <a:pt x="1702" y="298"/>
                    </a:lnTo>
                    <a:lnTo>
                      <a:pt x="1688" y="296"/>
                    </a:lnTo>
                    <a:lnTo>
                      <a:pt x="1702" y="280"/>
                    </a:lnTo>
                    <a:lnTo>
                      <a:pt x="1713" y="266"/>
                    </a:lnTo>
                    <a:lnTo>
                      <a:pt x="1728" y="253"/>
                    </a:lnTo>
                    <a:lnTo>
                      <a:pt x="1742" y="241"/>
                    </a:lnTo>
                    <a:lnTo>
                      <a:pt x="1756" y="227"/>
                    </a:lnTo>
                    <a:lnTo>
                      <a:pt x="1771" y="213"/>
                    </a:lnTo>
                    <a:lnTo>
                      <a:pt x="1785" y="201"/>
                    </a:lnTo>
                    <a:lnTo>
                      <a:pt x="1796" y="188"/>
                    </a:lnTo>
                    <a:close/>
                    <a:moveTo>
                      <a:pt x="1926" y="18"/>
                    </a:moveTo>
                    <a:lnTo>
                      <a:pt x="1940" y="18"/>
                    </a:lnTo>
                    <a:lnTo>
                      <a:pt x="1940" y="20"/>
                    </a:lnTo>
                    <a:lnTo>
                      <a:pt x="1922" y="42"/>
                    </a:lnTo>
                    <a:lnTo>
                      <a:pt x="1908" y="63"/>
                    </a:lnTo>
                    <a:lnTo>
                      <a:pt x="1893" y="83"/>
                    </a:lnTo>
                    <a:lnTo>
                      <a:pt x="1875" y="105"/>
                    </a:lnTo>
                    <a:lnTo>
                      <a:pt x="1861" y="126"/>
                    </a:lnTo>
                    <a:lnTo>
                      <a:pt x="1846" y="148"/>
                    </a:lnTo>
                    <a:lnTo>
                      <a:pt x="1828" y="170"/>
                    </a:lnTo>
                    <a:lnTo>
                      <a:pt x="1810" y="190"/>
                    </a:lnTo>
                    <a:lnTo>
                      <a:pt x="1796" y="188"/>
                    </a:lnTo>
                    <a:lnTo>
                      <a:pt x="1814" y="166"/>
                    </a:lnTo>
                    <a:lnTo>
                      <a:pt x="1832" y="144"/>
                    </a:lnTo>
                    <a:lnTo>
                      <a:pt x="1846" y="124"/>
                    </a:lnTo>
                    <a:lnTo>
                      <a:pt x="1861" y="103"/>
                    </a:lnTo>
                    <a:lnTo>
                      <a:pt x="1879" y="81"/>
                    </a:lnTo>
                    <a:lnTo>
                      <a:pt x="1893" y="59"/>
                    </a:lnTo>
                    <a:lnTo>
                      <a:pt x="1908" y="38"/>
                    </a:lnTo>
                    <a:lnTo>
                      <a:pt x="1926" y="18"/>
                    </a:lnTo>
                    <a:close/>
                    <a:moveTo>
                      <a:pt x="1926" y="14"/>
                    </a:moveTo>
                    <a:lnTo>
                      <a:pt x="1936" y="20"/>
                    </a:lnTo>
                    <a:lnTo>
                      <a:pt x="1940" y="18"/>
                    </a:lnTo>
                    <a:lnTo>
                      <a:pt x="1926" y="18"/>
                    </a:lnTo>
                    <a:lnTo>
                      <a:pt x="1926" y="14"/>
                    </a:lnTo>
                    <a:close/>
                    <a:moveTo>
                      <a:pt x="1958" y="2"/>
                    </a:moveTo>
                    <a:lnTo>
                      <a:pt x="1965" y="10"/>
                    </a:lnTo>
                    <a:lnTo>
                      <a:pt x="1958" y="12"/>
                    </a:lnTo>
                    <a:lnTo>
                      <a:pt x="1951" y="14"/>
                    </a:lnTo>
                    <a:lnTo>
                      <a:pt x="1944" y="18"/>
                    </a:lnTo>
                    <a:lnTo>
                      <a:pt x="1936" y="20"/>
                    </a:lnTo>
                    <a:lnTo>
                      <a:pt x="1926" y="14"/>
                    </a:lnTo>
                    <a:lnTo>
                      <a:pt x="1933" y="10"/>
                    </a:lnTo>
                    <a:lnTo>
                      <a:pt x="1940" y="8"/>
                    </a:lnTo>
                    <a:lnTo>
                      <a:pt x="1951" y="4"/>
                    </a:lnTo>
                    <a:lnTo>
                      <a:pt x="1958" y="2"/>
                    </a:lnTo>
                    <a:close/>
                    <a:moveTo>
                      <a:pt x="1983" y="0"/>
                    </a:moveTo>
                    <a:lnTo>
                      <a:pt x="1980" y="8"/>
                    </a:lnTo>
                    <a:lnTo>
                      <a:pt x="1976" y="8"/>
                    </a:lnTo>
                    <a:lnTo>
                      <a:pt x="1972" y="8"/>
                    </a:lnTo>
                    <a:lnTo>
                      <a:pt x="1969" y="8"/>
                    </a:lnTo>
                    <a:lnTo>
                      <a:pt x="1965" y="10"/>
                    </a:lnTo>
                    <a:lnTo>
                      <a:pt x="1958" y="2"/>
                    </a:lnTo>
                    <a:lnTo>
                      <a:pt x="1965" y="0"/>
                    </a:lnTo>
                    <a:lnTo>
                      <a:pt x="1969" y="0"/>
                    </a:lnTo>
                    <a:lnTo>
                      <a:pt x="1972" y="0"/>
                    </a:lnTo>
                    <a:lnTo>
                      <a:pt x="1976" y="0"/>
                    </a:lnTo>
                    <a:lnTo>
                      <a:pt x="1980" y="0"/>
                    </a:lnTo>
                    <a:lnTo>
                      <a:pt x="1983" y="0"/>
                    </a:lnTo>
                    <a:close/>
                    <a:moveTo>
                      <a:pt x="2008" y="12"/>
                    </a:moveTo>
                    <a:lnTo>
                      <a:pt x="1994" y="14"/>
                    </a:lnTo>
                    <a:lnTo>
                      <a:pt x="1994" y="12"/>
                    </a:lnTo>
                    <a:lnTo>
                      <a:pt x="1990" y="12"/>
                    </a:lnTo>
                    <a:lnTo>
                      <a:pt x="1987" y="10"/>
                    </a:lnTo>
                    <a:lnTo>
                      <a:pt x="1983" y="10"/>
                    </a:lnTo>
                    <a:lnTo>
                      <a:pt x="1980" y="8"/>
                    </a:lnTo>
                    <a:lnTo>
                      <a:pt x="1983" y="0"/>
                    </a:lnTo>
                    <a:lnTo>
                      <a:pt x="1987" y="2"/>
                    </a:lnTo>
                    <a:lnTo>
                      <a:pt x="1990" y="2"/>
                    </a:lnTo>
                    <a:lnTo>
                      <a:pt x="1994" y="4"/>
                    </a:lnTo>
                    <a:lnTo>
                      <a:pt x="1998" y="4"/>
                    </a:lnTo>
                    <a:lnTo>
                      <a:pt x="2001" y="6"/>
                    </a:lnTo>
                    <a:lnTo>
                      <a:pt x="2005" y="8"/>
                    </a:lnTo>
                    <a:lnTo>
                      <a:pt x="2008" y="10"/>
                    </a:lnTo>
                    <a:lnTo>
                      <a:pt x="2008" y="12"/>
                    </a:lnTo>
                    <a:close/>
                    <a:moveTo>
                      <a:pt x="2012" y="36"/>
                    </a:moveTo>
                    <a:lnTo>
                      <a:pt x="1998" y="32"/>
                    </a:lnTo>
                    <a:lnTo>
                      <a:pt x="1998" y="30"/>
                    </a:lnTo>
                    <a:lnTo>
                      <a:pt x="2001" y="28"/>
                    </a:lnTo>
                    <a:lnTo>
                      <a:pt x="2001" y="26"/>
                    </a:lnTo>
                    <a:lnTo>
                      <a:pt x="1998" y="22"/>
                    </a:lnTo>
                    <a:lnTo>
                      <a:pt x="1994" y="14"/>
                    </a:lnTo>
                    <a:lnTo>
                      <a:pt x="2008" y="12"/>
                    </a:lnTo>
                    <a:lnTo>
                      <a:pt x="2012" y="20"/>
                    </a:lnTo>
                    <a:lnTo>
                      <a:pt x="2016" y="24"/>
                    </a:lnTo>
                    <a:lnTo>
                      <a:pt x="2016" y="26"/>
                    </a:lnTo>
                    <a:lnTo>
                      <a:pt x="2016" y="28"/>
                    </a:lnTo>
                    <a:lnTo>
                      <a:pt x="2012" y="32"/>
                    </a:lnTo>
                    <a:lnTo>
                      <a:pt x="2012" y="36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5" name="Freeform 6"/>
              <p:cNvSpPr>
                <a:spLocks/>
              </p:cNvSpPr>
              <p:nvPr/>
            </p:nvSpPr>
            <p:spPr bwMode="auto">
              <a:xfrm>
                <a:off x="3287" y="3346"/>
                <a:ext cx="32" cy="74"/>
              </a:xfrm>
              <a:custGeom>
                <a:avLst/>
                <a:gdLst>
                  <a:gd name="T0" fmla="*/ 7 w 32"/>
                  <a:gd name="T1" fmla="*/ 74 h 74"/>
                  <a:gd name="T2" fmla="*/ 18 w 32"/>
                  <a:gd name="T3" fmla="*/ 67 h 74"/>
                  <a:gd name="T4" fmla="*/ 25 w 32"/>
                  <a:gd name="T5" fmla="*/ 57 h 74"/>
                  <a:gd name="T6" fmla="*/ 29 w 32"/>
                  <a:gd name="T7" fmla="*/ 45 h 74"/>
                  <a:gd name="T8" fmla="*/ 32 w 32"/>
                  <a:gd name="T9" fmla="*/ 33 h 74"/>
                  <a:gd name="T10" fmla="*/ 29 w 32"/>
                  <a:gd name="T11" fmla="*/ 19 h 74"/>
                  <a:gd name="T12" fmla="*/ 21 w 32"/>
                  <a:gd name="T13" fmla="*/ 5 h 74"/>
                  <a:gd name="T14" fmla="*/ 18 w 32"/>
                  <a:gd name="T15" fmla="*/ 2 h 74"/>
                  <a:gd name="T16" fmla="*/ 11 w 32"/>
                  <a:gd name="T17" fmla="*/ 0 h 74"/>
                  <a:gd name="T18" fmla="*/ 7 w 32"/>
                  <a:gd name="T19" fmla="*/ 0 h 74"/>
                  <a:gd name="T20" fmla="*/ 3 w 32"/>
                  <a:gd name="T21" fmla="*/ 2 h 74"/>
                  <a:gd name="T22" fmla="*/ 0 w 32"/>
                  <a:gd name="T23" fmla="*/ 15 h 74"/>
                  <a:gd name="T24" fmla="*/ 3 w 32"/>
                  <a:gd name="T25" fmla="*/ 27 h 74"/>
                  <a:gd name="T26" fmla="*/ 7 w 32"/>
                  <a:gd name="T27" fmla="*/ 39 h 74"/>
                  <a:gd name="T28" fmla="*/ 7 w 32"/>
                  <a:gd name="T29" fmla="*/ 49 h 74"/>
                  <a:gd name="T30" fmla="*/ 7 w 32"/>
                  <a:gd name="T31" fmla="*/ 61 h 74"/>
                  <a:gd name="T32" fmla="*/ 0 w 32"/>
                  <a:gd name="T33" fmla="*/ 71 h 74"/>
                  <a:gd name="T34" fmla="*/ 0 w 32"/>
                  <a:gd name="T35" fmla="*/ 73 h 74"/>
                  <a:gd name="T36" fmla="*/ 3 w 32"/>
                  <a:gd name="T37" fmla="*/ 74 h 74"/>
                  <a:gd name="T38" fmla="*/ 3 w 32"/>
                  <a:gd name="T39" fmla="*/ 74 h 74"/>
                  <a:gd name="T40" fmla="*/ 7 w 32"/>
                  <a:gd name="T41" fmla="*/ 74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" h="74">
                    <a:moveTo>
                      <a:pt x="7" y="74"/>
                    </a:moveTo>
                    <a:lnTo>
                      <a:pt x="18" y="67"/>
                    </a:lnTo>
                    <a:lnTo>
                      <a:pt x="25" y="57"/>
                    </a:lnTo>
                    <a:lnTo>
                      <a:pt x="29" y="45"/>
                    </a:lnTo>
                    <a:lnTo>
                      <a:pt x="32" y="33"/>
                    </a:lnTo>
                    <a:lnTo>
                      <a:pt x="29" y="19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15"/>
                    </a:lnTo>
                    <a:lnTo>
                      <a:pt x="3" y="27"/>
                    </a:lnTo>
                    <a:lnTo>
                      <a:pt x="7" y="39"/>
                    </a:lnTo>
                    <a:lnTo>
                      <a:pt x="7" y="49"/>
                    </a:lnTo>
                    <a:lnTo>
                      <a:pt x="7" y="61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3" y="74"/>
                    </a:lnTo>
                    <a:lnTo>
                      <a:pt x="7" y="74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Freeform 7"/>
              <p:cNvSpPr>
                <a:spLocks/>
              </p:cNvSpPr>
              <p:nvPr/>
            </p:nvSpPr>
            <p:spPr bwMode="auto">
              <a:xfrm>
                <a:off x="2808" y="2482"/>
                <a:ext cx="731" cy="307"/>
              </a:xfrm>
              <a:custGeom>
                <a:avLst/>
                <a:gdLst>
                  <a:gd name="T0" fmla="*/ 79 w 731"/>
                  <a:gd name="T1" fmla="*/ 100 h 307"/>
                  <a:gd name="T2" fmla="*/ 47 w 731"/>
                  <a:gd name="T3" fmla="*/ 126 h 307"/>
                  <a:gd name="T4" fmla="*/ 18 w 731"/>
                  <a:gd name="T5" fmla="*/ 159 h 307"/>
                  <a:gd name="T6" fmla="*/ 0 w 731"/>
                  <a:gd name="T7" fmla="*/ 199 h 307"/>
                  <a:gd name="T8" fmla="*/ 0 w 731"/>
                  <a:gd name="T9" fmla="*/ 236 h 307"/>
                  <a:gd name="T10" fmla="*/ 14 w 731"/>
                  <a:gd name="T11" fmla="*/ 260 h 307"/>
                  <a:gd name="T12" fmla="*/ 29 w 731"/>
                  <a:gd name="T13" fmla="*/ 280 h 307"/>
                  <a:gd name="T14" fmla="*/ 40 w 731"/>
                  <a:gd name="T15" fmla="*/ 288 h 307"/>
                  <a:gd name="T16" fmla="*/ 119 w 731"/>
                  <a:gd name="T17" fmla="*/ 297 h 307"/>
                  <a:gd name="T18" fmla="*/ 266 w 731"/>
                  <a:gd name="T19" fmla="*/ 303 h 307"/>
                  <a:gd name="T20" fmla="*/ 418 w 731"/>
                  <a:gd name="T21" fmla="*/ 303 h 307"/>
                  <a:gd name="T22" fmla="*/ 565 w 731"/>
                  <a:gd name="T23" fmla="*/ 303 h 307"/>
                  <a:gd name="T24" fmla="*/ 659 w 731"/>
                  <a:gd name="T25" fmla="*/ 307 h 307"/>
                  <a:gd name="T26" fmla="*/ 695 w 731"/>
                  <a:gd name="T27" fmla="*/ 307 h 307"/>
                  <a:gd name="T28" fmla="*/ 713 w 731"/>
                  <a:gd name="T29" fmla="*/ 299 h 307"/>
                  <a:gd name="T30" fmla="*/ 727 w 731"/>
                  <a:gd name="T31" fmla="*/ 274 h 307"/>
                  <a:gd name="T32" fmla="*/ 731 w 731"/>
                  <a:gd name="T33" fmla="*/ 234 h 307"/>
                  <a:gd name="T34" fmla="*/ 713 w 731"/>
                  <a:gd name="T35" fmla="*/ 175 h 307"/>
                  <a:gd name="T36" fmla="*/ 688 w 731"/>
                  <a:gd name="T37" fmla="*/ 114 h 307"/>
                  <a:gd name="T38" fmla="*/ 655 w 731"/>
                  <a:gd name="T39" fmla="*/ 67 h 307"/>
                  <a:gd name="T40" fmla="*/ 623 w 731"/>
                  <a:gd name="T41" fmla="*/ 35 h 307"/>
                  <a:gd name="T42" fmla="*/ 590 w 731"/>
                  <a:gd name="T43" fmla="*/ 19 h 307"/>
                  <a:gd name="T44" fmla="*/ 554 w 731"/>
                  <a:gd name="T45" fmla="*/ 8 h 307"/>
                  <a:gd name="T46" fmla="*/ 515 w 731"/>
                  <a:gd name="T47" fmla="*/ 2 h 307"/>
                  <a:gd name="T48" fmla="*/ 482 w 731"/>
                  <a:gd name="T49" fmla="*/ 2 h 307"/>
                  <a:gd name="T50" fmla="*/ 464 w 731"/>
                  <a:gd name="T51" fmla="*/ 31 h 307"/>
                  <a:gd name="T52" fmla="*/ 450 w 731"/>
                  <a:gd name="T53" fmla="*/ 71 h 307"/>
                  <a:gd name="T54" fmla="*/ 425 w 731"/>
                  <a:gd name="T55" fmla="*/ 94 h 307"/>
                  <a:gd name="T56" fmla="*/ 396 w 731"/>
                  <a:gd name="T57" fmla="*/ 104 h 307"/>
                  <a:gd name="T58" fmla="*/ 378 w 731"/>
                  <a:gd name="T59" fmla="*/ 104 h 307"/>
                  <a:gd name="T60" fmla="*/ 356 w 731"/>
                  <a:gd name="T61" fmla="*/ 94 h 307"/>
                  <a:gd name="T62" fmla="*/ 328 w 731"/>
                  <a:gd name="T63" fmla="*/ 77 h 307"/>
                  <a:gd name="T64" fmla="*/ 313 w 731"/>
                  <a:gd name="T65" fmla="*/ 57 h 307"/>
                  <a:gd name="T66" fmla="*/ 302 w 731"/>
                  <a:gd name="T67" fmla="*/ 25 h 307"/>
                  <a:gd name="T68" fmla="*/ 277 w 731"/>
                  <a:gd name="T69" fmla="*/ 6 h 307"/>
                  <a:gd name="T70" fmla="*/ 234 w 731"/>
                  <a:gd name="T71" fmla="*/ 19 h 307"/>
                  <a:gd name="T72" fmla="*/ 187 w 731"/>
                  <a:gd name="T73" fmla="*/ 33 h 307"/>
                  <a:gd name="T74" fmla="*/ 158 w 731"/>
                  <a:gd name="T75" fmla="*/ 47 h 307"/>
                  <a:gd name="T76" fmla="*/ 126 w 731"/>
                  <a:gd name="T77" fmla="*/ 71 h 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31" h="307">
                    <a:moveTo>
                      <a:pt x="101" y="84"/>
                    </a:moveTo>
                    <a:lnTo>
                      <a:pt x="79" y="100"/>
                    </a:lnTo>
                    <a:lnTo>
                      <a:pt x="65" y="112"/>
                    </a:lnTo>
                    <a:lnTo>
                      <a:pt x="47" y="126"/>
                    </a:lnTo>
                    <a:lnTo>
                      <a:pt x="32" y="142"/>
                    </a:lnTo>
                    <a:lnTo>
                      <a:pt x="18" y="159"/>
                    </a:lnTo>
                    <a:lnTo>
                      <a:pt x="7" y="179"/>
                    </a:lnTo>
                    <a:lnTo>
                      <a:pt x="0" y="199"/>
                    </a:lnTo>
                    <a:lnTo>
                      <a:pt x="0" y="217"/>
                    </a:lnTo>
                    <a:lnTo>
                      <a:pt x="0" y="236"/>
                    </a:lnTo>
                    <a:lnTo>
                      <a:pt x="7" y="252"/>
                    </a:lnTo>
                    <a:lnTo>
                      <a:pt x="14" y="260"/>
                    </a:lnTo>
                    <a:lnTo>
                      <a:pt x="22" y="274"/>
                    </a:lnTo>
                    <a:lnTo>
                      <a:pt x="29" y="280"/>
                    </a:lnTo>
                    <a:lnTo>
                      <a:pt x="36" y="286"/>
                    </a:lnTo>
                    <a:lnTo>
                      <a:pt x="40" y="288"/>
                    </a:lnTo>
                    <a:lnTo>
                      <a:pt x="47" y="290"/>
                    </a:lnTo>
                    <a:lnTo>
                      <a:pt x="119" y="297"/>
                    </a:lnTo>
                    <a:lnTo>
                      <a:pt x="194" y="301"/>
                    </a:lnTo>
                    <a:lnTo>
                      <a:pt x="266" y="303"/>
                    </a:lnTo>
                    <a:lnTo>
                      <a:pt x="342" y="303"/>
                    </a:lnTo>
                    <a:lnTo>
                      <a:pt x="418" y="303"/>
                    </a:lnTo>
                    <a:lnTo>
                      <a:pt x="490" y="303"/>
                    </a:lnTo>
                    <a:lnTo>
                      <a:pt x="565" y="303"/>
                    </a:lnTo>
                    <a:lnTo>
                      <a:pt x="637" y="307"/>
                    </a:lnTo>
                    <a:lnTo>
                      <a:pt x="659" y="307"/>
                    </a:lnTo>
                    <a:lnTo>
                      <a:pt x="684" y="307"/>
                    </a:lnTo>
                    <a:lnTo>
                      <a:pt x="695" y="307"/>
                    </a:lnTo>
                    <a:lnTo>
                      <a:pt x="706" y="303"/>
                    </a:lnTo>
                    <a:lnTo>
                      <a:pt x="713" y="299"/>
                    </a:lnTo>
                    <a:lnTo>
                      <a:pt x="720" y="294"/>
                    </a:lnTo>
                    <a:lnTo>
                      <a:pt x="727" y="274"/>
                    </a:lnTo>
                    <a:lnTo>
                      <a:pt x="731" y="254"/>
                    </a:lnTo>
                    <a:lnTo>
                      <a:pt x="731" y="234"/>
                    </a:lnTo>
                    <a:lnTo>
                      <a:pt x="727" y="215"/>
                    </a:lnTo>
                    <a:lnTo>
                      <a:pt x="713" y="175"/>
                    </a:lnTo>
                    <a:lnTo>
                      <a:pt x="709" y="136"/>
                    </a:lnTo>
                    <a:lnTo>
                      <a:pt x="688" y="114"/>
                    </a:lnTo>
                    <a:lnTo>
                      <a:pt x="670" y="90"/>
                    </a:lnTo>
                    <a:lnTo>
                      <a:pt x="655" y="67"/>
                    </a:lnTo>
                    <a:lnTo>
                      <a:pt x="634" y="45"/>
                    </a:lnTo>
                    <a:lnTo>
                      <a:pt x="623" y="35"/>
                    </a:lnTo>
                    <a:lnTo>
                      <a:pt x="608" y="27"/>
                    </a:lnTo>
                    <a:lnTo>
                      <a:pt x="590" y="19"/>
                    </a:lnTo>
                    <a:lnTo>
                      <a:pt x="572" y="13"/>
                    </a:lnTo>
                    <a:lnTo>
                      <a:pt x="554" y="8"/>
                    </a:lnTo>
                    <a:lnTo>
                      <a:pt x="536" y="4"/>
                    </a:lnTo>
                    <a:lnTo>
                      <a:pt x="515" y="2"/>
                    </a:lnTo>
                    <a:lnTo>
                      <a:pt x="493" y="0"/>
                    </a:lnTo>
                    <a:lnTo>
                      <a:pt x="482" y="2"/>
                    </a:lnTo>
                    <a:lnTo>
                      <a:pt x="475" y="6"/>
                    </a:lnTo>
                    <a:lnTo>
                      <a:pt x="464" y="31"/>
                    </a:lnTo>
                    <a:lnTo>
                      <a:pt x="457" y="59"/>
                    </a:lnTo>
                    <a:lnTo>
                      <a:pt x="450" y="71"/>
                    </a:lnTo>
                    <a:lnTo>
                      <a:pt x="439" y="82"/>
                    </a:lnTo>
                    <a:lnTo>
                      <a:pt x="425" y="94"/>
                    </a:lnTo>
                    <a:lnTo>
                      <a:pt x="403" y="102"/>
                    </a:lnTo>
                    <a:lnTo>
                      <a:pt x="396" y="104"/>
                    </a:lnTo>
                    <a:lnTo>
                      <a:pt x="385" y="104"/>
                    </a:lnTo>
                    <a:lnTo>
                      <a:pt x="378" y="104"/>
                    </a:lnTo>
                    <a:lnTo>
                      <a:pt x="371" y="102"/>
                    </a:lnTo>
                    <a:lnTo>
                      <a:pt x="356" y="94"/>
                    </a:lnTo>
                    <a:lnTo>
                      <a:pt x="338" y="84"/>
                    </a:lnTo>
                    <a:lnTo>
                      <a:pt x="328" y="77"/>
                    </a:lnTo>
                    <a:lnTo>
                      <a:pt x="320" y="67"/>
                    </a:lnTo>
                    <a:lnTo>
                      <a:pt x="313" y="57"/>
                    </a:lnTo>
                    <a:lnTo>
                      <a:pt x="310" y="45"/>
                    </a:lnTo>
                    <a:lnTo>
                      <a:pt x="302" y="25"/>
                    </a:lnTo>
                    <a:lnTo>
                      <a:pt x="288" y="6"/>
                    </a:lnTo>
                    <a:lnTo>
                      <a:pt x="277" y="6"/>
                    </a:lnTo>
                    <a:lnTo>
                      <a:pt x="266" y="11"/>
                    </a:lnTo>
                    <a:lnTo>
                      <a:pt x="234" y="19"/>
                    </a:lnTo>
                    <a:lnTo>
                      <a:pt x="202" y="29"/>
                    </a:lnTo>
                    <a:lnTo>
                      <a:pt x="187" y="33"/>
                    </a:lnTo>
                    <a:lnTo>
                      <a:pt x="173" y="41"/>
                    </a:lnTo>
                    <a:lnTo>
                      <a:pt x="158" y="47"/>
                    </a:lnTo>
                    <a:lnTo>
                      <a:pt x="148" y="55"/>
                    </a:lnTo>
                    <a:lnTo>
                      <a:pt x="126" y="71"/>
                    </a:lnTo>
                    <a:lnTo>
                      <a:pt x="101" y="84"/>
                    </a:lnTo>
                    <a:close/>
                  </a:path>
                </a:pathLst>
              </a:custGeom>
              <a:solidFill>
                <a:srgbClr val="3834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Freeform 8"/>
              <p:cNvSpPr>
                <a:spLocks/>
              </p:cNvSpPr>
              <p:nvPr/>
            </p:nvSpPr>
            <p:spPr bwMode="auto">
              <a:xfrm>
                <a:off x="2689" y="2434"/>
                <a:ext cx="411" cy="334"/>
              </a:xfrm>
              <a:custGeom>
                <a:avLst/>
                <a:gdLst>
                  <a:gd name="T0" fmla="*/ 137 w 411"/>
                  <a:gd name="T1" fmla="*/ 247 h 334"/>
                  <a:gd name="T2" fmla="*/ 141 w 411"/>
                  <a:gd name="T3" fmla="*/ 272 h 334"/>
                  <a:gd name="T4" fmla="*/ 144 w 411"/>
                  <a:gd name="T5" fmla="*/ 296 h 334"/>
                  <a:gd name="T6" fmla="*/ 119 w 411"/>
                  <a:gd name="T7" fmla="*/ 306 h 334"/>
                  <a:gd name="T8" fmla="*/ 83 w 411"/>
                  <a:gd name="T9" fmla="*/ 314 h 334"/>
                  <a:gd name="T10" fmla="*/ 69 w 411"/>
                  <a:gd name="T11" fmla="*/ 322 h 334"/>
                  <a:gd name="T12" fmla="*/ 51 w 411"/>
                  <a:gd name="T13" fmla="*/ 330 h 334"/>
                  <a:gd name="T14" fmla="*/ 40 w 411"/>
                  <a:gd name="T15" fmla="*/ 332 h 334"/>
                  <a:gd name="T16" fmla="*/ 29 w 411"/>
                  <a:gd name="T17" fmla="*/ 334 h 334"/>
                  <a:gd name="T18" fmla="*/ 18 w 411"/>
                  <a:gd name="T19" fmla="*/ 334 h 334"/>
                  <a:gd name="T20" fmla="*/ 7 w 411"/>
                  <a:gd name="T21" fmla="*/ 334 h 334"/>
                  <a:gd name="T22" fmla="*/ 4 w 411"/>
                  <a:gd name="T23" fmla="*/ 314 h 334"/>
                  <a:gd name="T24" fmla="*/ 4 w 411"/>
                  <a:gd name="T25" fmla="*/ 292 h 334"/>
                  <a:gd name="T26" fmla="*/ 4 w 411"/>
                  <a:gd name="T27" fmla="*/ 272 h 334"/>
                  <a:gd name="T28" fmla="*/ 0 w 411"/>
                  <a:gd name="T29" fmla="*/ 251 h 334"/>
                  <a:gd name="T30" fmla="*/ 4 w 411"/>
                  <a:gd name="T31" fmla="*/ 233 h 334"/>
                  <a:gd name="T32" fmla="*/ 11 w 411"/>
                  <a:gd name="T33" fmla="*/ 213 h 334"/>
                  <a:gd name="T34" fmla="*/ 22 w 411"/>
                  <a:gd name="T35" fmla="*/ 196 h 334"/>
                  <a:gd name="T36" fmla="*/ 33 w 411"/>
                  <a:gd name="T37" fmla="*/ 178 h 334"/>
                  <a:gd name="T38" fmla="*/ 43 w 411"/>
                  <a:gd name="T39" fmla="*/ 158 h 334"/>
                  <a:gd name="T40" fmla="*/ 58 w 411"/>
                  <a:gd name="T41" fmla="*/ 140 h 334"/>
                  <a:gd name="T42" fmla="*/ 72 w 411"/>
                  <a:gd name="T43" fmla="*/ 125 h 334"/>
                  <a:gd name="T44" fmla="*/ 94 w 411"/>
                  <a:gd name="T45" fmla="*/ 107 h 334"/>
                  <a:gd name="T46" fmla="*/ 123 w 411"/>
                  <a:gd name="T47" fmla="*/ 85 h 334"/>
                  <a:gd name="T48" fmla="*/ 155 w 411"/>
                  <a:gd name="T49" fmla="*/ 63 h 334"/>
                  <a:gd name="T50" fmla="*/ 191 w 411"/>
                  <a:gd name="T51" fmla="*/ 44 h 334"/>
                  <a:gd name="T52" fmla="*/ 231 w 411"/>
                  <a:gd name="T53" fmla="*/ 24 h 334"/>
                  <a:gd name="T54" fmla="*/ 256 w 411"/>
                  <a:gd name="T55" fmla="*/ 12 h 334"/>
                  <a:gd name="T56" fmla="*/ 281 w 411"/>
                  <a:gd name="T57" fmla="*/ 4 h 334"/>
                  <a:gd name="T58" fmla="*/ 295 w 411"/>
                  <a:gd name="T59" fmla="*/ 2 h 334"/>
                  <a:gd name="T60" fmla="*/ 313 w 411"/>
                  <a:gd name="T61" fmla="*/ 0 h 334"/>
                  <a:gd name="T62" fmla="*/ 328 w 411"/>
                  <a:gd name="T63" fmla="*/ 0 h 334"/>
                  <a:gd name="T64" fmla="*/ 346 w 411"/>
                  <a:gd name="T65" fmla="*/ 2 h 334"/>
                  <a:gd name="T66" fmla="*/ 353 w 411"/>
                  <a:gd name="T67" fmla="*/ 4 h 334"/>
                  <a:gd name="T68" fmla="*/ 364 w 411"/>
                  <a:gd name="T69" fmla="*/ 8 h 334"/>
                  <a:gd name="T70" fmla="*/ 382 w 411"/>
                  <a:gd name="T71" fmla="*/ 16 h 334"/>
                  <a:gd name="T72" fmla="*/ 393 w 411"/>
                  <a:gd name="T73" fmla="*/ 26 h 334"/>
                  <a:gd name="T74" fmla="*/ 396 w 411"/>
                  <a:gd name="T75" fmla="*/ 38 h 334"/>
                  <a:gd name="T76" fmla="*/ 403 w 411"/>
                  <a:gd name="T77" fmla="*/ 50 h 334"/>
                  <a:gd name="T78" fmla="*/ 411 w 411"/>
                  <a:gd name="T79" fmla="*/ 52 h 334"/>
                  <a:gd name="T80" fmla="*/ 411 w 411"/>
                  <a:gd name="T81" fmla="*/ 54 h 334"/>
                  <a:gd name="T82" fmla="*/ 367 w 411"/>
                  <a:gd name="T83" fmla="*/ 71 h 334"/>
                  <a:gd name="T84" fmla="*/ 324 w 411"/>
                  <a:gd name="T85" fmla="*/ 91 h 334"/>
                  <a:gd name="T86" fmla="*/ 306 w 411"/>
                  <a:gd name="T87" fmla="*/ 101 h 334"/>
                  <a:gd name="T88" fmla="*/ 292 w 411"/>
                  <a:gd name="T89" fmla="*/ 109 h 334"/>
                  <a:gd name="T90" fmla="*/ 288 w 411"/>
                  <a:gd name="T91" fmla="*/ 111 h 334"/>
                  <a:gd name="T92" fmla="*/ 285 w 411"/>
                  <a:gd name="T93" fmla="*/ 111 h 334"/>
                  <a:gd name="T94" fmla="*/ 259 w 411"/>
                  <a:gd name="T95" fmla="*/ 125 h 334"/>
                  <a:gd name="T96" fmla="*/ 241 w 411"/>
                  <a:gd name="T97" fmla="*/ 136 h 334"/>
                  <a:gd name="T98" fmla="*/ 234 w 411"/>
                  <a:gd name="T99" fmla="*/ 144 h 334"/>
                  <a:gd name="T100" fmla="*/ 223 w 411"/>
                  <a:gd name="T101" fmla="*/ 150 h 334"/>
                  <a:gd name="T102" fmla="*/ 191 w 411"/>
                  <a:gd name="T103" fmla="*/ 172 h 334"/>
                  <a:gd name="T104" fmla="*/ 162 w 411"/>
                  <a:gd name="T105" fmla="*/ 196 h 334"/>
                  <a:gd name="T106" fmla="*/ 151 w 411"/>
                  <a:gd name="T107" fmla="*/ 207 h 334"/>
                  <a:gd name="T108" fmla="*/ 144 w 411"/>
                  <a:gd name="T109" fmla="*/ 219 h 334"/>
                  <a:gd name="T110" fmla="*/ 137 w 411"/>
                  <a:gd name="T111" fmla="*/ 233 h 334"/>
                  <a:gd name="T112" fmla="*/ 137 w 411"/>
                  <a:gd name="T113" fmla="*/ 247 h 3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11" h="334">
                    <a:moveTo>
                      <a:pt x="137" y="247"/>
                    </a:moveTo>
                    <a:lnTo>
                      <a:pt x="141" y="272"/>
                    </a:lnTo>
                    <a:lnTo>
                      <a:pt x="144" y="296"/>
                    </a:lnTo>
                    <a:lnTo>
                      <a:pt x="119" y="306"/>
                    </a:lnTo>
                    <a:lnTo>
                      <a:pt x="83" y="314"/>
                    </a:lnTo>
                    <a:lnTo>
                      <a:pt x="69" y="322"/>
                    </a:lnTo>
                    <a:lnTo>
                      <a:pt x="51" y="330"/>
                    </a:lnTo>
                    <a:lnTo>
                      <a:pt x="40" y="332"/>
                    </a:lnTo>
                    <a:lnTo>
                      <a:pt x="29" y="334"/>
                    </a:lnTo>
                    <a:lnTo>
                      <a:pt x="18" y="334"/>
                    </a:lnTo>
                    <a:lnTo>
                      <a:pt x="7" y="334"/>
                    </a:lnTo>
                    <a:lnTo>
                      <a:pt x="4" y="314"/>
                    </a:lnTo>
                    <a:lnTo>
                      <a:pt x="4" y="292"/>
                    </a:lnTo>
                    <a:lnTo>
                      <a:pt x="4" y="272"/>
                    </a:lnTo>
                    <a:lnTo>
                      <a:pt x="0" y="251"/>
                    </a:lnTo>
                    <a:lnTo>
                      <a:pt x="4" y="233"/>
                    </a:lnTo>
                    <a:lnTo>
                      <a:pt x="11" y="213"/>
                    </a:lnTo>
                    <a:lnTo>
                      <a:pt x="22" y="196"/>
                    </a:lnTo>
                    <a:lnTo>
                      <a:pt x="33" y="178"/>
                    </a:lnTo>
                    <a:lnTo>
                      <a:pt x="43" y="158"/>
                    </a:lnTo>
                    <a:lnTo>
                      <a:pt x="58" y="140"/>
                    </a:lnTo>
                    <a:lnTo>
                      <a:pt x="72" y="125"/>
                    </a:lnTo>
                    <a:lnTo>
                      <a:pt x="94" y="107"/>
                    </a:lnTo>
                    <a:lnTo>
                      <a:pt x="123" y="85"/>
                    </a:lnTo>
                    <a:lnTo>
                      <a:pt x="155" y="63"/>
                    </a:lnTo>
                    <a:lnTo>
                      <a:pt x="191" y="44"/>
                    </a:lnTo>
                    <a:lnTo>
                      <a:pt x="231" y="24"/>
                    </a:lnTo>
                    <a:lnTo>
                      <a:pt x="256" y="12"/>
                    </a:lnTo>
                    <a:lnTo>
                      <a:pt x="281" y="4"/>
                    </a:lnTo>
                    <a:lnTo>
                      <a:pt x="295" y="2"/>
                    </a:lnTo>
                    <a:lnTo>
                      <a:pt x="313" y="0"/>
                    </a:lnTo>
                    <a:lnTo>
                      <a:pt x="328" y="0"/>
                    </a:lnTo>
                    <a:lnTo>
                      <a:pt x="346" y="2"/>
                    </a:lnTo>
                    <a:lnTo>
                      <a:pt x="353" y="4"/>
                    </a:lnTo>
                    <a:lnTo>
                      <a:pt x="364" y="8"/>
                    </a:lnTo>
                    <a:lnTo>
                      <a:pt x="382" y="16"/>
                    </a:lnTo>
                    <a:lnTo>
                      <a:pt x="393" y="26"/>
                    </a:lnTo>
                    <a:lnTo>
                      <a:pt x="396" y="38"/>
                    </a:lnTo>
                    <a:lnTo>
                      <a:pt x="403" y="50"/>
                    </a:lnTo>
                    <a:lnTo>
                      <a:pt x="411" y="52"/>
                    </a:lnTo>
                    <a:lnTo>
                      <a:pt x="411" y="54"/>
                    </a:lnTo>
                    <a:lnTo>
                      <a:pt x="367" y="71"/>
                    </a:lnTo>
                    <a:lnTo>
                      <a:pt x="324" y="91"/>
                    </a:lnTo>
                    <a:lnTo>
                      <a:pt x="306" y="101"/>
                    </a:lnTo>
                    <a:lnTo>
                      <a:pt x="292" y="109"/>
                    </a:lnTo>
                    <a:lnTo>
                      <a:pt x="288" y="111"/>
                    </a:lnTo>
                    <a:lnTo>
                      <a:pt x="285" y="111"/>
                    </a:lnTo>
                    <a:lnTo>
                      <a:pt x="259" y="125"/>
                    </a:lnTo>
                    <a:lnTo>
                      <a:pt x="241" y="136"/>
                    </a:lnTo>
                    <a:lnTo>
                      <a:pt x="234" y="144"/>
                    </a:lnTo>
                    <a:lnTo>
                      <a:pt x="223" y="150"/>
                    </a:lnTo>
                    <a:lnTo>
                      <a:pt x="191" y="172"/>
                    </a:lnTo>
                    <a:lnTo>
                      <a:pt x="162" y="196"/>
                    </a:lnTo>
                    <a:lnTo>
                      <a:pt x="151" y="207"/>
                    </a:lnTo>
                    <a:lnTo>
                      <a:pt x="144" y="219"/>
                    </a:lnTo>
                    <a:lnTo>
                      <a:pt x="137" y="233"/>
                    </a:lnTo>
                    <a:lnTo>
                      <a:pt x="137" y="247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Freeform 9"/>
              <p:cNvSpPr>
                <a:spLocks/>
              </p:cNvSpPr>
              <p:nvPr/>
            </p:nvSpPr>
            <p:spPr bwMode="auto">
              <a:xfrm>
                <a:off x="3280" y="2419"/>
                <a:ext cx="403" cy="360"/>
              </a:xfrm>
              <a:custGeom>
                <a:avLst/>
                <a:gdLst>
                  <a:gd name="T0" fmla="*/ 104 w 403"/>
                  <a:gd name="T1" fmla="*/ 2 h 360"/>
                  <a:gd name="T2" fmla="*/ 90 w 403"/>
                  <a:gd name="T3" fmla="*/ 0 h 360"/>
                  <a:gd name="T4" fmla="*/ 79 w 403"/>
                  <a:gd name="T5" fmla="*/ 2 h 360"/>
                  <a:gd name="T6" fmla="*/ 64 w 403"/>
                  <a:gd name="T7" fmla="*/ 3 h 360"/>
                  <a:gd name="T8" fmla="*/ 54 w 403"/>
                  <a:gd name="T9" fmla="*/ 5 h 360"/>
                  <a:gd name="T10" fmla="*/ 32 w 403"/>
                  <a:gd name="T11" fmla="*/ 15 h 360"/>
                  <a:gd name="T12" fmla="*/ 18 w 403"/>
                  <a:gd name="T13" fmla="*/ 27 h 360"/>
                  <a:gd name="T14" fmla="*/ 14 w 403"/>
                  <a:gd name="T15" fmla="*/ 33 h 360"/>
                  <a:gd name="T16" fmla="*/ 7 w 403"/>
                  <a:gd name="T17" fmla="*/ 39 h 360"/>
                  <a:gd name="T18" fmla="*/ 3 w 403"/>
                  <a:gd name="T19" fmla="*/ 47 h 360"/>
                  <a:gd name="T20" fmla="*/ 3 w 403"/>
                  <a:gd name="T21" fmla="*/ 55 h 360"/>
                  <a:gd name="T22" fmla="*/ 0 w 403"/>
                  <a:gd name="T23" fmla="*/ 69 h 360"/>
                  <a:gd name="T24" fmla="*/ 3 w 403"/>
                  <a:gd name="T25" fmla="*/ 74 h 360"/>
                  <a:gd name="T26" fmla="*/ 50 w 403"/>
                  <a:gd name="T27" fmla="*/ 82 h 360"/>
                  <a:gd name="T28" fmla="*/ 97 w 403"/>
                  <a:gd name="T29" fmla="*/ 90 h 360"/>
                  <a:gd name="T30" fmla="*/ 118 w 403"/>
                  <a:gd name="T31" fmla="*/ 96 h 360"/>
                  <a:gd name="T32" fmla="*/ 136 w 403"/>
                  <a:gd name="T33" fmla="*/ 104 h 360"/>
                  <a:gd name="T34" fmla="*/ 154 w 403"/>
                  <a:gd name="T35" fmla="*/ 114 h 360"/>
                  <a:gd name="T36" fmla="*/ 169 w 403"/>
                  <a:gd name="T37" fmla="*/ 124 h 360"/>
                  <a:gd name="T38" fmla="*/ 183 w 403"/>
                  <a:gd name="T39" fmla="*/ 142 h 360"/>
                  <a:gd name="T40" fmla="*/ 198 w 403"/>
                  <a:gd name="T41" fmla="*/ 161 h 360"/>
                  <a:gd name="T42" fmla="*/ 205 w 403"/>
                  <a:gd name="T43" fmla="*/ 185 h 360"/>
                  <a:gd name="T44" fmla="*/ 212 w 403"/>
                  <a:gd name="T45" fmla="*/ 209 h 360"/>
                  <a:gd name="T46" fmla="*/ 216 w 403"/>
                  <a:gd name="T47" fmla="*/ 232 h 360"/>
                  <a:gd name="T48" fmla="*/ 223 w 403"/>
                  <a:gd name="T49" fmla="*/ 258 h 360"/>
                  <a:gd name="T50" fmla="*/ 223 w 403"/>
                  <a:gd name="T51" fmla="*/ 274 h 360"/>
                  <a:gd name="T52" fmla="*/ 223 w 403"/>
                  <a:gd name="T53" fmla="*/ 291 h 360"/>
                  <a:gd name="T54" fmla="*/ 223 w 403"/>
                  <a:gd name="T55" fmla="*/ 307 h 360"/>
                  <a:gd name="T56" fmla="*/ 219 w 403"/>
                  <a:gd name="T57" fmla="*/ 323 h 360"/>
                  <a:gd name="T58" fmla="*/ 259 w 403"/>
                  <a:gd name="T59" fmla="*/ 335 h 360"/>
                  <a:gd name="T60" fmla="*/ 295 w 403"/>
                  <a:gd name="T61" fmla="*/ 343 h 360"/>
                  <a:gd name="T62" fmla="*/ 331 w 403"/>
                  <a:gd name="T63" fmla="*/ 353 h 360"/>
                  <a:gd name="T64" fmla="*/ 370 w 403"/>
                  <a:gd name="T65" fmla="*/ 359 h 360"/>
                  <a:gd name="T66" fmla="*/ 381 w 403"/>
                  <a:gd name="T67" fmla="*/ 360 h 360"/>
                  <a:gd name="T68" fmla="*/ 388 w 403"/>
                  <a:gd name="T69" fmla="*/ 359 h 360"/>
                  <a:gd name="T70" fmla="*/ 396 w 403"/>
                  <a:gd name="T71" fmla="*/ 355 h 360"/>
                  <a:gd name="T72" fmla="*/ 403 w 403"/>
                  <a:gd name="T73" fmla="*/ 349 h 360"/>
                  <a:gd name="T74" fmla="*/ 403 w 403"/>
                  <a:gd name="T75" fmla="*/ 341 h 360"/>
                  <a:gd name="T76" fmla="*/ 399 w 403"/>
                  <a:gd name="T77" fmla="*/ 331 h 360"/>
                  <a:gd name="T78" fmla="*/ 392 w 403"/>
                  <a:gd name="T79" fmla="*/ 315 h 360"/>
                  <a:gd name="T80" fmla="*/ 388 w 403"/>
                  <a:gd name="T81" fmla="*/ 301 h 360"/>
                  <a:gd name="T82" fmla="*/ 381 w 403"/>
                  <a:gd name="T83" fmla="*/ 276 h 360"/>
                  <a:gd name="T84" fmla="*/ 374 w 403"/>
                  <a:gd name="T85" fmla="*/ 252 h 360"/>
                  <a:gd name="T86" fmla="*/ 363 w 403"/>
                  <a:gd name="T87" fmla="*/ 228 h 360"/>
                  <a:gd name="T88" fmla="*/ 352 w 403"/>
                  <a:gd name="T89" fmla="*/ 205 h 360"/>
                  <a:gd name="T90" fmla="*/ 342 w 403"/>
                  <a:gd name="T91" fmla="*/ 177 h 360"/>
                  <a:gd name="T92" fmla="*/ 324 w 403"/>
                  <a:gd name="T93" fmla="*/ 149 h 360"/>
                  <a:gd name="T94" fmla="*/ 306 w 403"/>
                  <a:gd name="T95" fmla="*/ 122 h 360"/>
                  <a:gd name="T96" fmla="*/ 284 w 403"/>
                  <a:gd name="T97" fmla="*/ 94 h 360"/>
                  <a:gd name="T98" fmla="*/ 270 w 403"/>
                  <a:gd name="T99" fmla="*/ 82 h 360"/>
                  <a:gd name="T100" fmla="*/ 248 w 403"/>
                  <a:gd name="T101" fmla="*/ 67 h 360"/>
                  <a:gd name="T102" fmla="*/ 223 w 403"/>
                  <a:gd name="T103" fmla="*/ 51 h 360"/>
                  <a:gd name="T104" fmla="*/ 194 w 403"/>
                  <a:gd name="T105" fmla="*/ 35 h 360"/>
                  <a:gd name="T106" fmla="*/ 169 w 403"/>
                  <a:gd name="T107" fmla="*/ 25 h 360"/>
                  <a:gd name="T108" fmla="*/ 140 w 403"/>
                  <a:gd name="T109" fmla="*/ 13 h 360"/>
                  <a:gd name="T110" fmla="*/ 122 w 403"/>
                  <a:gd name="T111" fmla="*/ 5 h 360"/>
                  <a:gd name="T112" fmla="*/ 100 w 403"/>
                  <a:gd name="T113" fmla="*/ 2 h 360"/>
                  <a:gd name="T114" fmla="*/ 100 w 403"/>
                  <a:gd name="T115" fmla="*/ 2 h 360"/>
                  <a:gd name="T116" fmla="*/ 104 w 403"/>
                  <a:gd name="T117" fmla="*/ 2 h 3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03" h="360">
                    <a:moveTo>
                      <a:pt x="104" y="2"/>
                    </a:moveTo>
                    <a:lnTo>
                      <a:pt x="90" y="0"/>
                    </a:lnTo>
                    <a:lnTo>
                      <a:pt x="79" y="2"/>
                    </a:lnTo>
                    <a:lnTo>
                      <a:pt x="64" y="3"/>
                    </a:lnTo>
                    <a:lnTo>
                      <a:pt x="54" y="5"/>
                    </a:lnTo>
                    <a:lnTo>
                      <a:pt x="32" y="15"/>
                    </a:lnTo>
                    <a:lnTo>
                      <a:pt x="18" y="27"/>
                    </a:lnTo>
                    <a:lnTo>
                      <a:pt x="14" y="33"/>
                    </a:lnTo>
                    <a:lnTo>
                      <a:pt x="7" y="39"/>
                    </a:lnTo>
                    <a:lnTo>
                      <a:pt x="3" y="47"/>
                    </a:lnTo>
                    <a:lnTo>
                      <a:pt x="3" y="55"/>
                    </a:lnTo>
                    <a:lnTo>
                      <a:pt x="0" y="69"/>
                    </a:lnTo>
                    <a:lnTo>
                      <a:pt x="3" y="74"/>
                    </a:lnTo>
                    <a:lnTo>
                      <a:pt x="50" y="82"/>
                    </a:lnTo>
                    <a:lnTo>
                      <a:pt x="97" y="90"/>
                    </a:lnTo>
                    <a:lnTo>
                      <a:pt x="118" y="96"/>
                    </a:lnTo>
                    <a:lnTo>
                      <a:pt x="136" y="104"/>
                    </a:lnTo>
                    <a:lnTo>
                      <a:pt x="154" y="114"/>
                    </a:lnTo>
                    <a:lnTo>
                      <a:pt x="169" y="124"/>
                    </a:lnTo>
                    <a:lnTo>
                      <a:pt x="183" y="142"/>
                    </a:lnTo>
                    <a:lnTo>
                      <a:pt x="198" y="161"/>
                    </a:lnTo>
                    <a:lnTo>
                      <a:pt x="205" y="185"/>
                    </a:lnTo>
                    <a:lnTo>
                      <a:pt x="212" y="209"/>
                    </a:lnTo>
                    <a:lnTo>
                      <a:pt x="216" y="232"/>
                    </a:lnTo>
                    <a:lnTo>
                      <a:pt x="223" y="258"/>
                    </a:lnTo>
                    <a:lnTo>
                      <a:pt x="223" y="274"/>
                    </a:lnTo>
                    <a:lnTo>
                      <a:pt x="223" y="291"/>
                    </a:lnTo>
                    <a:lnTo>
                      <a:pt x="223" y="307"/>
                    </a:lnTo>
                    <a:lnTo>
                      <a:pt x="219" y="323"/>
                    </a:lnTo>
                    <a:lnTo>
                      <a:pt x="259" y="335"/>
                    </a:lnTo>
                    <a:lnTo>
                      <a:pt x="295" y="343"/>
                    </a:lnTo>
                    <a:lnTo>
                      <a:pt x="331" y="353"/>
                    </a:lnTo>
                    <a:lnTo>
                      <a:pt x="370" y="359"/>
                    </a:lnTo>
                    <a:lnTo>
                      <a:pt x="381" y="360"/>
                    </a:lnTo>
                    <a:lnTo>
                      <a:pt x="388" y="359"/>
                    </a:lnTo>
                    <a:lnTo>
                      <a:pt x="396" y="355"/>
                    </a:lnTo>
                    <a:lnTo>
                      <a:pt x="403" y="349"/>
                    </a:lnTo>
                    <a:lnTo>
                      <a:pt x="403" y="341"/>
                    </a:lnTo>
                    <a:lnTo>
                      <a:pt x="399" y="331"/>
                    </a:lnTo>
                    <a:lnTo>
                      <a:pt x="392" y="315"/>
                    </a:lnTo>
                    <a:lnTo>
                      <a:pt x="388" y="301"/>
                    </a:lnTo>
                    <a:lnTo>
                      <a:pt x="381" y="276"/>
                    </a:lnTo>
                    <a:lnTo>
                      <a:pt x="374" y="252"/>
                    </a:lnTo>
                    <a:lnTo>
                      <a:pt x="363" y="228"/>
                    </a:lnTo>
                    <a:lnTo>
                      <a:pt x="352" y="205"/>
                    </a:lnTo>
                    <a:lnTo>
                      <a:pt x="342" y="177"/>
                    </a:lnTo>
                    <a:lnTo>
                      <a:pt x="324" y="149"/>
                    </a:lnTo>
                    <a:lnTo>
                      <a:pt x="306" y="122"/>
                    </a:lnTo>
                    <a:lnTo>
                      <a:pt x="284" y="94"/>
                    </a:lnTo>
                    <a:lnTo>
                      <a:pt x="270" y="82"/>
                    </a:lnTo>
                    <a:lnTo>
                      <a:pt x="248" y="67"/>
                    </a:lnTo>
                    <a:lnTo>
                      <a:pt x="223" y="51"/>
                    </a:lnTo>
                    <a:lnTo>
                      <a:pt x="194" y="35"/>
                    </a:lnTo>
                    <a:lnTo>
                      <a:pt x="169" y="25"/>
                    </a:lnTo>
                    <a:lnTo>
                      <a:pt x="140" y="13"/>
                    </a:lnTo>
                    <a:lnTo>
                      <a:pt x="122" y="5"/>
                    </a:lnTo>
                    <a:lnTo>
                      <a:pt x="100" y="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7270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Freeform 10"/>
              <p:cNvSpPr>
                <a:spLocks/>
              </p:cNvSpPr>
              <p:nvPr/>
            </p:nvSpPr>
            <p:spPr bwMode="auto">
              <a:xfrm>
                <a:off x="3280" y="2419"/>
                <a:ext cx="403" cy="360"/>
              </a:xfrm>
              <a:custGeom>
                <a:avLst/>
                <a:gdLst>
                  <a:gd name="T0" fmla="*/ 104 w 403"/>
                  <a:gd name="T1" fmla="*/ 2 h 360"/>
                  <a:gd name="T2" fmla="*/ 90 w 403"/>
                  <a:gd name="T3" fmla="*/ 0 h 360"/>
                  <a:gd name="T4" fmla="*/ 79 w 403"/>
                  <a:gd name="T5" fmla="*/ 2 h 360"/>
                  <a:gd name="T6" fmla="*/ 64 w 403"/>
                  <a:gd name="T7" fmla="*/ 3 h 360"/>
                  <a:gd name="T8" fmla="*/ 54 w 403"/>
                  <a:gd name="T9" fmla="*/ 5 h 360"/>
                  <a:gd name="T10" fmla="*/ 32 w 403"/>
                  <a:gd name="T11" fmla="*/ 15 h 360"/>
                  <a:gd name="T12" fmla="*/ 18 w 403"/>
                  <a:gd name="T13" fmla="*/ 27 h 360"/>
                  <a:gd name="T14" fmla="*/ 14 w 403"/>
                  <a:gd name="T15" fmla="*/ 33 h 360"/>
                  <a:gd name="T16" fmla="*/ 7 w 403"/>
                  <a:gd name="T17" fmla="*/ 39 h 360"/>
                  <a:gd name="T18" fmla="*/ 3 w 403"/>
                  <a:gd name="T19" fmla="*/ 47 h 360"/>
                  <a:gd name="T20" fmla="*/ 3 w 403"/>
                  <a:gd name="T21" fmla="*/ 55 h 360"/>
                  <a:gd name="T22" fmla="*/ 0 w 403"/>
                  <a:gd name="T23" fmla="*/ 69 h 360"/>
                  <a:gd name="T24" fmla="*/ 3 w 403"/>
                  <a:gd name="T25" fmla="*/ 74 h 360"/>
                  <a:gd name="T26" fmla="*/ 50 w 403"/>
                  <a:gd name="T27" fmla="*/ 82 h 360"/>
                  <a:gd name="T28" fmla="*/ 97 w 403"/>
                  <a:gd name="T29" fmla="*/ 90 h 360"/>
                  <a:gd name="T30" fmla="*/ 118 w 403"/>
                  <a:gd name="T31" fmla="*/ 96 h 360"/>
                  <a:gd name="T32" fmla="*/ 136 w 403"/>
                  <a:gd name="T33" fmla="*/ 104 h 360"/>
                  <a:gd name="T34" fmla="*/ 154 w 403"/>
                  <a:gd name="T35" fmla="*/ 114 h 360"/>
                  <a:gd name="T36" fmla="*/ 169 w 403"/>
                  <a:gd name="T37" fmla="*/ 124 h 360"/>
                  <a:gd name="T38" fmla="*/ 183 w 403"/>
                  <a:gd name="T39" fmla="*/ 142 h 360"/>
                  <a:gd name="T40" fmla="*/ 198 w 403"/>
                  <a:gd name="T41" fmla="*/ 161 h 360"/>
                  <a:gd name="T42" fmla="*/ 205 w 403"/>
                  <a:gd name="T43" fmla="*/ 185 h 360"/>
                  <a:gd name="T44" fmla="*/ 212 w 403"/>
                  <a:gd name="T45" fmla="*/ 209 h 360"/>
                  <a:gd name="T46" fmla="*/ 216 w 403"/>
                  <a:gd name="T47" fmla="*/ 232 h 360"/>
                  <a:gd name="T48" fmla="*/ 223 w 403"/>
                  <a:gd name="T49" fmla="*/ 258 h 360"/>
                  <a:gd name="T50" fmla="*/ 223 w 403"/>
                  <a:gd name="T51" fmla="*/ 274 h 360"/>
                  <a:gd name="T52" fmla="*/ 223 w 403"/>
                  <a:gd name="T53" fmla="*/ 291 h 360"/>
                  <a:gd name="T54" fmla="*/ 223 w 403"/>
                  <a:gd name="T55" fmla="*/ 307 h 360"/>
                  <a:gd name="T56" fmla="*/ 219 w 403"/>
                  <a:gd name="T57" fmla="*/ 323 h 360"/>
                  <a:gd name="T58" fmla="*/ 259 w 403"/>
                  <a:gd name="T59" fmla="*/ 335 h 360"/>
                  <a:gd name="T60" fmla="*/ 295 w 403"/>
                  <a:gd name="T61" fmla="*/ 343 h 360"/>
                  <a:gd name="T62" fmla="*/ 331 w 403"/>
                  <a:gd name="T63" fmla="*/ 353 h 360"/>
                  <a:gd name="T64" fmla="*/ 370 w 403"/>
                  <a:gd name="T65" fmla="*/ 359 h 360"/>
                  <a:gd name="T66" fmla="*/ 381 w 403"/>
                  <a:gd name="T67" fmla="*/ 360 h 360"/>
                  <a:gd name="T68" fmla="*/ 388 w 403"/>
                  <a:gd name="T69" fmla="*/ 359 h 360"/>
                  <a:gd name="T70" fmla="*/ 396 w 403"/>
                  <a:gd name="T71" fmla="*/ 355 h 360"/>
                  <a:gd name="T72" fmla="*/ 403 w 403"/>
                  <a:gd name="T73" fmla="*/ 349 h 360"/>
                  <a:gd name="T74" fmla="*/ 403 w 403"/>
                  <a:gd name="T75" fmla="*/ 341 h 360"/>
                  <a:gd name="T76" fmla="*/ 399 w 403"/>
                  <a:gd name="T77" fmla="*/ 331 h 360"/>
                  <a:gd name="T78" fmla="*/ 392 w 403"/>
                  <a:gd name="T79" fmla="*/ 315 h 360"/>
                  <a:gd name="T80" fmla="*/ 388 w 403"/>
                  <a:gd name="T81" fmla="*/ 301 h 360"/>
                  <a:gd name="T82" fmla="*/ 381 w 403"/>
                  <a:gd name="T83" fmla="*/ 276 h 360"/>
                  <a:gd name="T84" fmla="*/ 374 w 403"/>
                  <a:gd name="T85" fmla="*/ 252 h 360"/>
                  <a:gd name="T86" fmla="*/ 363 w 403"/>
                  <a:gd name="T87" fmla="*/ 228 h 360"/>
                  <a:gd name="T88" fmla="*/ 352 w 403"/>
                  <a:gd name="T89" fmla="*/ 205 h 360"/>
                  <a:gd name="T90" fmla="*/ 342 w 403"/>
                  <a:gd name="T91" fmla="*/ 177 h 360"/>
                  <a:gd name="T92" fmla="*/ 324 w 403"/>
                  <a:gd name="T93" fmla="*/ 149 h 360"/>
                  <a:gd name="T94" fmla="*/ 306 w 403"/>
                  <a:gd name="T95" fmla="*/ 122 h 360"/>
                  <a:gd name="T96" fmla="*/ 284 w 403"/>
                  <a:gd name="T97" fmla="*/ 94 h 360"/>
                  <a:gd name="T98" fmla="*/ 270 w 403"/>
                  <a:gd name="T99" fmla="*/ 82 h 360"/>
                  <a:gd name="T100" fmla="*/ 248 w 403"/>
                  <a:gd name="T101" fmla="*/ 67 h 360"/>
                  <a:gd name="T102" fmla="*/ 223 w 403"/>
                  <a:gd name="T103" fmla="*/ 51 h 360"/>
                  <a:gd name="T104" fmla="*/ 194 w 403"/>
                  <a:gd name="T105" fmla="*/ 35 h 360"/>
                  <a:gd name="T106" fmla="*/ 169 w 403"/>
                  <a:gd name="T107" fmla="*/ 25 h 360"/>
                  <a:gd name="T108" fmla="*/ 140 w 403"/>
                  <a:gd name="T109" fmla="*/ 13 h 360"/>
                  <a:gd name="T110" fmla="*/ 122 w 403"/>
                  <a:gd name="T111" fmla="*/ 5 h 360"/>
                  <a:gd name="T112" fmla="*/ 100 w 403"/>
                  <a:gd name="T113" fmla="*/ 2 h 360"/>
                  <a:gd name="T114" fmla="*/ 100 w 403"/>
                  <a:gd name="T115" fmla="*/ 2 h 360"/>
                  <a:gd name="T116" fmla="*/ 104 w 403"/>
                  <a:gd name="T117" fmla="*/ 2 h 3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03" h="360">
                    <a:moveTo>
                      <a:pt x="104" y="2"/>
                    </a:moveTo>
                    <a:lnTo>
                      <a:pt x="90" y="0"/>
                    </a:lnTo>
                    <a:lnTo>
                      <a:pt x="79" y="2"/>
                    </a:lnTo>
                    <a:lnTo>
                      <a:pt x="64" y="3"/>
                    </a:lnTo>
                    <a:lnTo>
                      <a:pt x="54" y="5"/>
                    </a:lnTo>
                    <a:lnTo>
                      <a:pt x="32" y="15"/>
                    </a:lnTo>
                    <a:lnTo>
                      <a:pt x="18" y="27"/>
                    </a:lnTo>
                    <a:lnTo>
                      <a:pt x="14" y="33"/>
                    </a:lnTo>
                    <a:lnTo>
                      <a:pt x="7" y="39"/>
                    </a:lnTo>
                    <a:lnTo>
                      <a:pt x="3" y="47"/>
                    </a:lnTo>
                    <a:lnTo>
                      <a:pt x="3" y="55"/>
                    </a:lnTo>
                    <a:lnTo>
                      <a:pt x="0" y="69"/>
                    </a:lnTo>
                    <a:lnTo>
                      <a:pt x="3" y="74"/>
                    </a:lnTo>
                    <a:lnTo>
                      <a:pt x="50" y="82"/>
                    </a:lnTo>
                    <a:lnTo>
                      <a:pt x="97" y="90"/>
                    </a:lnTo>
                    <a:lnTo>
                      <a:pt x="118" y="96"/>
                    </a:lnTo>
                    <a:lnTo>
                      <a:pt x="136" y="104"/>
                    </a:lnTo>
                    <a:lnTo>
                      <a:pt x="154" y="114"/>
                    </a:lnTo>
                    <a:lnTo>
                      <a:pt x="169" y="124"/>
                    </a:lnTo>
                    <a:lnTo>
                      <a:pt x="183" y="142"/>
                    </a:lnTo>
                    <a:lnTo>
                      <a:pt x="198" y="161"/>
                    </a:lnTo>
                    <a:lnTo>
                      <a:pt x="205" y="185"/>
                    </a:lnTo>
                    <a:lnTo>
                      <a:pt x="212" y="209"/>
                    </a:lnTo>
                    <a:lnTo>
                      <a:pt x="216" y="232"/>
                    </a:lnTo>
                    <a:lnTo>
                      <a:pt x="223" y="258"/>
                    </a:lnTo>
                    <a:lnTo>
                      <a:pt x="223" y="274"/>
                    </a:lnTo>
                    <a:lnTo>
                      <a:pt x="223" y="291"/>
                    </a:lnTo>
                    <a:lnTo>
                      <a:pt x="223" y="307"/>
                    </a:lnTo>
                    <a:lnTo>
                      <a:pt x="219" y="323"/>
                    </a:lnTo>
                    <a:lnTo>
                      <a:pt x="259" y="335"/>
                    </a:lnTo>
                    <a:lnTo>
                      <a:pt x="295" y="343"/>
                    </a:lnTo>
                    <a:lnTo>
                      <a:pt x="331" y="353"/>
                    </a:lnTo>
                    <a:lnTo>
                      <a:pt x="370" y="359"/>
                    </a:lnTo>
                    <a:lnTo>
                      <a:pt x="381" y="360"/>
                    </a:lnTo>
                    <a:lnTo>
                      <a:pt x="388" y="359"/>
                    </a:lnTo>
                    <a:lnTo>
                      <a:pt x="396" y="355"/>
                    </a:lnTo>
                    <a:lnTo>
                      <a:pt x="403" y="349"/>
                    </a:lnTo>
                    <a:lnTo>
                      <a:pt x="403" y="341"/>
                    </a:lnTo>
                    <a:lnTo>
                      <a:pt x="399" y="331"/>
                    </a:lnTo>
                    <a:lnTo>
                      <a:pt x="392" y="315"/>
                    </a:lnTo>
                    <a:lnTo>
                      <a:pt x="388" y="301"/>
                    </a:lnTo>
                    <a:lnTo>
                      <a:pt x="381" y="276"/>
                    </a:lnTo>
                    <a:lnTo>
                      <a:pt x="374" y="252"/>
                    </a:lnTo>
                    <a:lnTo>
                      <a:pt x="363" y="228"/>
                    </a:lnTo>
                    <a:lnTo>
                      <a:pt x="352" y="205"/>
                    </a:lnTo>
                    <a:lnTo>
                      <a:pt x="342" y="177"/>
                    </a:lnTo>
                    <a:lnTo>
                      <a:pt x="324" y="149"/>
                    </a:lnTo>
                    <a:lnTo>
                      <a:pt x="306" y="122"/>
                    </a:lnTo>
                    <a:lnTo>
                      <a:pt x="284" y="94"/>
                    </a:lnTo>
                    <a:lnTo>
                      <a:pt x="270" y="82"/>
                    </a:lnTo>
                    <a:lnTo>
                      <a:pt x="248" y="67"/>
                    </a:lnTo>
                    <a:lnTo>
                      <a:pt x="223" y="51"/>
                    </a:lnTo>
                    <a:lnTo>
                      <a:pt x="194" y="35"/>
                    </a:lnTo>
                    <a:lnTo>
                      <a:pt x="169" y="25"/>
                    </a:lnTo>
                    <a:lnTo>
                      <a:pt x="140" y="13"/>
                    </a:lnTo>
                    <a:lnTo>
                      <a:pt x="122" y="5"/>
                    </a:lnTo>
                    <a:lnTo>
                      <a:pt x="100" y="2"/>
                    </a:lnTo>
                    <a:lnTo>
                      <a:pt x="104" y="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Freeform 11"/>
              <p:cNvSpPr>
                <a:spLocks/>
              </p:cNvSpPr>
              <p:nvPr/>
            </p:nvSpPr>
            <p:spPr bwMode="auto">
              <a:xfrm>
                <a:off x="2689" y="2537"/>
                <a:ext cx="169" cy="244"/>
              </a:xfrm>
              <a:custGeom>
                <a:avLst/>
                <a:gdLst>
                  <a:gd name="T0" fmla="*/ 7 w 169"/>
                  <a:gd name="T1" fmla="*/ 223 h 244"/>
                  <a:gd name="T2" fmla="*/ 7 w 169"/>
                  <a:gd name="T3" fmla="*/ 229 h 244"/>
                  <a:gd name="T4" fmla="*/ 11 w 169"/>
                  <a:gd name="T5" fmla="*/ 237 h 244"/>
                  <a:gd name="T6" fmla="*/ 15 w 169"/>
                  <a:gd name="T7" fmla="*/ 239 h 244"/>
                  <a:gd name="T8" fmla="*/ 15 w 169"/>
                  <a:gd name="T9" fmla="*/ 241 h 244"/>
                  <a:gd name="T10" fmla="*/ 18 w 169"/>
                  <a:gd name="T11" fmla="*/ 242 h 244"/>
                  <a:gd name="T12" fmla="*/ 25 w 169"/>
                  <a:gd name="T13" fmla="*/ 244 h 244"/>
                  <a:gd name="T14" fmla="*/ 40 w 169"/>
                  <a:gd name="T15" fmla="*/ 242 h 244"/>
                  <a:gd name="T16" fmla="*/ 58 w 169"/>
                  <a:gd name="T17" fmla="*/ 239 h 244"/>
                  <a:gd name="T18" fmla="*/ 69 w 169"/>
                  <a:gd name="T19" fmla="*/ 237 h 244"/>
                  <a:gd name="T20" fmla="*/ 79 w 169"/>
                  <a:gd name="T21" fmla="*/ 237 h 244"/>
                  <a:gd name="T22" fmla="*/ 90 w 169"/>
                  <a:gd name="T23" fmla="*/ 235 h 244"/>
                  <a:gd name="T24" fmla="*/ 97 w 169"/>
                  <a:gd name="T25" fmla="*/ 229 h 244"/>
                  <a:gd name="T26" fmla="*/ 105 w 169"/>
                  <a:gd name="T27" fmla="*/ 219 h 244"/>
                  <a:gd name="T28" fmla="*/ 112 w 169"/>
                  <a:gd name="T29" fmla="*/ 209 h 244"/>
                  <a:gd name="T30" fmla="*/ 119 w 169"/>
                  <a:gd name="T31" fmla="*/ 205 h 244"/>
                  <a:gd name="T32" fmla="*/ 123 w 169"/>
                  <a:gd name="T33" fmla="*/ 201 h 244"/>
                  <a:gd name="T34" fmla="*/ 133 w 169"/>
                  <a:gd name="T35" fmla="*/ 199 h 244"/>
                  <a:gd name="T36" fmla="*/ 141 w 169"/>
                  <a:gd name="T37" fmla="*/ 195 h 244"/>
                  <a:gd name="T38" fmla="*/ 144 w 169"/>
                  <a:gd name="T39" fmla="*/ 193 h 244"/>
                  <a:gd name="T40" fmla="*/ 144 w 169"/>
                  <a:gd name="T41" fmla="*/ 189 h 244"/>
                  <a:gd name="T42" fmla="*/ 141 w 169"/>
                  <a:gd name="T43" fmla="*/ 169 h 244"/>
                  <a:gd name="T44" fmla="*/ 137 w 169"/>
                  <a:gd name="T45" fmla="*/ 150 h 244"/>
                  <a:gd name="T46" fmla="*/ 144 w 169"/>
                  <a:gd name="T47" fmla="*/ 144 h 244"/>
                  <a:gd name="T48" fmla="*/ 155 w 169"/>
                  <a:gd name="T49" fmla="*/ 140 h 244"/>
                  <a:gd name="T50" fmla="*/ 159 w 169"/>
                  <a:gd name="T51" fmla="*/ 134 h 244"/>
                  <a:gd name="T52" fmla="*/ 162 w 169"/>
                  <a:gd name="T53" fmla="*/ 128 h 244"/>
                  <a:gd name="T54" fmla="*/ 162 w 169"/>
                  <a:gd name="T55" fmla="*/ 122 h 244"/>
                  <a:gd name="T56" fmla="*/ 162 w 169"/>
                  <a:gd name="T57" fmla="*/ 116 h 244"/>
                  <a:gd name="T58" fmla="*/ 159 w 169"/>
                  <a:gd name="T59" fmla="*/ 106 h 244"/>
                  <a:gd name="T60" fmla="*/ 162 w 169"/>
                  <a:gd name="T61" fmla="*/ 95 h 244"/>
                  <a:gd name="T62" fmla="*/ 166 w 169"/>
                  <a:gd name="T63" fmla="*/ 81 h 244"/>
                  <a:gd name="T64" fmla="*/ 169 w 169"/>
                  <a:gd name="T65" fmla="*/ 69 h 244"/>
                  <a:gd name="T66" fmla="*/ 162 w 169"/>
                  <a:gd name="T67" fmla="*/ 53 h 244"/>
                  <a:gd name="T68" fmla="*/ 148 w 169"/>
                  <a:gd name="T69" fmla="*/ 37 h 244"/>
                  <a:gd name="T70" fmla="*/ 144 w 169"/>
                  <a:gd name="T71" fmla="*/ 27 h 244"/>
                  <a:gd name="T72" fmla="*/ 144 w 169"/>
                  <a:gd name="T73" fmla="*/ 16 h 244"/>
                  <a:gd name="T74" fmla="*/ 144 w 169"/>
                  <a:gd name="T75" fmla="*/ 10 h 244"/>
                  <a:gd name="T76" fmla="*/ 141 w 169"/>
                  <a:gd name="T77" fmla="*/ 6 h 244"/>
                  <a:gd name="T78" fmla="*/ 133 w 169"/>
                  <a:gd name="T79" fmla="*/ 2 h 244"/>
                  <a:gd name="T80" fmla="*/ 123 w 169"/>
                  <a:gd name="T81" fmla="*/ 0 h 244"/>
                  <a:gd name="T82" fmla="*/ 119 w 169"/>
                  <a:gd name="T83" fmla="*/ 2 h 244"/>
                  <a:gd name="T84" fmla="*/ 112 w 169"/>
                  <a:gd name="T85" fmla="*/ 4 h 244"/>
                  <a:gd name="T86" fmla="*/ 105 w 169"/>
                  <a:gd name="T87" fmla="*/ 4 h 244"/>
                  <a:gd name="T88" fmla="*/ 97 w 169"/>
                  <a:gd name="T89" fmla="*/ 8 h 244"/>
                  <a:gd name="T90" fmla="*/ 72 w 169"/>
                  <a:gd name="T91" fmla="*/ 27 h 244"/>
                  <a:gd name="T92" fmla="*/ 47 w 169"/>
                  <a:gd name="T93" fmla="*/ 51 h 244"/>
                  <a:gd name="T94" fmla="*/ 43 w 169"/>
                  <a:gd name="T95" fmla="*/ 55 h 244"/>
                  <a:gd name="T96" fmla="*/ 43 w 169"/>
                  <a:gd name="T97" fmla="*/ 61 h 244"/>
                  <a:gd name="T98" fmla="*/ 29 w 169"/>
                  <a:gd name="T99" fmla="*/ 79 h 244"/>
                  <a:gd name="T100" fmla="*/ 18 w 169"/>
                  <a:gd name="T101" fmla="*/ 95 h 244"/>
                  <a:gd name="T102" fmla="*/ 11 w 169"/>
                  <a:gd name="T103" fmla="*/ 108 h 244"/>
                  <a:gd name="T104" fmla="*/ 7 w 169"/>
                  <a:gd name="T105" fmla="*/ 124 h 244"/>
                  <a:gd name="T106" fmla="*/ 0 w 169"/>
                  <a:gd name="T107" fmla="*/ 152 h 244"/>
                  <a:gd name="T108" fmla="*/ 0 w 169"/>
                  <a:gd name="T109" fmla="*/ 181 h 244"/>
                  <a:gd name="T110" fmla="*/ 4 w 169"/>
                  <a:gd name="T111" fmla="*/ 211 h 244"/>
                  <a:gd name="T112" fmla="*/ 11 w 169"/>
                  <a:gd name="T113" fmla="*/ 239 h 244"/>
                  <a:gd name="T114" fmla="*/ 15 w 169"/>
                  <a:gd name="T115" fmla="*/ 239 h 244"/>
                  <a:gd name="T116" fmla="*/ 18 w 169"/>
                  <a:gd name="T117" fmla="*/ 239 h 244"/>
                  <a:gd name="T118" fmla="*/ 15 w 169"/>
                  <a:gd name="T119" fmla="*/ 239 h 244"/>
                  <a:gd name="T120" fmla="*/ 15 w 169"/>
                  <a:gd name="T121" fmla="*/ 239 h 244"/>
                  <a:gd name="T122" fmla="*/ 7 w 169"/>
                  <a:gd name="T123" fmla="*/ 223 h 2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9" h="244">
                    <a:moveTo>
                      <a:pt x="7" y="223"/>
                    </a:moveTo>
                    <a:lnTo>
                      <a:pt x="7" y="229"/>
                    </a:lnTo>
                    <a:lnTo>
                      <a:pt x="11" y="237"/>
                    </a:lnTo>
                    <a:lnTo>
                      <a:pt x="15" y="239"/>
                    </a:lnTo>
                    <a:lnTo>
                      <a:pt x="15" y="241"/>
                    </a:lnTo>
                    <a:lnTo>
                      <a:pt x="18" y="242"/>
                    </a:lnTo>
                    <a:lnTo>
                      <a:pt x="25" y="244"/>
                    </a:lnTo>
                    <a:lnTo>
                      <a:pt x="40" y="242"/>
                    </a:lnTo>
                    <a:lnTo>
                      <a:pt x="58" y="239"/>
                    </a:lnTo>
                    <a:lnTo>
                      <a:pt x="69" y="237"/>
                    </a:lnTo>
                    <a:lnTo>
                      <a:pt x="79" y="237"/>
                    </a:lnTo>
                    <a:lnTo>
                      <a:pt x="90" y="235"/>
                    </a:lnTo>
                    <a:lnTo>
                      <a:pt x="97" y="229"/>
                    </a:lnTo>
                    <a:lnTo>
                      <a:pt x="105" y="219"/>
                    </a:lnTo>
                    <a:lnTo>
                      <a:pt x="112" y="209"/>
                    </a:lnTo>
                    <a:lnTo>
                      <a:pt x="119" y="205"/>
                    </a:lnTo>
                    <a:lnTo>
                      <a:pt x="123" y="201"/>
                    </a:lnTo>
                    <a:lnTo>
                      <a:pt x="133" y="199"/>
                    </a:lnTo>
                    <a:lnTo>
                      <a:pt x="141" y="195"/>
                    </a:lnTo>
                    <a:lnTo>
                      <a:pt x="144" y="193"/>
                    </a:lnTo>
                    <a:lnTo>
                      <a:pt x="144" y="189"/>
                    </a:lnTo>
                    <a:lnTo>
                      <a:pt x="141" y="169"/>
                    </a:lnTo>
                    <a:lnTo>
                      <a:pt x="137" y="150"/>
                    </a:lnTo>
                    <a:lnTo>
                      <a:pt x="144" y="144"/>
                    </a:lnTo>
                    <a:lnTo>
                      <a:pt x="155" y="140"/>
                    </a:lnTo>
                    <a:lnTo>
                      <a:pt x="159" y="134"/>
                    </a:lnTo>
                    <a:lnTo>
                      <a:pt x="162" y="128"/>
                    </a:lnTo>
                    <a:lnTo>
                      <a:pt x="162" y="122"/>
                    </a:lnTo>
                    <a:lnTo>
                      <a:pt x="162" y="116"/>
                    </a:lnTo>
                    <a:lnTo>
                      <a:pt x="159" y="106"/>
                    </a:lnTo>
                    <a:lnTo>
                      <a:pt x="162" y="95"/>
                    </a:lnTo>
                    <a:lnTo>
                      <a:pt x="166" y="81"/>
                    </a:lnTo>
                    <a:lnTo>
                      <a:pt x="169" y="69"/>
                    </a:lnTo>
                    <a:lnTo>
                      <a:pt x="162" y="53"/>
                    </a:lnTo>
                    <a:lnTo>
                      <a:pt x="148" y="37"/>
                    </a:lnTo>
                    <a:lnTo>
                      <a:pt x="144" y="27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1" y="6"/>
                    </a:lnTo>
                    <a:lnTo>
                      <a:pt x="133" y="2"/>
                    </a:lnTo>
                    <a:lnTo>
                      <a:pt x="123" y="0"/>
                    </a:lnTo>
                    <a:lnTo>
                      <a:pt x="119" y="2"/>
                    </a:lnTo>
                    <a:lnTo>
                      <a:pt x="112" y="4"/>
                    </a:lnTo>
                    <a:lnTo>
                      <a:pt x="105" y="4"/>
                    </a:lnTo>
                    <a:lnTo>
                      <a:pt x="97" y="8"/>
                    </a:lnTo>
                    <a:lnTo>
                      <a:pt x="72" y="27"/>
                    </a:lnTo>
                    <a:lnTo>
                      <a:pt x="47" y="51"/>
                    </a:lnTo>
                    <a:lnTo>
                      <a:pt x="43" y="55"/>
                    </a:lnTo>
                    <a:lnTo>
                      <a:pt x="43" y="61"/>
                    </a:lnTo>
                    <a:lnTo>
                      <a:pt x="29" y="79"/>
                    </a:lnTo>
                    <a:lnTo>
                      <a:pt x="18" y="95"/>
                    </a:lnTo>
                    <a:lnTo>
                      <a:pt x="11" y="108"/>
                    </a:lnTo>
                    <a:lnTo>
                      <a:pt x="7" y="124"/>
                    </a:lnTo>
                    <a:lnTo>
                      <a:pt x="0" y="152"/>
                    </a:lnTo>
                    <a:lnTo>
                      <a:pt x="0" y="181"/>
                    </a:lnTo>
                    <a:lnTo>
                      <a:pt x="4" y="211"/>
                    </a:lnTo>
                    <a:lnTo>
                      <a:pt x="11" y="239"/>
                    </a:lnTo>
                    <a:lnTo>
                      <a:pt x="15" y="239"/>
                    </a:lnTo>
                    <a:lnTo>
                      <a:pt x="18" y="239"/>
                    </a:lnTo>
                    <a:lnTo>
                      <a:pt x="15" y="239"/>
                    </a:lnTo>
                    <a:lnTo>
                      <a:pt x="7" y="223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Freeform 12"/>
              <p:cNvSpPr>
                <a:spLocks/>
              </p:cNvSpPr>
              <p:nvPr/>
            </p:nvSpPr>
            <p:spPr bwMode="auto">
              <a:xfrm>
                <a:off x="2689" y="2537"/>
                <a:ext cx="169" cy="244"/>
              </a:xfrm>
              <a:custGeom>
                <a:avLst/>
                <a:gdLst>
                  <a:gd name="T0" fmla="*/ 7 w 169"/>
                  <a:gd name="T1" fmla="*/ 223 h 244"/>
                  <a:gd name="T2" fmla="*/ 7 w 169"/>
                  <a:gd name="T3" fmla="*/ 229 h 244"/>
                  <a:gd name="T4" fmla="*/ 11 w 169"/>
                  <a:gd name="T5" fmla="*/ 237 h 244"/>
                  <a:gd name="T6" fmla="*/ 15 w 169"/>
                  <a:gd name="T7" fmla="*/ 239 h 244"/>
                  <a:gd name="T8" fmla="*/ 15 w 169"/>
                  <a:gd name="T9" fmla="*/ 241 h 244"/>
                  <a:gd name="T10" fmla="*/ 18 w 169"/>
                  <a:gd name="T11" fmla="*/ 242 h 244"/>
                  <a:gd name="T12" fmla="*/ 25 w 169"/>
                  <a:gd name="T13" fmla="*/ 244 h 244"/>
                  <a:gd name="T14" fmla="*/ 40 w 169"/>
                  <a:gd name="T15" fmla="*/ 242 h 244"/>
                  <a:gd name="T16" fmla="*/ 58 w 169"/>
                  <a:gd name="T17" fmla="*/ 239 h 244"/>
                  <a:gd name="T18" fmla="*/ 69 w 169"/>
                  <a:gd name="T19" fmla="*/ 237 h 244"/>
                  <a:gd name="T20" fmla="*/ 79 w 169"/>
                  <a:gd name="T21" fmla="*/ 237 h 244"/>
                  <a:gd name="T22" fmla="*/ 90 w 169"/>
                  <a:gd name="T23" fmla="*/ 235 h 244"/>
                  <a:gd name="T24" fmla="*/ 97 w 169"/>
                  <a:gd name="T25" fmla="*/ 229 h 244"/>
                  <a:gd name="T26" fmla="*/ 105 w 169"/>
                  <a:gd name="T27" fmla="*/ 219 h 244"/>
                  <a:gd name="T28" fmla="*/ 112 w 169"/>
                  <a:gd name="T29" fmla="*/ 209 h 244"/>
                  <a:gd name="T30" fmla="*/ 119 w 169"/>
                  <a:gd name="T31" fmla="*/ 205 h 244"/>
                  <a:gd name="T32" fmla="*/ 123 w 169"/>
                  <a:gd name="T33" fmla="*/ 201 h 244"/>
                  <a:gd name="T34" fmla="*/ 133 w 169"/>
                  <a:gd name="T35" fmla="*/ 199 h 244"/>
                  <a:gd name="T36" fmla="*/ 141 w 169"/>
                  <a:gd name="T37" fmla="*/ 195 h 244"/>
                  <a:gd name="T38" fmla="*/ 144 w 169"/>
                  <a:gd name="T39" fmla="*/ 193 h 244"/>
                  <a:gd name="T40" fmla="*/ 144 w 169"/>
                  <a:gd name="T41" fmla="*/ 189 h 244"/>
                  <a:gd name="T42" fmla="*/ 141 w 169"/>
                  <a:gd name="T43" fmla="*/ 169 h 244"/>
                  <a:gd name="T44" fmla="*/ 137 w 169"/>
                  <a:gd name="T45" fmla="*/ 150 h 244"/>
                  <a:gd name="T46" fmla="*/ 144 w 169"/>
                  <a:gd name="T47" fmla="*/ 144 h 244"/>
                  <a:gd name="T48" fmla="*/ 155 w 169"/>
                  <a:gd name="T49" fmla="*/ 140 h 244"/>
                  <a:gd name="T50" fmla="*/ 159 w 169"/>
                  <a:gd name="T51" fmla="*/ 134 h 244"/>
                  <a:gd name="T52" fmla="*/ 162 w 169"/>
                  <a:gd name="T53" fmla="*/ 128 h 244"/>
                  <a:gd name="T54" fmla="*/ 162 w 169"/>
                  <a:gd name="T55" fmla="*/ 122 h 244"/>
                  <a:gd name="T56" fmla="*/ 162 w 169"/>
                  <a:gd name="T57" fmla="*/ 116 h 244"/>
                  <a:gd name="T58" fmla="*/ 159 w 169"/>
                  <a:gd name="T59" fmla="*/ 106 h 244"/>
                  <a:gd name="T60" fmla="*/ 162 w 169"/>
                  <a:gd name="T61" fmla="*/ 95 h 244"/>
                  <a:gd name="T62" fmla="*/ 166 w 169"/>
                  <a:gd name="T63" fmla="*/ 81 h 244"/>
                  <a:gd name="T64" fmla="*/ 169 w 169"/>
                  <a:gd name="T65" fmla="*/ 69 h 244"/>
                  <a:gd name="T66" fmla="*/ 162 w 169"/>
                  <a:gd name="T67" fmla="*/ 53 h 244"/>
                  <a:gd name="T68" fmla="*/ 148 w 169"/>
                  <a:gd name="T69" fmla="*/ 37 h 244"/>
                  <a:gd name="T70" fmla="*/ 144 w 169"/>
                  <a:gd name="T71" fmla="*/ 27 h 244"/>
                  <a:gd name="T72" fmla="*/ 144 w 169"/>
                  <a:gd name="T73" fmla="*/ 16 h 244"/>
                  <a:gd name="T74" fmla="*/ 144 w 169"/>
                  <a:gd name="T75" fmla="*/ 10 h 244"/>
                  <a:gd name="T76" fmla="*/ 141 w 169"/>
                  <a:gd name="T77" fmla="*/ 6 h 244"/>
                  <a:gd name="T78" fmla="*/ 133 w 169"/>
                  <a:gd name="T79" fmla="*/ 2 h 244"/>
                  <a:gd name="T80" fmla="*/ 123 w 169"/>
                  <a:gd name="T81" fmla="*/ 0 h 244"/>
                  <a:gd name="T82" fmla="*/ 119 w 169"/>
                  <a:gd name="T83" fmla="*/ 2 h 244"/>
                  <a:gd name="T84" fmla="*/ 112 w 169"/>
                  <a:gd name="T85" fmla="*/ 4 h 244"/>
                  <a:gd name="T86" fmla="*/ 105 w 169"/>
                  <a:gd name="T87" fmla="*/ 4 h 244"/>
                  <a:gd name="T88" fmla="*/ 97 w 169"/>
                  <a:gd name="T89" fmla="*/ 8 h 244"/>
                  <a:gd name="T90" fmla="*/ 72 w 169"/>
                  <a:gd name="T91" fmla="*/ 27 h 244"/>
                  <a:gd name="T92" fmla="*/ 47 w 169"/>
                  <a:gd name="T93" fmla="*/ 51 h 244"/>
                  <a:gd name="T94" fmla="*/ 43 w 169"/>
                  <a:gd name="T95" fmla="*/ 55 h 244"/>
                  <a:gd name="T96" fmla="*/ 43 w 169"/>
                  <a:gd name="T97" fmla="*/ 61 h 244"/>
                  <a:gd name="T98" fmla="*/ 29 w 169"/>
                  <a:gd name="T99" fmla="*/ 79 h 244"/>
                  <a:gd name="T100" fmla="*/ 18 w 169"/>
                  <a:gd name="T101" fmla="*/ 95 h 244"/>
                  <a:gd name="T102" fmla="*/ 11 w 169"/>
                  <a:gd name="T103" fmla="*/ 108 h 244"/>
                  <a:gd name="T104" fmla="*/ 7 w 169"/>
                  <a:gd name="T105" fmla="*/ 124 h 244"/>
                  <a:gd name="T106" fmla="*/ 0 w 169"/>
                  <a:gd name="T107" fmla="*/ 152 h 244"/>
                  <a:gd name="T108" fmla="*/ 0 w 169"/>
                  <a:gd name="T109" fmla="*/ 181 h 244"/>
                  <a:gd name="T110" fmla="*/ 4 w 169"/>
                  <a:gd name="T111" fmla="*/ 211 h 244"/>
                  <a:gd name="T112" fmla="*/ 11 w 169"/>
                  <a:gd name="T113" fmla="*/ 239 h 244"/>
                  <a:gd name="T114" fmla="*/ 15 w 169"/>
                  <a:gd name="T115" fmla="*/ 239 h 244"/>
                  <a:gd name="T116" fmla="*/ 18 w 169"/>
                  <a:gd name="T117" fmla="*/ 239 h 244"/>
                  <a:gd name="T118" fmla="*/ 15 w 169"/>
                  <a:gd name="T119" fmla="*/ 239 h 244"/>
                  <a:gd name="T120" fmla="*/ 15 w 169"/>
                  <a:gd name="T121" fmla="*/ 239 h 2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9" h="244">
                    <a:moveTo>
                      <a:pt x="7" y="223"/>
                    </a:moveTo>
                    <a:lnTo>
                      <a:pt x="7" y="229"/>
                    </a:lnTo>
                    <a:lnTo>
                      <a:pt x="11" y="237"/>
                    </a:lnTo>
                    <a:lnTo>
                      <a:pt x="15" y="239"/>
                    </a:lnTo>
                    <a:lnTo>
                      <a:pt x="15" y="241"/>
                    </a:lnTo>
                    <a:lnTo>
                      <a:pt x="18" y="242"/>
                    </a:lnTo>
                    <a:lnTo>
                      <a:pt x="25" y="244"/>
                    </a:lnTo>
                    <a:lnTo>
                      <a:pt x="40" y="242"/>
                    </a:lnTo>
                    <a:lnTo>
                      <a:pt x="58" y="239"/>
                    </a:lnTo>
                    <a:lnTo>
                      <a:pt x="69" y="237"/>
                    </a:lnTo>
                    <a:lnTo>
                      <a:pt x="79" y="237"/>
                    </a:lnTo>
                    <a:lnTo>
                      <a:pt x="90" y="235"/>
                    </a:lnTo>
                    <a:lnTo>
                      <a:pt x="97" y="229"/>
                    </a:lnTo>
                    <a:lnTo>
                      <a:pt x="105" y="219"/>
                    </a:lnTo>
                    <a:lnTo>
                      <a:pt x="112" y="209"/>
                    </a:lnTo>
                    <a:lnTo>
                      <a:pt x="119" y="205"/>
                    </a:lnTo>
                    <a:lnTo>
                      <a:pt x="123" y="201"/>
                    </a:lnTo>
                    <a:lnTo>
                      <a:pt x="133" y="199"/>
                    </a:lnTo>
                    <a:lnTo>
                      <a:pt x="141" y="195"/>
                    </a:lnTo>
                    <a:lnTo>
                      <a:pt x="144" y="193"/>
                    </a:lnTo>
                    <a:lnTo>
                      <a:pt x="144" y="189"/>
                    </a:lnTo>
                    <a:lnTo>
                      <a:pt x="141" y="169"/>
                    </a:lnTo>
                    <a:lnTo>
                      <a:pt x="137" y="150"/>
                    </a:lnTo>
                    <a:lnTo>
                      <a:pt x="144" y="144"/>
                    </a:lnTo>
                    <a:lnTo>
                      <a:pt x="155" y="140"/>
                    </a:lnTo>
                    <a:lnTo>
                      <a:pt x="159" y="134"/>
                    </a:lnTo>
                    <a:lnTo>
                      <a:pt x="162" y="128"/>
                    </a:lnTo>
                    <a:lnTo>
                      <a:pt x="162" y="122"/>
                    </a:lnTo>
                    <a:lnTo>
                      <a:pt x="162" y="116"/>
                    </a:lnTo>
                    <a:lnTo>
                      <a:pt x="159" y="106"/>
                    </a:lnTo>
                    <a:lnTo>
                      <a:pt x="162" y="95"/>
                    </a:lnTo>
                    <a:lnTo>
                      <a:pt x="166" y="81"/>
                    </a:lnTo>
                    <a:lnTo>
                      <a:pt x="169" y="69"/>
                    </a:lnTo>
                    <a:lnTo>
                      <a:pt x="162" y="53"/>
                    </a:lnTo>
                    <a:lnTo>
                      <a:pt x="148" y="37"/>
                    </a:lnTo>
                    <a:lnTo>
                      <a:pt x="144" y="27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1" y="6"/>
                    </a:lnTo>
                    <a:lnTo>
                      <a:pt x="133" y="2"/>
                    </a:lnTo>
                    <a:lnTo>
                      <a:pt x="123" y="0"/>
                    </a:lnTo>
                    <a:lnTo>
                      <a:pt x="119" y="2"/>
                    </a:lnTo>
                    <a:lnTo>
                      <a:pt x="112" y="4"/>
                    </a:lnTo>
                    <a:lnTo>
                      <a:pt x="105" y="4"/>
                    </a:lnTo>
                    <a:lnTo>
                      <a:pt x="97" y="8"/>
                    </a:lnTo>
                    <a:lnTo>
                      <a:pt x="72" y="27"/>
                    </a:lnTo>
                    <a:lnTo>
                      <a:pt x="47" y="51"/>
                    </a:lnTo>
                    <a:lnTo>
                      <a:pt x="43" y="55"/>
                    </a:lnTo>
                    <a:lnTo>
                      <a:pt x="43" y="61"/>
                    </a:lnTo>
                    <a:lnTo>
                      <a:pt x="29" y="79"/>
                    </a:lnTo>
                    <a:lnTo>
                      <a:pt x="18" y="95"/>
                    </a:lnTo>
                    <a:lnTo>
                      <a:pt x="11" y="108"/>
                    </a:lnTo>
                    <a:lnTo>
                      <a:pt x="7" y="124"/>
                    </a:lnTo>
                    <a:lnTo>
                      <a:pt x="0" y="152"/>
                    </a:lnTo>
                    <a:lnTo>
                      <a:pt x="0" y="181"/>
                    </a:lnTo>
                    <a:lnTo>
                      <a:pt x="4" y="211"/>
                    </a:lnTo>
                    <a:lnTo>
                      <a:pt x="11" y="239"/>
                    </a:lnTo>
                    <a:lnTo>
                      <a:pt x="15" y="239"/>
                    </a:lnTo>
                    <a:lnTo>
                      <a:pt x="18" y="239"/>
                    </a:lnTo>
                    <a:lnTo>
                      <a:pt x="15" y="239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Freeform 13"/>
              <p:cNvSpPr>
                <a:spLocks/>
              </p:cNvSpPr>
              <p:nvPr/>
            </p:nvSpPr>
            <p:spPr bwMode="auto">
              <a:xfrm>
                <a:off x="3496" y="2572"/>
                <a:ext cx="187" cy="219"/>
              </a:xfrm>
              <a:custGeom>
                <a:avLst/>
                <a:gdLst>
                  <a:gd name="T0" fmla="*/ 144 w 187"/>
                  <a:gd name="T1" fmla="*/ 213 h 219"/>
                  <a:gd name="T2" fmla="*/ 140 w 187"/>
                  <a:gd name="T3" fmla="*/ 213 h 219"/>
                  <a:gd name="T4" fmla="*/ 133 w 187"/>
                  <a:gd name="T5" fmla="*/ 211 h 219"/>
                  <a:gd name="T6" fmla="*/ 118 w 187"/>
                  <a:gd name="T7" fmla="*/ 215 h 219"/>
                  <a:gd name="T8" fmla="*/ 100 w 187"/>
                  <a:gd name="T9" fmla="*/ 219 h 219"/>
                  <a:gd name="T10" fmla="*/ 82 w 187"/>
                  <a:gd name="T11" fmla="*/ 219 h 219"/>
                  <a:gd name="T12" fmla="*/ 68 w 187"/>
                  <a:gd name="T13" fmla="*/ 215 h 219"/>
                  <a:gd name="T14" fmla="*/ 50 w 187"/>
                  <a:gd name="T15" fmla="*/ 196 h 219"/>
                  <a:gd name="T16" fmla="*/ 28 w 187"/>
                  <a:gd name="T17" fmla="*/ 180 h 219"/>
                  <a:gd name="T18" fmla="*/ 10 w 187"/>
                  <a:gd name="T19" fmla="*/ 172 h 219"/>
                  <a:gd name="T20" fmla="*/ 3 w 187"/>
                  <a:gd name="T21" fmla="*/ 162 h 219"/>
                  <a:gd name="T22" fmla="*/ 0 w 187"/>
                  <a:gd name="T23" fmla="*/ 148 h 219"/>
                  <a:gd name="T24" fmla="*/ 7 w 187"/>
                  <a:gd name="T25" fmla="*/ 131 h 219"/>
                  <a:gd name="T26" fmla="*/ 14 w 187"/>
                  <a:gd name="T27" fmla="*/ 111 h 219"/>
                  <a:gd name="T28" fmla="*/ 7 w 187"/>
                  <a:gd name="T29" fmla="*/ 93 h 219"/>
                  <a:gd name="T30" fmla="*/ 14 w 187"/>
                  <a:gd name="T31" fmla="*/ 77 h 219"/>
                  <a:gd name="T32" fmla="*/ 10 w 187"/>
                  <a:gd name="T33" fmla="*/ 62 h 219"/>
                  <a:gd name="T34" fmla="*/ 25 w 187"/>
                  <a:gd name="T35" fmla="*/ 44 h 219"/>
                  <a:gd name="T36" fmla="*/ 36 w 187"/>
                  <a:gd name="T37" fmla="*/ 32 h 219"/>
                  <a:gd name="T38" fmla="*/ 50 w 187"/>
                  <a:gd name="T39" fmla="*/ 22 h 219"/>
                  <a:gd name="T40" fmla="*/ 61 w 187"/>
                  <a:gd name="T41" fmla="*/ 12 h 219"/>
                  <a:gd name="T42" fmla="*/ 75 w 187"/>
                  <a:gd name="T43" fmla="*/ 4 h 219"/>
                  <a:gd name="T44" fmla="*/ 93 w 187"/>
                  <a:gd name="T45" fmla="*/ 0 h 219"/>
                  <a:gd name="T46" fmla="*/ 104 w 187"/>
                  <a:gd name="T47" fmla="*/ 2 h 219"/>
                  <a:gd name="T48" fmla="*/ 111 w 187"/>
                  <a:gd name="T49" fmla="*/ 6 h 219"/>
                  <a:gd name="T50" fmla="*/ 126 w 187"/>
                  <a:gd name="T51" fmla="*/ 30 h 219"/>
                  <a:gd name="T52" fmla="*/ 133 w 187"/>
                  <a:gd name="T53" fmla="*/ 40 h 219"/>
                  <a:gd name="T54" fmla="*/ 136 w 187"/>
                  <a:gd name="T55" fmla="*/ 52 h 219"/>
                  <a:gd name="T56" fmla="*/ 144 w 187"/>
                  <a:gd name="T57" fmla="*/ 65 h 219"/>
                  <a:gd name="T58" fmla="*/ 151 w 187"/>
                  <a:gd name="T59" fmla="*/ 85 h 219"/>
                  <a:gd name="T60" fmla="*/ 154 w 187"/>
                  <a:gd name="T61" fmla="*/ 99 h 219"/>
                  <a:gd name="T62" fmla="*/ 162 w 187"/>
                  <a:gd name="T63" fmla="*/ 115 h 219"/>
                  <a:gd name="T64" fmla="*/ 169 w 187"/>
                  <a:gd name="T65" fmla="*/ 144 h 219"/>
                  <a:gd name="T66" fmla="*/ 180 w 187"/>
                  <a:gd name="T67" fmla="*/ 174 h 219"/>
                  <a:gd name="T68" fmla="*/ 187 w 187"/>
                  <a:gd name="T69" fmla="*/ 198 h 219"/>
                  <a:gd name="T70" fmla="*/ 172 w 187"/>
                  <a:gd name="T71" fmla="*/ 209 h 219"/>
                  <a:gd name="T72" fmla="*/ 154 w 187"/>
                  <a:gd name="T73" fmla="*/ 213 h 2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219">
                    <a:moveTo>
                      <a:pt x="147" y="213"/>
                    </a:moveTo>
                    <a:lnTo>
                      <a:pt x="144" y="213"/>
                    </a:lnTo>
                    <a:lnTo>
                      <a:pt x="140" y="213"/>
                    </a:lnTo>
                    <a:lnTo>
                      <a:pt x="136" y="213"/>
                    </a:lnTo>
                    <a:lnTo>
                      <a:pt x="133" y="211"/>
                    </a:lnTo>
                    <a:lnTo>
                      <a:pt x="126" y="211"/>
                    </a:lnTo>
                    <a:lnTo>
                      <a:pt x="118" y="215"/>
                    </a:lnTo>
                    <a:lnTo>
                      <a:pt x="111" y="217"/>
                    </a:lnTo>
                    <a:lnTo>
                      <a:pt x="100" y="219"/>
                    </a:lnTo>
                    <a:lnTo>
                      <a:pt x="93" y="219"/>
                    </a:lnTo>
                    <a:lnTo>
                      <a:pt x="82" y="219"/>
                    </a:lnTo>
                    <a:lnTo>
                      <a:pt x="75" y="217"/>
                    </a:lnTo>
                    <a:lnTo>
                      <a:pt x="68" y="215"/>
                    </a:lnTo>
                    <a:lnTo>
                      <a:pt x="61" y="211"/>
                    </a:lnTo>
                    <a:lnTo>
                      <a:pt x="50" y="196"/>
                    </a:lnTo>
                    <a:lnTo>
                      <a:pt x="39" y="182"/>
                    </a:lnTo>
                    <a:lnTo>
                      <a:pt x="28" y="180"/>
                    </a:lnTo>
                    <a:lnTo>
                      <a:pt x="18" y="176"/>
                    </a:lnTo>
                    <a:lnTo>
                      <a:pt x="10" y="172"/>
                    </a:lnTo>
                    <a:lnTo>
                      <a:pt x="10" y="166"/>
                    </a:lnTo>
                    <a:lnTo>
                      <a:pt x="3" y="162"/>
                    </a:lnTo>
                    <a:lnTo>
                      <a:pt x="0" y="156"/>
                    </a:lnTo>
                    <a:lnTo>
                      <a:pt x="0" y="148"/>
                    </a:lnTo>
                    <a:lnTo>
                      <a:pt x="0" y="142"/>
                    </a:lnTo>
                    <a:lnTo>
                      <a:pt x="7" y="131"/>
                    </a:lnTo>
                    <a:lnTo>
                      <a:pt x="18" y="117"/>
                    </a:lnTo>
                    <a:lnTo>
                      <a:pt x="14" y="111"/>
                    </a:lnTo>
                    <a:lnTo>
                      <a:pt x="7" y="105"/>
                    </a:lnTo>
                    <a:lnTo>
                      <a:pt x="7" y="93"/>
                    </a:lnTo>
                    <a:lnTo>
                      <a:pt x="10" y="83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0" y="62"/>
                    </a:lnTo>
                    <a:lnTo>
                      <a:pt x="14" y="52"/>
                    </a:lnTo>
                    <a:lnTo>
                      <a:pt x="25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43" y="26"/>
                    </a:lnTo>
                    <a:lnTo>
                      <a:pt x="50" y="22"/>
                    </a:lnTo>
                    <a:lnTo>
                      <a:pt x="57" y="16"/>
                    </a:lnTo>
                    <a:lnTo>
                      <a:pt x="61" y="12"/>
                    </a:lnTo>
                    <a:lnTo>
                      <a:pt x="68" y="6"/>
                    </a:lnTo>
                    <a:lnTo>
                      <a:pt x="75" y="4"/>
                    </a:lnTo>
                    <a:lnTo>
                      <a:pt x="86" y="2"/>
                    </a:lnTo>
                    <a:lnTo>
                      <a:pt x="93" y="0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11" y="6"/>
                    </a:lnTo>
                    <a:lnTo>
                      <a:pt x="118" y="18"/>
                    </a:lnTo>
                    <a:lnTo>
                      <a:pt x="126" y="30"/>
                    </a:lnTo>
                    <a:lnTo>
                      <a:pt x="129" y="36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6" y="52"/>
                    </a:lnTo>
                    <a:lnTo>
                      <a:pt x="140" y="60"/>
                    </a:lnTo>
                    <a:lnTo>
                      <a:pt x="144" y="65"/>
                    </a:lnTo>
                    <a:lnTo>
                      <a:pt x="147" y="71"/>
                    </a:lnTo>
                    <a:lnTo>
                      <a:pt x="151" y="85"/>
                    </a:lnTo>
                    <a:lnTo>
                      <a:pt x="154" y="97"/>
                    </a:lnTo>
                    <a:lnTo>
                      <a:pt x="154" y="99"/>
                    </a:lnTo>
                    <a:lnTo>
                      <a:pt x="158" y="99"/>
                    </a:lnTo>
                    <a:lnTo>
                      <a:pt x="162" y="115"/>
                    </a:lnTo>
                    <a:lnTo>
                      <a:pt x="165" y="129"/>
                    </a:lnTo>
                    <a:lnTo>
                      <a:pt x="169" y="144"/>
                    </a:lnTo>
                    <a:lnTo>
                      <a:pt x="176" y="158"/>
                    </a:lnTo>
                    <a:lnTo>
                      <a:pt x="180" y="174"/>
                    </a:lnTo>
                    <a:lnTo>
                      <a:pt x="187" y="188"/>
                    </a:lnTo>
                    <a:lnTo>
                      <a:pt x="187" y="198"/>
                    </a:lnTo>
                    <a:lnTo>
                      <a:pt x="180" y="206"/>
                    </a:lnTo>
                    <a:lnTo>
                      <a:pt x="172" y="209"/>
                    </a:lnTo>
                    <a:lnTo>
                      <a:pt x="165" y="213"/>
                    </a:lnTo>
                    <a:lnTo>
                      <a:pt x="154" y="213"/>
                    </a:lnTo>
                    <a:lnTo>
                      <a:pt x="147" y="213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Freeform 14"/>
              <p:cNvSpPr>
                <a:spLocks/>
              </p:cNvSpPr>
              <p:nvPr/>
            </p:nvSpPr>
            <p:spPr bwMode="auto">
              <a:xfrm>
                <a:off x="2354" y="2511"/>
                <a:ext cx="1656" cy="791"/>
              </a:xfrm>
              <a:custGeom>
                <a:avLst/>
                <a:gdLst>
                  <a:gd name="T0" fmla="*/ 123 w 1656"/>
                  <a:gd name="T1" fmla="*/ 81 h 791"/>
                  <a:gd name="T2" fmla="*/ 65 w 1656"/>
                  <a:gd name="T3" fmla="*/ 160 h 791"/>
                  <a:gd name="T4" fmla="*/ 11 w 1656"/>
                  <a:gd name="T5" fmla="*/ 253 h 791"/>
                  <a:gd name="T6" fmla="*/ 0 w 1656"/>
                  <a:gd name="T7" fmla="*/ 306 h 791"/>
                  <a:gd name="T8" fmla="*/ 11 w 1656"/>
                  <a:gd name="T9" fmla="*/ 336 h 791"/>
                  <a:gd name="T10" fmla="*/ 47 w 1656"/>
                  <a:gd name="T11" fmla="*/ 410 h 791"/>
                  <a:gd name="T12" fmla="*/ 87 w 1656"/>
                  <a:gd name="T13" fmla="*/ 462 h 791"/>
                  <a:gd name="T14" fmla="*/ 159 w 1656"/>
                  <a:gd name="T15" fmla="*/ 537 h 791"/>
                  <a:gd name="T16" fmla="*/ 292 w 1656"/>
                  <a:gd name="T17" fmla="*/ 637 h 791"/>
                  <a:gd name="T18" fmla="*/ 461 w 1656"/>
                  <a:gd name="T19" fmla="*/ 736 h 791"/>
                  <a:gd name="T20" fmla="*/ 612 w 1656"/>
                  <a:gd name="T21" fmla="*/ 777 h 791"/>
                  <a:gd name="T22" fmla="*/ 771 w 1656"/>
                  <a:gd name="T23" fmla="*/ 791 h 791"/>
                  <a:gd name="T24" fmla="*/ 936 w 1656"/>
                  <a:gd name="T25" fmla="*/ 789 h 791"/>
                  <a:gd name="T26" fmla="*/ 1037 w 1656"/>
                  <a:gd name="T27" fmla="*/ 764 h 791"/>
                  <a:gd name="T28" fmla="*/ 1145 w 1656"/>
                  <a:gd name="T29" fmla="*/ 722 h 791"/>
                  <a:gd name="T30" fmla="*/ 1242 w 1656"/>
                  <a:gd name="T31" fmla="*/ 681 h 791"/>
                  <a:gd name="T32" fmla="*/ 1347 w 1656"/>
                  <a:gd name="T33" fmla="*/ 616 h 791"/>
                  <a:gd name="T34" fmla="*/ 1433 w 1656"/>
                  <a:gd name="T35" fmla="*/ 547 h 791"/>
                  <a:gd name="T36" fmla="*/ 1487 w 1656"/>
                  <a:gd name="T37" fmla="*/ 501 h 791"/>
                  <a:gd name="T38" fmla="*/ 1552 w 1656"/>
                  <a:gd name="T39" fmla="*/ 434 h 791"/>
                  <a:gd name="T40" fmla="*/ 1631 w 1656"/>
                  <a:gd name="T41" fmla="*/ 357 h 791"/>
                  <a:gd name="T42" fmla="*/ 1653 w 1656"/>
                  <a:gd name="T43" fmla="*/ 324 h 791"/>
                  <a:gd name="T44" fmla="*/ 1653 w 1656"/>
                  <a:gd name="T45" fmla="*/ 267 h 791"/>
                  <a:gd name="T46" fmla="*/ 1638 w 1656"/>
                  <a:gd name="T47" fmla="*/ 209 h 791"/>
                  <a:gd name="T48" fmla="*/ 1606 w 1656"/>
                  <a:gd name="T49" fmla="*/ 138 h 791"/>
                  <a:gd name="T50" fmla="*/ 1530 w 1656"/>
                  <a:gd name="T51" fmla="*/ 52 h 791"/>
                  <a:gd name="T52" fmla="*/ 1469 w 1656"/>
                  <a:gd name="T53" fmla="*/ 6 h 791"/>
                  <a:gd name="T54" fmla="*/ 1440 w 1656"/>
                  <a:gd name="T55" fmla="*/ 0 h 791"/>
                  <a:gd name="T56" fmla="*/ 1408 w 1656"/>
                  <a:gd name="T57" fmla="*/ 6 h 791"/>
                  <a:gd name="T58" fmla="*/ 1397 w 1656"/>
                  <a:gd name="T59" fmla="*/ 38 h 791"/>
                  <a:gd name="T60" fmla="*/ 1422 w 1656"/>
                  <a:gd name="T61" fmla="*/ 93 h 791"/>
                  <a:gd name="T62" fmla="*/ 1451 w 1656"/>
                  <a:gd name="T63" fmla="*/ 184 h 791"/>
                  <a:gd name="T64" fmla="*/ 1458 w 1656"/>
                  <a:gd name="T65" fmla="*/ 274 h 791"/>
                  <a:gd name="T66" fmla="*/ 1426 w 1656"/>
                  <a:gd name="T67" fmla="*/ 357 h 791"/>
                  <a:gd name="T68" fmla="*/ 1368 w 1656"/>
                  <a:gd name="T69" fmla="*/ 428 h 791"/>
                  <a:gd name="T70" fmla="*/ 1257 w 1656"/>
                  <a:gd name="T71" fmla="*/ 545 h 791"/>
                  <a:gd name="T72" fmla="*/ 1196 w 1656"/>
                  <a:gd name="T73" fmla="*/ 584 h 791"/>
                  <a:gd name="T74" fmla="*/ 1116 w 1656"/>
                  <a:gd name="T75" fmla="*/ 616 h 791"/>
                  <a:gd name="T76" fmla="*/ 990 w 1656"/>
                  <a:gd name="T77" fmla="*/ 651 h 791"/>
                  <a:gd name="T78" fmla="*/ 839 w 1656"/>
                  <a:gd name="T79" fmla="*/ 671 h 791"/>
                  <a:gd name="T80" fmla="*/ 749 w 1656"/>
                  <a:gd name="T81" fmla="*/ 667 h 791"/>
                  <a:gd name="T82" fmla="*/ 609 w 1656"/>
                  <a:gd name="T83" fmla="*/ 635 h 791"/>
                  <a:gd name="T84" fmla="*/ 504 w 1656"/>
                  <a:gd name="T85" fmla="*/ 596 h 791"/>
                  <a:gd name="T86" fmla="*/ 414 w 1656"/>
                  <a:gd name="T87" fmla="*/ 541 h 791"/>
                  <a:gd name="T88" fmla="*/ 339 w 1656"/>
                  <a:gd name="T89" fmla="*/ 485 h 791"/>
                  <a:gd name="T90" fmla="*/ 267 w 1656"/>
                  <a:gd name="T91" fmla="*/ 403 h 791"/>
                  <a:gd name="T92" fmla="*/ 220 w 1656"/>
                  <a:gd name="T93" fmla="*/ 322 h 791"/>
                  <a:gd name="T94" fmla="*/ 198 w 1656"/>
                  <a:gd name="T95" fmla="*/ 241 h 791"/>
                  <a:gd name="T96" fmla="*/ 213 w 1656"/>
                  <a:gd name="T97" fmla="*/ 172 h 791"/>
                  <a:gd name="T98" fmla="*/ 245 w 1656"/>
                  <a:gd name="T99" fmla="*/ 105 h 791"/>
                  <a:gd name="T100" fmla="*/ 267 w 1656"/>
                  <a:gd name="T101" fmla="*/ 50 h 791"/>
                  <a:gd name="T102" fmla="*/ 260 w 1656"/>
                  <a:gd name="T103" fmla="*/ 30 h 791"/>
                  <a:gd name="T104" fmla="*/ 216 w 1656"/>
                  <a:gd name="T105" fmla="*/ 18 h 791"/>
                  <a:gd name="T106" fmla="*/ 188 w 1656"/>
                  <a:gd name="T107" fmla="*/ 22 h 791"/>
                  <a:gd name="T108" fmla="*/ 159 w 1656"/>
                  <a:gd name="T109" fmla="*/ 38 h 791"/>
                  <a:gd name="T110" fmla="*/ 148 w 1656"/>
                  <a:gd name="T111" fmla="*/ 50 h 79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56" h="791">
                    <a:moveTo>
                      <a:pt x="148" y="48"/>
                    </a:moveTo>
                    <a:lnTo>
                      <a:pt x="137" y="63"/>
                    </a:lnTo>
                    <a:lnTo>
                      <a:pt x="123" y="81"/>
                    </a:lnTo>
                    <a:lnTo>
                      <a:pt x="101" y="103"/>
                    </a:lnTo>
                    <a:lnTo>
                      <a:pt x="87" y="130"/>
                    </a:lnTo>
                    <a:lnTo>
                      <a:pt x="65" y="160"/>
                    </a:lnTo>
                    <a:lnTo>
                      <a:pt x="47" y="192"/>
                    </a:lnTo>
                    <a:lnTo>
                      <a:pt x="29" y="221"/>
                    </a:lnTo>
                    <a:lnTo>
                      <a:pt x="11" y="253"/>
                    </a:lnTo>
                    <a:lnTo>
                      <a:pt x="8" y="274"/>
                    </a:lnTo>
                    <a:lnTo>
                      <a:pt x="0" y="296"/>
                    </a:lnTo>
                    <a:lnTo>
                      <a:pt x="0" y="306"/>
                    </a:lnTo>
                    <a:lnTo>
                      <a:pt x="4" y="316"/>
                    </a:lnTo>
                    <a:lnTo>
                      <a:pt x="4" y="326"/>
                    </a:lnTo>
                    <a:lnTo>
                      <a:pt x="11" y="336"/>
                    </a:lnTo>
                    <a:lnTo>
                      <a:pt x="22" y="365"/>
                    </a:lnTo>
                    <a:lnTo>
                      <a:pt x="33" y="393"/>
                    </a:lnTo>
                    <a:lnTo>
                      <a:pt x="47" y="410"/>
                    </a:lnTo>
                    <a:lnTo>
                      <a:pt x="58" y="426"/>
                    </a:lnTo>
                    <a:lnTo>
                      <a:pt x="72" y="444"/>
                    </a:lnTo>
                    <a:lnTo>
                      <a:pt x="87" y="462"/>
                    </a:lnTo>
                    <a:lnTo>
                      <a:pt x="105" y="481"/>
                    </a:lnTo>
                    <a:lnTo>
                      <a:pt x="123" y="501"/>
                    </a:lnTo>
                    <a:lnTo>
                      <a:pt x="159" y="537"/>
                    </a:lnTo>
                    <a:lnTo>
                      <a:pt x="198" y="570"/>
                    </a:lnTo>
                    <a:lnTo>
                      <a:pt x="242" y="604"/>
                    </a:lnTo>
                    <a:lnTo>
                      <a:pt x="292" y="637"/>
                    </a:lnTo>
                    <a:lnTo>
                      <a:pt x="346" y="671"/>
                    </a:lnTo>
                    <a:lnTo>
                      <a:pt x="404" y="704"/>
                    </a:lnTo>
                    <a:lnTo>
                      <a:pt x="461" y="736"/>
                    </a:lnTo>
                    <a:lnTo>
                      <a:pt x="522" y="760"/>
                    </a:lnTo>
                    <a:lnTo>
                      <a:pt x="569" y="769"/>
                    </a:lnTo>
                    <a:lnTo>
                      <a:pt x="612" y="777"/>
                    </a:lnTo>
                    <a:lnTo>
                      <a:pt x="652" y="783"/>
                    </a:lnTo>
                    <a:lnTo>
                      <a:pt x="692" y="787"/>
                    </a:lnTo>
                    <a:lnTo>
                      <a:pt x="771" y="791"/>
                    </a:lnTo>
                    <a:lnTo>
                      <a:pt x="868" y="791"/>
                    </a:lnTo>
                    <a:lnTo>
                      <a:pt x="900" y="791"/>
                    </a:lnTo>
                    <a:lnTo>
                      <a:pt x="936" y="789"/>
                    </a:lnTo>
                    <a:lnTo>
                      <a:pt x="969" y="783"/>
                    </a:lnTo>
                    <a:lnTo>
                      <a:pt x="998" y="775"/>
                    </a:lnTo>
                    <a:lnTo>
                      <a:pt x="1037" y="764"/>
                    </a:lnTo>
                    <a:lnTo>
                      <a:pt x="1073" y="750"/>
                    </a:lnTo>
                    <a:lnTo>
                      <a:pt x="1109" y="736"/>
                    </a:lnTo>
                    <a:lnTo>
                      <a:pt x="1145" y="722"/>
                    </a:lnTo>
                    <a:lnTo>
                      <a:pt x="1178" y="708"/>
                    </a:lnTo>
                    <a:lnTo>
                      <a:pt x="1210" y="695"/>
                    </a:lnTo>
                    <a:lnTo>
                      <a:pt x="1242" y="681"/>
                    </a:lnTo>
                    <a:lnTo>
                      <a:pt x="1271" y="665"/>
                    </a:lnTo>
                    <a:lnTo>
                      <a:pt x="1311" y="641"/>
                    </a:lnTo>
                    <a:lnTo>
                      <a:pt x="1347" y="616"/>
                    </a:lnTo>
                    <a:lnTo>
                      <a:pt x="1383" y="590"/>
                    </a:lnTo>
                    <a:lnTo>
                      <a:pt x="1415" y="562"/>
                    </a:lnTo>
                    <a:lnTo>
                      <a:pt x="1433" y="547"/>
                    </a:lnTo>
                    <a:lnTo>
                      <a:pt x="1451" y="533"/>
                    </a:lnTo>
                    <a:lnTo>
                      <a:pt x="1469" y="517"/>
                    </a:lnTo>
                    <a:lnTo>
                      <a:pt x="1487" y="501"/>
                    </a:lnTo>
                    <a:lnTo>
                      <a:pt x="1509" y="478"/>
                    </a:lnTo>
                    <a:lnTo>
                      <a:pt x="1530" y="454"/>
                    </a:lnTo>
                    <a:lnTo>
                      <a:pt x="1552" y="434"/>
                    </a:lnTo>
                    <a:lnTo>
                      <a:pt x="1570" y="412"/>
                    </a:lnTo>
                    <a:lnTo>
                      <a:pt x="1602" y="383"/>
                    </a:lnTo>
                    <a:lnTo>
                      <a:pt x="1631" y="357"/>
                    </a:lnTo>
                    <a:lnTo>
                      <a:pt x="1642" y="347"/>
                    </a:lnTo>
                    <a:lnTo>
                      <a:pt x="1649" y="336"/>
                    </a:lnTo>
                    <a:lnTo>
                      <a:pt x="1653" y="324"/>
                    </a:lnTo>
                    <a:lnTo>
                      <a:pt x="1656" y="314"/>
                    </a:lnTo>
                    <a:lnTo>
                      <a:pt x="1656" y="290"/>
                    </a:lnTo>
                    <a:lnTo>
                      <a:pt x="1653" y="267"/>
                    </a:lnTo>
                    <a:lnTo>
                      <a:pt x="1646" y="247"/>
                    </a:lnTo>
                    <a:lnTo>
                      <a:pt x="1642" y="227"/>
                    </a:lnTo>
                    <a:lnTo>
                      <a:pt x="1638" y="209"/>
                    </a:lnTo>
                    <a:lnTo>
                      <a:pt x="1635" y="190"/>
                    </a:lnTo>
                    <a:lnTo>
                      <a:pt x="1620" y="164"/>
                    </a:lnTo>
                    <a:lnTo>
                      <a:pt x="1606" y="138"/>
                    </a:lnTo>
                    <a:lnTo>
                      <a:pt x="1577" y="103"/>
                    </a:lnTo>
                    <a:lnTo>
                      <a:pt x="1548" y="69"/>
                    </a:lnTo>
                    <a:lnTo>
                      <a:pt x="1530" y="52"/>
                    </a:lnTo>
                    <a:lnTo>
                      <a:pt x="1516" y="36"/>
                    </a:lnTo>
                    <a:lnTo>
                      <a:pt x="1494" y="20"/>
                    </a:lnTo>
                    <a:lnTo>
                      <a:pt x="1469" y="6"/>
                    </a:lnTo>
                    <a:lnTo>
                      <a:pt x="1462" y="2"/>
                    </a:lnTo>
                    <a:lnTo>
                      <a:pt x="1451" y="0"/>
                    </a:lnTo>
                    <a:lnTo>
                      <a:pt x="1440" y="0"/>
                    </a:lnTo>
                    <a:lnTo>
                      <a:pt x="1430" y="0"/>
                    </a:lnTo>
                    <a:lnTo>
                      <a:pt x="1419" y="2"/>
                    </a:lnTo>
                    <a:lnTo>
                      <a:pt x="1408" y="6"/>
                    </a:lnTo>
                    <a:lnTo>
                      <a:pt x="1401" y="12"/>
                    </a:lnTo>
                    <a:lnTo>
                      <a:pt x="1397" y="18"/>
                    </a:lnTo>
                    <a:lnTo>
                      <a:pt x="1397" y="38"/>
                    </a:lnTo>
                    <a:lnTo>
                      <a:pt x="1404" y="55"/>
                    </a:lnTo>
                    <a:lnTo>
                      <a:pt x="1415" y="73"/>
                    </a:lnTo>
                    <a:lnTo>
                      <a:pt x="1422" y="93"/>
                    </a:lnTo>
                    <a:lnTo>
                      <a:pt x="1433" y="123"/>
                    </a:lnTo>
                    <a:lnTo>
                      <a:pt x="1444" y="152"/>
                    </a:lnTo>
                    <a:lnTo>
                      <a:pt x="1451" y="184"/>
                    </a:lnTo>
                    <a:lnTo>
                      <a:pt x="1458" y="213"/>
                    </a:lnTo>
                    <a:lnTo>
                      <a:pt x="1458" y="243"/>
                    </a:lnTo>
                    <a:lnTo>
                      <a:pt x="1458" y="274"/>
                    </a:lnTo>
                    <a:lnTo>
                      <a:pt x="1451" y="304"/>
                    </a:lnTo>
                    <a:lnTo>
                      <a:pt x="1440" y="332"/>
                    </a:lnTo>
                    <a:lnTo>
                      <a:pt x="1426" y="357"/>
                    </a:lnTo>
                    <a:lnTo>
                      <a:pt x="1412" y="383"/>
                    </a:lnTo>
                    <a:lnTo>
                      <a:pt x="1390" y="407"/>
                    </a:lnTo>
                    <a:lnTo>
                      <a:pt x="1368" y="428"/>
                    </a:lnTo>
                    <a:lnTo>
                      <a:pt x="1322" y="474"/>
                    </a:lnTo>
                    <a:lnTo>
                      <a:pt x="1278" y="521"/>
                    </a:lnTo>
                    <a:lnTo>
                      <a:pt x="1257" y="545"/>
                    </a:lnTo>
                    <a:lnTo>
                      <a:pt x="1232" y="564"/>
                    </a:lnTo>
                    <a:lnTo>
                      <a:pt x="1214" y="574"/>
                    </a:lnTo>
                    <a:lnTo>
                      <a:pt x="1196" y="584"/>
                    </a:lnTo>
                    <a:lnTo>
                      <a:pt x="1178" y="594"/>
                    </a:lnTo>
                    <a:lnTo>
                      <a:pt x="1156" y="602"/>
                    </a:lnTo>
                    <a:lnTo>
                      <a:pt x="1116" y="616"/>
                    </a:lnTo>
                    <a:lnTo>
                      <a:pt x="1073" y="629"/>
                    </a:lnTo>
                    <a:lnTo>
                      <a:pt x="1030" y="639"/>
                    </a:lnTo>
                    <a:lnTo>
                      <a:pt x="990" y="651"/>
                    </a:lnTo>
                    <a:lnTo>
                      <a:pt x="929" y="661"/>
                    </a:lnTo>
                    <a:lnTo>
                      <a:pt x="872" y="669"/>
                    </a:lnTo>
                    <a:lnTo>
                      <a:pt x="839" y="671"/>
                    </a:lnTo>
                    <a:lnTo>
                      <a:pt x="810" y="671"/>
                    </a:lnTo>
                    <a:lnTo>
                      <a:pt x="778" y="669"/>
                    </a:lnTo>
                    <a:lnTo>
                      <a:pt x="749" y="667"/>
                    </a:lnTo>
                    <a:lnTo>
                      <a:pt x="699" y="657"/>
                    </a:lnTo>
                    <a:lnTo>
                      <a:pt x="652" y="649"/>
                    </a:lnTo>
                    <a:lnTo>
                      <a:pt x="609" y="635"/>
                    </a:lnTo>
                    <a:lnTo>
                      <a:pt x="562" y="622"/>
                    </a:lnTo>
                    <a:lnTo>
                      <a:pt x="533" y="608"/>
                    </a:lnTo>
                    <a:lnTo>
                      <a:pt x="504" y="596"/>
                    </a:lnTo>
                    <a:lnTo>
                      <a:pt x="479" y="584"/>
                    </a:lnTo>
                    <a:lnTo>
                      <a:pt x="458" y="570"/>
                    </a:lnTo>
                    <a:lnTo>
                      <a:pt x="414" y="541"/>
                    </a:lnTo>
                    <a:lnTo>
                      <a:pt x="378" y="511"/>
                    </a:lnTo>
                    <a:lnTo>
                      <a:pt x="360" y="499"/>
                    </a:lnTo>
                    <a:lnTo>
                      <a:pt x="339" y="485"/>
                    </a:lnTo>
                    <a:lnTo>
                      <a:pt x="314" y="456"/>
                    </a:lnTo>
                    <a:lnTo>
                      <a:pt x="292" y="430"/>
                    </a:lnTo>
                    <a:lnTo>
                      <a:pt x="267" y="403"/>
                    </a:lnTo>
                    <a:lnTo>
                      <a:pt x="249" y="377"/>
                    </a:lnTo>
                    <a:lnTo>
                      <a:pt x="231" y="349"/>
                    </a:lnTo>
                    <a:lnTo>
                      <a:pt x="220" y="322"/>
                    </a:lnTo>
                    <a:lnTo>
                      <a:pt x="209" y="296"/>
                    </a:lnTo>
                    <a:lnTo>
                      <a:pt x="202" y="268"/>
                    </a:lnTo>
                    <a:lnTo>
                      <a:pt x="198" y="241"/>
                    </a:lnTo>
                    <a:lnTo>
                      <a:pt x="198" y="211"/>
                    </a:lnTo>
                    <a:lnTo>
                      <a:pt x="202" y="192"/>
                    </a:lnTo>
                    <a:lnTo>
                      <a:pt x="213" y="172"/>
                    </a:lnTo>
                    <a:lnTo>
                      <a:pt x="220" y="152"/>
                    </a:lnTo>
                    <a:lnTo>
                      <a:pt x="227" y="132"/>
                    </a:lnTo>
                    <a:lnTo>
                      <a:pt x="245" y="105"/>
                    </a:lnTo>
                    <a:lnTo>
                      <a:pt x="263" y="77"/>
                    </a:lnTo>
                    <a:lnTo>
                      <a:pt x="267" y="63"/>
                    </a:lnTo>
                    <a:lnTo>
                      <a:pt x="267" y="50"/>
                    </a:lnTo>
                    <a:lnTo>
                      <a:pt x="267" y="44"/>
                    </a:lnTo>
                    <a:lnTo>
                      <a:pt x="263" y="36"/>
                    </a:lnTo>
                    <a:lnTo>
                      <a:pt x="260" y="30"/>
                    </a:lnTo>
                    <a:lnTo>
                      <a:pt x="249" y="24"/>
                    </a:lnTo>
                    <a:lnTo>
                      <a:pt x="238" y="20"/>
                    </a:lnTo>
                    <a:lnTo>
                      <a:pt x="216" y="18"/>
                    </a:lnTo>
                    <a:lnTo>
                      <a:pt x="206" y="18"/>
                    </a:lnTo>
                    <a:lnTo>
                      <a:pt x="195" y="20"/>
                    </a:lnTo>
                    <a:lnTo>
                      <a:pt x="188" y="22"/>
                    </a:lnTo>
                    <a:lnTo>
                      <a:pt x="180" y="24"/>
                    </a:lnTo>
                    <a:lnTo>
                      <a:pt x="166" y="32"/>
                    </a:lnTo>
                    <a:lnTo>
                      <a:pt x="159" y="38"/>
                    </a:lnTo>
                    <a:lnTo>
                      <a:pt x="155" y="42"/>
                    </a:lnTo>
                    <a:lnTo>
                      <a:pt x="148" y="52"/>
                    </a:lnTo>
                    <a:lnTo>
                      <a:pt x="148" y="50"/>
                    </a:lnTo>
                    <a:lnTo>
                      <a:pt x="148" y="48"/>
                    </a:lnTo>
                    <a:close/>
                  </a:path>
                </a:pathLst>
              </a:custGeom>
              <a:solidFill>
                <a:srgbClr val="E06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4" name="Freeform 15"/>
              <p:cNvSpPr>
                <a:spLocks/>
              </p:cNvSpPr>
              <p:nvPr/>
            </p:nvSpPr>
            <p:spPr bwMode="auto">
              <a:xfrm>
                <a:off x="2203" y="1685"/>
                <a:ext cx="2020" cy="1023"/>
              </a:xfrm>
              <a:custGeom>
                <a:avLst/>
                <a:gdLst>
                  <a:gd name="T0" fmla="*/ 65 w 2020"/>
                  <a:gd name="T1" fmla="*/ 1023 h 1023"/>
                  <a:gd name="T2" fmla="*/ 0 w 2020"/>
                  <a:gd name="T3" fmla="*/ 996 h 1023"/>
                  <a:gd name="T4" fmla="*/ 7 w 2020"/>
                  <a:gd name="T5" fmla="*/ 889 h 1023"/>
                  <a:gd name="T6" fmla="*/ 47 w 2020"/>
                  <a:gd name="T7" fmla="*/ 743 h 1023"/>
                  <a:gd name="T8" fmla="*/ 133 w 2020"/>
                  <a:gd name="T9" fmla="*/ 562 h 1023"/>
                  <a:gd name="T10" fmla="*/ 234 w 2020"/>
                  <a:gd name="T11" fmla="*/ 418 h 1023"/>
                  <a:gd name="T12" fmla="*/ 425 w 2020"/>
                  <a:gd name="T13" fmla="*/ 183 h 1023"/>
                  <a:gd name="T14" fmla="*/ 526 w 2020"/>
                  <a:gd name="T15" fmla="*/ 94 h 1023"/>
                  <a:gd name="T16" fmla="*/ 652 w 2020"/>
                  <a:gd name="T17" fmla="*/ 23 h 1023"/>
                  <a:gd name="T18" fmla="*/ 745 w 2020"/>
                  <a:gd name="T19" fmla="*/ 2 h 1023"/>
                  <a:gd name="T20" fmla="*/ 868 w 2020"/>
                  <a:gd name="T21" fmla="*/ 4 h 1023"/>
                  <a:gd name="T22" fmla="*/ 1048 w 2020"/>
                  <a:gd name="T23" fmla="*/ 20 h 1023"/>
                  <a:gd name="T24" fmla="*/ 1213 w 2020"/>
                  <a:gd name="T25" fmla="*/ 12 h 1023"/>
                  <a:gd name="T26" fmla="*/ 1311 w 2020"/>
                  <a:gd name="T27" fmla="*/ 18 h 1023"/>
                  <a:gd name="T28" fmla="*/ 1444 w 2020"/>
                  <a:gd name="T29" fmla="*/ 71 h 1023"/>
                  <a:gd name="T30" fmla="*/ 1541 w 2020"/>
                  <a:gd name="T31" fmla="*/ 150 h 1023"/>
                  <a:gd name="T32" fmla="*/ 1613 w 2020"/>
                  <a:gd name="T33" fmla="*/ 233 h 1023"/>
                  <a:gd name="T34" fmla="*/ 1699 w 2020"/>
                  <a:gd name="T35" fmla="*/ 345 h 1023"/>
                  <a:gd name="T36" fmla="*/ 1789 w 2020"/>
                  <a:gd name="T37" fmla="*/ 481 h 1023"/>
                  <a:gd name="T38" fmla="*/ 1897 w 2020"/>
                  <a:gd name="T39" fmla="*/ 651 h 1023"/>
                  <a:gd name="T40" fmla="*/ 1955 w 2020"/>
                  <a:gd name="T41" fmla="*/ 751 h 1023"/>
                  <a:gd name="T42" fmla="*/ 1984 w 2020"/>
                  <a:gd name="T43" fmla="*/ 812 h 1023"/>
                  <a:gd name="T44" fmla="*/ 2020 w 2020"/>
                  <a:gd name="T45" fmla="*/ 958 h 1023"/>
                  <a:gd name="T46" fmla="*/ 2005 w 2020"/>
                  <a:gd name="T47" fmla="*/ 1000 h 1023"/>
                  <a:gd name="T48" fmla="*/ 1959 w 2020"/>
                  <a:gd name="T49" fmla="*/ 1008 h 1023"/>
                  <a:gd name="T50" fmla="*/ 1933 w 2020"/>
                  <a:gd name="T51" fmla="*/ 978 h 1023"/>
                  <a:gd name="T52" fmla="*/ 1923 w 2020"/>
                  <a:gd name="T53" fmla="*/ 901 h 1023"/>
                  <a:gd name="T54" fmla="*/ 1879 w 2020"/>
                  <a:gd name="T55" fmla="*/ 795 h 1023"/>
                  <a:gd name="T56" fmla="*/ 1793 w 2020"/>
                  <a:gd name="T57" fmla="*/ 674 h 1023"/>
                  <a:gd name="T58" fmla="*/ 1671 w 2020"/>
                  <a:gd name="T59" fmla="*/ 509 h 1023"/>
                  <a:gd name="T60" fmla="*/ 1602 w 2020"/>
                  <a:gd name="T61" fmla="*/ 432 h 1023"/>
                  <a:gd name="T62" fmla="*/ 1570 w 2020"/>
                  <a:gd name="T63" fmla="*/ 388 h 1023"/>
                  <a:gd name="T64" fmla="*/ 1494 w 2020"/>
                  <a:gd name="T65" fmla="*/ 317 h 1023"/>
                  <a:gd name="T66" fmla="*/ 1336 w 2020"/>
                  <a:gd name="T67" fmla="*/ 217 h 1023"/>
                  <a:gd name="T68" fmla="*/ 1167 w 2020"/>
                  <a:gd name="T69" fmla="*/ 165 h 1023"/>
                  <a:gd name="T70" fmla="*/ 1073 w 2020"/>
                  <a:gd name="T71" fmla="*/ 160 h 1023"/>
                  <a:gd name="T72" fmla="*/ 1012 w 2020"/>
                  <a:gd name="T73" fmla="*/ 165 h 1023"/>
                  <a:gd name="T74" fmla="*/ 929 w 2020"/>
                  <a:gd name="T75" fmla="*/ 152 h 1023"/>
                  <a:gd name="T76" fmla="*/ 781 w 2020"/>
                  <a:gd name="T77" fmla="*/ 169 h 1023"/>
                  <a:gd name="T78" fmla="*/ 699 w 2020"/>
                  <a:gd name="T79" fmla="*/ 209 h 1023"/>
                  <a:gd name="T80" fmla="*/ 558 w 2020"/>
                  <a:gd name="T81" fmla="*/ 298 h 1023"/>
                  <a:gd name="T82" fmla="*/ 472 w 2020"/>
                  <a:gd name="T83" fmla="*/ 375 h 1023"/>
                  <a:gd name="T84" fmla="*/ 400 w 2020"/>
                  <a:gd name="T85" fmla="*/ 453 h 1023"/>
                  <a:gd name="T86" fmla="*/ 310 w 2020"/>
                  <a:gd name="T87" fmla="*/ 538 h 1023"/>
                  <a:gd name="T88" fmla="*/ 270 w 2020"/>
                  <a:gd name="T89" fmla="*/ 593 h 1023"/>
                  <a:gd name="T90" fmla="*/ 191 w 2020"/>
                  <a:gd name="T91" fmla="*/ 700 h 1023"/>
                  <a:gd name="T92" fmla="*/ 126 w 2020"/>
                  <a:gd name="T93" fmla="*/ 810 h 1023"/>
                  <a:gd name="T94" fmla="*/ 90 w 2020"/>
                  <a:gd name="T95" fmla="*/ 905 h 10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20" h="1023">
                    <a:moveTo>
                      <a:pt x="79" y="1012"/>
                    </a:moveTo>
                    <a:lnTo>
                      <a:pt x="79" y="1018"/>
                    </a:lnTo>
                    <a:lnTo>
                      <a:pt x="76" y="1021"/>
                    </a:lnTo>
                    <a:lnTo>
                      <a:pt x="65" y="1023"/>
                    </a:lnTo>
                    <a:lnTo>
                      <a:pt x="40" y="1023"/>
                    </a:lnTo>
                    <a:lnTo>
                      <a:pt x="15" y="1020"/>
                    </a:lnTo>
                    <a:lnTo>
                      <a:pt x="4" y="1018"/>
                    </a:lnTo>
                    <a:lnTo>
                      <a:pt x="0" y="996"/>
                    </a:lnTo>
                    <a:lnTo>
                      <a:pt x="0" y="976"/>
                    </a:lnTo>
                    <a:lnTo>
                      <a:pt x="0" y="954"/>
                    </a:lnTo>
                    <a:lnTo>
                      <a:pt x="0" y="933"/>
                    </a:lnTo>
                    <a:lnTo>
                      <a:pt x="7" y="889"/>
                    </a:lnTo>
                    <a:lnTo>
                      <a:pt x="15" y="844"/>
                    </a:lnTo>
                    <a:lnTo>
                      <a:pt x="25" y="808"/>
                    </a:lnTo>
                    <a:lnTo>
                      <a:pt x="36" y="775"/>
                    </a:lnTo>
                    <a:lnTo>
                      <a:pt x="47" y="743"/>
                    </a:lnTo>
                    <a:lnTo>
                      <a:pt x="61" y="710"/>
                    </a:lnTo>
                    <a:lnTo>
                      <a:pt x="94" y="647"/>
                    </a:lnTo>
                    <a:lnTo>
                      <a:pt x="126" y="578"/>
                    </a:lnTo>
                    <a:lnTo>
                      <a:pt x="133" y="562"/>
                    </a:lnTo>
                    <a:lnTo>
                      <a:pt x="144" y="546"/>
                    </a:lnTo>
                    <a:lnTo>
                      <a:pt x="159" y="522"/>
                    </a:lnTo>
                    <a:lnTo>
                      <a:pt x="191" y="477"/>
                    </a:lnTo>
                    <a:lnTo>
                      <a:pt x="234" y="418"/>
                    </a:lnTo>
                    <a:lnTo>
                      <a:pt x="288" y="353"/>
                    </a:lnTo>
                    <a:lnTo>
                      <a:pt x="339" y="288"/>
                    </a:lnTo>
                    <a:lnTo>
                      <a:pt x="389" y="229"/>
                    </a:lnTo>
                    <a:lnTo>
                      <a:pt x="425" y="183"/>
                    </a:lnTo>
                    <a:lnTo>
                      <a:pt x="447" y="160"/>
                    </a:lnTo>
                    <a:lnTo>
                      <a:pt x="468" y="140"/>
                    </a:lnTo>
                    <a:lnTo>
                      <a:pt x="493" y="116"/>
                    </a:lnTo>
                    <a:lnTo>
                      <a:pt x="526" y="94"/>
                    </a:lnTo>
                    <a:lnTo>
                      <a:pt x="558" y="71"/>
                    </a:lnTo>
                    <a:lnTo>
                      <a:pt x="594" y="51"/>
                    </a:lnTo>
                    <a:lnTo>
                      <a:pt x="634" y="31"/>
                    </a:lnTo>
                    <a:lnTo>
                      <a:pt x="652" y="23"/>
                    </a:lnTo>
                    <a:lnTo>
                      <a:pt x="673" y="16"/>
                    </a:lnTo>
                    <a:lnTo>
                      <a:pt x="699" y="10"/>
                    </a:lnTo>
                    <a:lnTo>
                      <a:pt x="720" y="4"/>
                    </a:lnTo>
                    <a:lnTo>
                      <a:pt x="745" y="2"/>
                    </a:lnTo>
                    <a:lnTo>
                      <a:pt x="771" y="0"/>
                    </a:lnTo>
                    <a:lnTo>
                      <a:pt x="799" y="0"/>
                    </a:lnTo>
                    <a:lnTo>
                      <a:pt x="825" y="0"/>
                    </a:lnTo>
                    <a:lnTo>
                      <a:pt x="868" y="4"/>
                    </a:lnTo>
                    <a:lnTo>
                      <a:pt x="907" y="10"/>
                    </a:lnTo>
                    <a:lnTo>
                      <a:pt x="958" y="14"/>
                    </a:lnTo>
                    <a:lnTo>
                      <a:pt x="1008" y="16"/>
                    </a:lnTo>
                    <a:lnTo>
                      <a:pt x="1048" y="20"/>
                    </a:lnTo>
                    <a:lnTo>
                      <a:pt x="1091" y="20"/>
                    </a:lnTo>
                    <a:lnTo>
                      <a:pt x="1131" y="18"/>
                    </a:lnTo>
                    <a:lnTo>
                      <a:pt x="1174" y="14"/>
                    </a:lnTo>
                    <a:lnTo>
                      <a:pt x="1213" y="12"/>
                    </a:lnTo>
                    <a:lnTo>
                      <a:pt x="1253" y="12"/>
                    </a:lnTo>
                    <a:lnTo>
                      <a:pt x="1275" y="14"/>
                    </a:lnTo>
                    <a:lnTo>
                      <a:pt x="1293" y="16"/>
                    </a:lnTo>
                    <a:lnTo>
                      <a:pt x="1311" y="18"/>
                    </a:lnTo>
                    <a:lnTo>
                      <a:pt x="1329" y="22"/>
                    </a:lnTo>
                    <a:lnTo>
                      <a:pt x="1368" y="35"/>
                    </a:lnTo>
                    <a:lnTo>
                      <a:pt x="1408" y="51"/>
                    </a:lnTo>
                    <a:lnTo>
                      <a:pt x="1444" y="71"/>
                    </a:lnTo>
                    <a:lnTo>
                      <a:pt x="1476" y="91"/>
                    </a:lnTo>
                    <a:lnTo>
                      <a:pt x="1498" y="106"/>
                    </a:lnTo>
                    <a:lnTo>
                      <a:pt x="1516" y="124"/>
                    </a:lnTo>
                    <a:lnTo>
                      <a:pt x="1541" y="150"/>
                    </a:lnTo>
                    <a:lnTo>
                      <a:pt x="1563" y="173"/>
                    </a:lnTo>
                    <a:lnTo>
                      <a:pt x="1588" y="197"/>
                    </a:lnTo>
                    <a:lnTo>
                      <a:pt x="1606" y="225"/>
                    </a:lnTo>
                    <a:lnTo>
                      <a:pt x="1613" y="233"/>
                    </a:lnTo>
                    <a:lnTo>
                      <a:pt x="1624" y="244"/>
                    </a:lnTo>
                    <a:lnTo>
                      <a:pt x="1649" y="278"/>
                    </a:lnTo>
                    <a:lnTo>
                      <a:pt x="1674" y="311"/>
                    </a:lnTo>
                    <a:lnTo>
                      <a:pt x="1699" y="345"/>
                    </a:lnTo>
                    <a:lnTo>
                      <a:pt x="1725" y="379"/>
                    </a:lnTo>
                    <a:lnTo>
                      <a:pt x="1750" y="412"/>
                    </a:lnTo>
                    <a:lnTo>
                      <a:pt x="1771" y="448"/>
                    </a:lnTo>
                    <a:lnTo>
                      <a:pt x="1789" y="481"/>
                    </a:lnTo>
                    <a:lnTo>
                      <a:pt x="1811" y="517"/>
                    </a:lnTo>
                    <a:lnTo>
                      <a:pt x="1843" y="562"/>
                    </a:lnTo>
                    <a:lnTo>
                      <a:pt x="1872" y="605"/>
                    </a:lnTo>
                    <a:lnTo>
                      <a:pt x="1897" y="651"/>
                    </a:lnTo>
                    <a:lnTo>
                      <a:pt x="1923" y="698"/>
                    </a:lnTo>
                    <a:lnTo>
                      <a:pt x="1930" y="714"/>
                    </a:lnTo>
                    <a:lnTo>
                      <a:pt x="1944" y="732"/>
                    </a:lnTo>
                    <a:lnTo>
                      <a:pt x="1955" y="751"/>
                    </a:lnTo>
                    <a:lnTo>
                      <a:pt x="1962" y="767"/>
                    </a:lnTo>
                    <a:lnTo>
                      <a:pt x="1984" y="812"/>
                    </a:lnTo>
                    <a:lnTo>
                      <a:pt x="1998" y="858"/>
                    </a:lnTo>
                    <a:lnTo>
                      <a:pt x="2013" y="905"/>
                    </a:lnTo>
                    <a:lnTo>
                      <a:pt x="2020" y="950"/>
                    </a:lnTo>
                    <a:lnTo>
                      <a:pt x="2020" y="958"/>
                    </a:lnTo>
                    <a:lnTo>
                      <a:pt x="2020" y="968"/>
                    </a:lnTo>
                    <a:lnTo>
                      <a:pt x="2020" y="980"/>
                    </a:lnTo>
                    <a:lnTo>
                      <a:pt x="2013" y="992"/>
                    </a:lnTo>
                    <a:lnTo>
                      <a:pt x="2005" y="1000"/>
                    </a:lnTo>
                    <a:lnTo>
                      <a:pt x="1998" y="1006"/>
                    </a:lnTo>
                    <a:lnTo>
                      <a:pt x="1987" y="1014"/>
                    </a:lnTo>
                    <a:lnTo>
                      <a:pt x="1991" y="1014"/>
                    </a:lnTo>
                    <a:lnTo>
                      <a:pt x="1959" y="1008"/>
                    </a:lnTo>
                    <a:lnTo>
                      <a:pt x="1948" y="1004"/>
                    </a:lnTo>
                    <a:lnTo>
                      <a:pt x="1941" y="998"/>
                    </a:lnTo>
                    <a:lnTo>
                      <a:pt x="1937" y="988"/>
                    </a:lnTo>
                    <a:lnTo>
                      <a:pt x="1933" y="978"/>
                    </a:lnTo>
                    <a:lnTo>
                      <a:pt x="1933" y="966"/>
                    </a:lnTo>
                    <a:lnTo>
                      <a:pt x="1933" y="945"/>
                    </a:lnTo>
                    <a:lnTo>
                      <a:pt x="1933" y="929"/>
                    </a:lnTo>
                    <a:lnTo>
                      <a:pt x="1923" y="901"/>
                    </a:lnTo>
                    <a:lnTo>
                      <a:pt x="1912" y="876"/>
                    </a:lnTo>
                    <a:lnTo>
                      <a:pt x="1901" y="848"/>
                    </a:lnTo>
                    <a:lnTo>
                      <a:pt x="1890" y="820"/>
                    </a:lnTo>
                    <a:lnTo>
                      <a:pt x="1879" y="795"/>
                    </a:lnTo>
                    <a:lnTo>
                      <a:pt x="1869" y="773"/>
                    </a:lnTo>
                    <a:lnTo>
                      <a:pt x="1854" y="751"/>
                    </a:lnTo>
                    <a:lnTo>
                      <a:pt x="1836" y="730"/>
                    </a:lnTo>
                    <a:lnTo>
                      <a:pt x="1793" y="674"/>
                    </a:lnTo>
                    <a:lnTo>
                      <a:pt x="1753" y="623"/>
                    </a:lnTo>
                    <a:lnTo>
                      <a:pt x="1714" y="570"/>
                    </a:lnTo>
                    <a:lnTo>
                      <a:pt x="1678" y="515"/>
                    </a:lnTo>
                    <a:lnTo>
                      <a:pt x="1671" y="509"/>
                    </a:lnTo>
                    <a:lnTo>
                      <a:pt x="1663" y="503"/>
                    </a:lnTo>
                    <a:lnTo>
                      <a:pt x="1645" y="477"/>
                    </a:lnTo>
                    <a:lnTo>
                      <a:pt x="1624" y="453"/>
                    </a:lnTo>
                    <a:lnTo>
                      <a:pt x="1602" y="432"/>
                    </a:lnTo>
                    <a:lnTo>
                      <a:pt x="1581" y="404"/>
                    </a:lnTo>
                    <a:lnTo>
                      <a:pt x="1577" y="400"/>
                    </a:lnTo>
                    <a:lnTo>
                      <a:pt x="1573" y="394"/>
                    </a:lnTo>
                    <a:lnTo>
                      <a:pt x="1570" y="388"/>
                    </a:lnTo>
                    <a:lnTo>
                      <a:pt x="1563" y="384"/>
                    </a:lnTo>
                    <a:lnTo>
                      <a:pt x="1555" y="379"/>
                    </a:lnTo>
                    <a:lnTo>
                      <a:pt x="1527" y="349"/>
                    </a:lnTo>
                    <a:lnTo>
                      <a:pt x="1494" y="317"/>
                    </a:lnTo>
                    <a:lnTo>
                      <a:pt x="1480" y="304"/>
                    </a:lnTo>
                    <a:lnTo>
                      <a:pt x="1437" y="272"/>
                    </a:lnTo>
                    <a:lnTo>
                      <a:pt x="1386" y="244"/>
                    </a:lnTo>
                    <a:lnTo>
                      <a:pt x="1336" y="217"/>
                    </a:lnTo>
                    <a:lnTo>
                      <a:pt x="1278" y="191"/>
                    </a:lnTo>
                    <a:lnTo>
                      <a:pt x="1242" y="179"/>
                    </a:lnTo>
                    <a:lnTo>
                      <a:pt x="1206" y="171"/>
                    </a:lnTo>
                    <a:lnTo>
                      <a:pt x="1167" y="165"/>
                    </a:lnTo>
                    <a:lnTo>
                      <a:pt x="1127" y="160"/>
                    </a:lnTo>
                    <a:lnTo>
                      <a:pt x="1105" y="158"/>
                    </a:lnTo>
                    <a:lnTo>
                      <a:pt x="1091" y="158"/>
                    </a:lnTo>
                    <a:lnTo>
                      <a:pt x="1073" y="160"/>
                    </a:lnTo>
                    <a:lnTo>
                      <a:pt x="1059" y="162"/>
                    </a:lnTo>
                    <a:lnTo>
                      <a:pt x="1044" y="164"/>
                    </a:lnTo>
                    <a:lnTo>
                      <a:pt x="1030" y="165"/>
                    </a:lnTo>
                    <a:lnTo>
                      <a:pt x="1012" y="165"/>
                    </a:lnTo>
                    <a:lnTo>
                      <a:pt x="997" y="162"/>
                    </a:lnTo>
                    <a:lnTo>
                      <a:pt x="976" y="156"/>
                    </a:lnTo>
                    <a:lnTo>
                      <a:pt x="951" y="154"/>
                    </a:lnTo>
                    <a:lnTo>
                      <a:pt x="929" y="152"/>
                    </a:lnTo>
                    <a:lnTo>
                      <a:pt x="904" y="152"/>
                    </a:lnTo>
                    <a:lnTo>
                      <a:pt x="857" y="156"/>
                    </a:lnTo>
                    <a:lnTo>
                      <a:pt x="814" y="162"/>
                    </a:lnTo>
                    <a:lnTo>
                      <a:pt x="781" y="169"/>
                    </a:lnTo>
                    <a:lnTo>
                      <a:pt x="745" y="179"/>
                    </a:lnTo>
                    <a:lnTo>
                      <a:pt x="727" y="189"/>
                    </a:lnTo>
                    <a:lnTo>
                      <a:pt x="713" y="199"/>
                    </a:lnTo>
                    <a:lnTo>
                      <a:pt x="699" y="209"/>
                    </a:lnTo>
                    <a:lnTo>
                      <a:pt x="681" y="221"/>
                    </a:lnTo>
                    <a:lnTo>
                      <a:pt x="634" y="250"/>
                    </a:lnTo>
                    <a:lnTo>
                      <a:pt x="587" y="278"/>
                    </a:lnTo>
                    <a:lnTo>
                      <a:pt x="558" y="298"/>
                    </a:lnTo>
                    <a:lnTo>
                      <a:pt x="537" y="317"/>
                    </a:lnTo>
                    <a:lnTo>
                      <a:pt x="515" y="337"/>
                    </a:lnTo>
                    <a:lnTo>
                      <a:pt x="490" y="361"/>
                    </a:lnTo>
                    <a:lnTo>
                      <a:pt x="472" y="375"/>
                    </a:lnTo>
                    <a:lnTo>
                      <a:pt x="457" y="390"/>
                    </a:lnTo>
                    <a:lnTo>
                      <a:pt x="447" y="406"/>
                    </a:lnTo>
                    <a:lnTo>
                      <a:pt x="432" y="420"/>
                    </a:lnTo>
                    <a:lnTo>
                      <a:pt x="400" y="453"/>
                    </a:lnTo>
                    <a:lnTo>
                      <a:pt x="364" y="487"/>
                    </a:lnTo>
                    <a:lnTo>
                      <a:pt x="342" y="505"/>
                    </a:lnTo>
                    <a:lnTo>
                      <a:pt x="328" y="522"/>
                    </a:lnTo>
                    <a:lnTo>
                      <a:pt x="310" y="538"/>
                    </a:lnTo>
                    <a:lnTo>
                      <a:pt x="299" y="556"/>
                    </a:lnTo>
                    <a:lnTo>
                      <a:pt x="295" y="562"/>
                    </a:lnTo>
                    <a:lnTo>
                      <a:pt x="292" y="566"/>
                    </a:lnTo>
                    <a:lnTo>
                      <a:pt x="270" y="593"/>
                    </a:lnTo>
                    <a:lnTo>
                      <a:pt x="249" y="621"/>
                    </a:lnTo>
                    <a:lnTo>
                      <a:pt x="220" y="653"/>
                    </a:lnTo>
                    <a:lnTo>
                      <a:pt x="202" y="678"/>
                    </a:lnTo>
                    <a:lnTo>
                      <a:pt x="191" y="700"/>
                    </a:lnTo>
                    <a:lnTo>
                      <a:pt x="177" y="724"/>
                    </a:lnTo>
                    <a:lnTo>
                      <a:pt x="159" y="753"/>
                    </a:lnTo>
                    <a:lnTo>
                      <a:pt x="141" y="781"/>
                    </a:lnTo>
                    <a:lnTo>
                      <a:pt x="126" y="810"/>
                    </a:lnTo>
                    <a:lnTo>
                      <a:pt x="108" y="840"/>
                    </a:lnTo>
                    <a:lnTo>
                      <a:pt x="101" y="862"/>
                    </a:lnTo>
                    <a:lnTo>
                      <a:pt x="94" y="883"/>
                    </a:lnTo>
                    <a:lnTo>
                      <a:pt x="90" y="905"/>
                    </a:lnTo>
                    <a:lnTo>
                      <a:pt x="90" y="925"/>
                    </a:lnTo>
                    <a:lnTo>
                      <a:pt x="87" y="968"/>
                    </a:lnTo>
                    <a:lnTo>
                      <a:pt x="79" y="1012"/>
                    </a:lnTo>
                    <a:close/>
                  </a:path>
                </a:pathLst>
              </a:custGeom>
              <a:solidFill>
                <a:srgbClr val="E06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Freeform 16"/>
              <p:cNvSpPr>
                <a:spLocks noEditPoints="1"/>
              </p:cNvSpPr>
              <p:nvPr/>
            </p:nvSpPr>
            <p:spPr bwMode="auto">
              <a:xfrm>
                <a:off x="2192" y="1681"/>
                <a:ext cx="2038" cy="1031"/>
              </a:xfrm>
              <a:custGeom>
                <a:avLst/>
                <a:gdLst>
                  <a:gd name="T0" fmla="*/ 22 w 2038"/>
                  <a:gd name="T1" fmla="*/ 1020 h 1031"/>
                  <a:gd name="T2" fmla="*/ 62 w 2038"/>
                  <a:gd name="T3" fmla="*/ 1031 h 1031"/>
                  <a:gd name="T4" fmla="*/ 18 w 2038"/>
                  <a:gd name="T5" fmla="*/ 978 h 1031"/>
                  <a:gd name="T6" fmla="*/ 130 w 2038"/>
                  <a:gd name="T7" fmla="*/ 580 h 1031"/>
                  <a:gd name="T8" fmla="*/ 18 w 2038"/>
                  <a:gd name="T9" fmla="*/ 848 h 1031"/>
                  <a:gd name="T10" fmla="*/ 162 w 2038"/>
                  <a:gd name="T11" fmla="*/ 550 h 1031"/>
                  <a:gd name="T12" fmla="*/ 357 w 2038"/>
                  <a:gd name="T13" fmla="*/ 294 h 1031"/>
                  <a:gd name="T14" fmla="*/ 195 w 2038"/>
                  <a:gd name="T15" fmla="*/ 479 h 1031"/>
                  <a:gd name="T16" fmla="*/ 486 w 2038"/>
                  <a:gd name="T17" fmla="*/ 146 h 1031"/>
                  <a:gd name="T18" fmla="*/ 756 w 2038"/>
                  <a:gd name="T19" fmla="*/ 10 h 1031"/>
                  <a:gd name="T20" fmla="*/ 526 w 2038"/>
                  <a:gd name="T21" fmla="*/ 112 h 1031"/>
                  <a:gd name="T22" fmla="*/ 717 w 2038"/>
                  <a:gd name="T23" fmla="*/ 8 h 1031"/>
                  <a:gd name="T24" fmla="*/ 861 w 2038"/>
                  <a:gd name="T25" fmla="*/ 2 h 1031"/>
                  <a:gd name="T26" fmla="*/ 958 w 2038"/>
                  <a:gd name="T27" fmla="*/ 12 h 1031"/>
                  <a:gd name="T28" fmla="*/ 1224 w 2038"/>
                  <a:gd name="T29" fmla="*/ 20 h 1031"/>
                  <a:gd name="T30" fmla="*/ 1098 w 2038"/>
                  <a:gd name="T31" fmla="*/ 20 h 1031"/>
                  <a:gd name="T32" fmla="*/ 1480 w 2038"/>
                  <a:gd name="T33" fmla="*/ 98 h 1031"/>
                  <a:gd name="T34" fmla="*/ 1394 w 2038"/>
                  <a:gd name="T35" fmla="*/ 39 h 1031"/>
                  <a:gd name="T36" fmla="*/ 1505 w 2038"/>
                  <a:gd name="T37" fmla="*/ 100 h 1031"/>
                  <a:gd name="T38" fmla="*/ 1520 w 2038"/>
                  <a:gd name="T39" fmla="*/ 128 h 1031"/>
                  <a:gd name="T40" fmla="*/ 1610 w 2038"/>
                  <a:gd name="T41" fmla="*/ 229 h 1031"/>
                  <a:gd name="T42" fmla="*/ 1653 w 2038"/>
                  <a:gd name="T43" fmla="*/ 264 h 1031"/>
                  <a:gd name="T44" fmla="*/ 1743 w 2038"/>
                  <a:gd name="T45" fmla="*/ 400 h 1031"/>
                  <a:gd name="T46" fmla="*/ 1901 w 2038"/>
                  <a:gd name="T47" fmla="*/ 655 h 1031"/>
                  <a:gd name="T48" fmla="*/ 1966 w 2038"/>
                  <a:gd name="T49" fmla="*/ 771 h 1031"/>
                  <a:gd name="T50" fmla="*/ 1977 w 2038"/>
                  <a:gd name="T51" fmla="*/ 763 h 1031"/>
                  <a:gd name="T52" fmla="*/ 2016 w 2038"/>
                  <a:gd name="T53" fmla="*/ 909 h 1031"/>
                  <a:gd name="T54" fmla="*/ 2024 w 2038"/>
                  <a:gd name="T55" fmla="*/ 954 h 1031"/>
                  <a:gd name="T56" fmla="*/ 2038 w 2038"/>
                  <a:gd name="T57" fmla="*/ 962 h 1031"/>
                  <a:gd name="T58" fmla="*/ 1991 w 2038"/>
                  <a:gd name="T59" fmla="*/ 1016 h 1031"/>
                  <a:gd name="T60" fmla="*/ 2020 w 2038"/>
                  <a:gd name="T61" fmla="*/ 1010 h 1031"/>
                  <a:gd name="T62" fmla="*/ 1988 w 2038"/>
                  <a:gd name="T63" fmla="*/ 1014 h 1031"/>
                  <a:gd name="T64" fmla="*/ 1937 w 2038"/>
                  <a:gd name="T65" fmla="*/ 933 h 1031"/>
                  <a:gd name="T66" fmla="*/ 1941 w 2038"/>
                  <a:gd name="T67" fmla="*/ 994 h 1031"/>
                  <a:gd name="T68" fmla="*/ 1944 w 2038"/>
                  <a:gd name="T69" fmla="*/ 911 h 1031"/>
                  <a:gd name="T70" fmla="*/ 1862 w 2038"/>
                  <a:gd name="T71" fmla="*/ 743 h 1031"/>
                  <a:gd name="T72" fmla="*/ 1682 w 2038"/>
                  <a:gd name="T73" fmla="*/ 521 h 1031"/>
                  <a:gd name="T74" fmla="*/ 1696 w 2038"/>
                  <a:gd name="T75" fmla="*/ 517 h 1031"/>
                  <a:gd name="T76" fmla="*/ 1682 w 2038"/>
                  <a:gd name="T77" fmla="*/ 507 h 1031"/>
                  <a:gd name="T78" fmla="*/ 1682 w 2038"/>
                  <a:gd name="T79" fmla="*/ 505 h 1031"/>
                  <a:gd name="T80" fmla="*/ 1584 w 2038"/>
                  <a:gd name="T81" fmla="*/ 406 h 1031"/>
                  <a:gd name="T82" fmla="*/ 1502 w 2038"/>
                  <a:gd name="T83" fmla="*/ 310 h 1031"/>
                  <a:gd name="T84" fmla="*/ 1548 w 2038"/>
                  <a:gd name="T85" fmla="*/ 371 h 1031"/>
                  <a:gd name="T86" fmla="*/ 1451 w 2038"/>
                  <a:gd name="T87" fmla="*/ 274 h 1031"/>
                  <a:gd name="T88" fmla="*/ 1286 w 2038"/>
                  <a:gd name="T89" fmla="*/ 199 h 1031"/>
                  <a:gd name="T90" fmla="*/ 1268 w 2038"/>
                  <a:gd name="T91" fmla="*/ 193 h 1031"/>
                  <a:gd name="T92" fmla="*/ 1034 w 2038"/>
                  <a:gd name="T93" fmla="*/ 166 h 1031"/>
                  <a:gd name="T94" fmla="*/ 1062 w 2038"/>
                  <a:gd name="T95" fmla="*/ 171 h 1031"/>
                  <a:gd name="T96" fmla="*/ 915 w 2038"/>
                  <a:gd name="T97" fmla="*/ 152 h 1031"/>
                  <a:gd name="T98" fmla="*/ 893 w 2038"/>
                  <a:gd name="T99" fmla="*/ 162 h 1031"/>
                  <a:gd name="T100" fmla="*/ 810 w 2038"/>
                  <a:gd name="T101" fmla="*/ 173 h 1031"/>
                  <a:gd name="T102" fmla="*/ 764 w 2038"/>
                  <a:gd name="T103" fmla="*/ 187 h 1031"/>
                  <a:gd name="T104" fmla="*/ 674 w 2038"/>
                  <a:gd name="T105" fmla="*/ 229 h 1031"/>
                  <a:gd name="T106" fmla="*/ 551 w 2038"/>
                  <a:gd name="T107" fmla="*/ 310 h 1031"/>
                  <a:gd name="T108" fmla="*/ 436 w 2038"/>
                  <a:gd name="T109" fmla="*/ 422 h 1031"/>
                  <a:gd name="T110" fmla="*/ 303 w 2038"/>
                  <a:gd name="T111" fmla="*/ 560 h 1031"/>
                  <a:gd name="T112" fmla="*/ 400 w 2038"/>
                  <a:gd name="T113" fmla="*/ 477 h 1031"/>
                  <a:gd name="T114" fmla="*/ 314 w 2038"/>
                  <a:gd name="T115" fmla="*/ 564 h 1031"/>
                  <a:gd name="T116" fmla="*/ 310 w 2038"/>
                  <a:gd name="T117" fmla="*/ 574 h 1031"/>
                  <a:gd name="T118" fmla="*/ 213 w 2038"/>
                  <a:gd name="T119" fmla="*/ 668 h 1031"/>
                  <a:gd name="T120" fmla="*/ 195 w 2038"/>
                  <a:gd name="T121" fmla="*/ 728 h 1031"/>
                  <a:gd name="T122" fmla="*/ 144 w 2038"/>
                  <a:gd name="T123" fmla="*/ 816 h 1031"/>
                  <a:gd name="T124" fmla="*/ 108 w 2038"/>
                  <a:gd name="T125" fmla="*/ 854 h 10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38" h="1031">
                    <a:moveTo>
                      <a:pt x="94" y="1027"/>
                    </a:moveTo>
                    <a:lnTo>
                      <a:pt x="83" y="1024"/>
                    </a:lnTo>
                    <a:lnTo>
                      <a:pt x="83" y="1022"/>
                    </a:lnTo>
                    <a:lnTo>
                      <a:pt x="83" y="1018"/>
                    </a:lnTo>
                    <a:lnTo>
                      <a:pt x="83" y="1016"/>
                    </a:lnTo>
                    <a:lnTo>
                      <a:pt x="98" y="1016"/>
                    </a:lnTo>
                    <a:lnTo>
                      <a:pt x="98" y="1018"/>
                    </a:lnTo>
                    <a:lnTo>
                      <a:pt x="98" y="1022"/>
                    </a:lnTo>
                    <a:lnTo>
                      <a:pt x="98" y="1024"/>
                    </a:lnTo>
                    <a:lnTo>
                      <a:pt x="98" y="1025"/>
                    </a:lnTo>
                    <a:lnTo>
                      <a:pt x="94" y="1027"/>
                    </a:lnTo>
                    <a:close/>
                    <a:moveTo>
                      <a:pt x="8" y="1022"/>
                    </a:moveTo>
                    <a:lnTo>
                      <a:pt x="22" y="1020"/>
                    </a:lnTo>
                    <a:lnTo>
                      <a:pt x="22" y="1022"/>
                    </a:lnTo>
                    <a:lnTo>
                      <a:pt x="22" y="1020"/>
                    </a:lnTo>
                    <a:lnTo>
                      <a:pt x="26" y="1020"/>
                    </a:lnTo>
                    <a:lnTo>
                      <a:pt x="29" y="1020"/>
                    </a:lnTo>
                    <a:lnTo>
                      <a:pt x="40" y="1022"/>
                    </a:lnTo>
                    <a:lnTo>
                      <a:pt x="51" y="1024"/>
                    </a:lnTo>
                    <a:lnTo>
                      <a:pt x="65" y="1024"/>
                    </a:lnTo>
                    <a:lnTo>
                      <a:pt x="76" y="1024"/>
                    </a:lnTo>
                    <a:lnTo>
                      <a:pt x="80" y="1024"/>
                    </a:lnTo>
                    <a:lnTo>
                      <a:pt x="83" y="1024"/>
                    </a:lnTo>
                    <a:lnTo>
                      <a:pt x="94" y="1027"/>
                    </a:lnTo>
                    <a:lnTo>
                      <a:pt x="90" y="1029"/>
                    </a:lnTo>
                    <a:lnTo>
                      <a:pt x="87" y="1031"/>
                    </a:lnTo>
                    <a:lnTo>
                      <a:pt x="80" y="1031"/>
                    </a:lnTo>
                    <a:lnTo>
                      <a:pt x="76" y="1031"/>
                    </a:lnTo>
                    <a:lnTo>
                      <a:pt x="62" y="1031"/>
                    </a:lnTo>
                    <a:lnTo>
                      <a:pt x="51" y="1031"/>
                    </a:lnTo>
                    <a:lnTo>
                      <a:pt x="36" y="1029"/>
                    </a:lnTo>
                    <a:lnTo>
                      <a:pt x="26" y="1027"/>
                    </a:lnTo>
                    <a:lnTo>
                      <a:pt x="18" y="1027"/>
                    </a:lnTo>
                    <a:lnTo>
                      <a:pt x="15" y="1025"/>
                    </a:lnTo>
                    <a:lnTo>
                      <a:pt x="11" y="1025"/>
                    </a:lnTo>
                    <a:lnTo>
                      <a:pt x="8" y="1022"/>
                    </a:lnTo>
                    <a:close/>
                    <a:moveTo>
                      <a:pt x="18" y="848"/>
                    </a:moveTo>
                    <a:lnTo>
                      <a:pt x="33" y="848"/>
                    </a:lnTo>
                    <a:lnTo>
                      <a:pt x="29" y="872"/>
                    </a:lnTo>
                    <a:lnTo>
                      <a:pt x="26" y="893"/>
                    </a:lnTo>
                    <a:lnTo>
                      <a:pt x="22" y="915"/>
                    </a:lnTo>
                    <a:lnTo>
                      <a:pt x="18" y="937"/>
                    </a:lnTo>
                    <a:lnTo>
                      <a:pt x="18" y="947"/>
                    </a:lnTo>
                    <a:lnTo>
                      <a:pt x="18" y="958"/>
                    </a:lnTo>
                    <a:lnTo>
                      <a:pt x="18" y="968"/>
                    </a:lnTo>
                    <a:lnTo>
                      <a:pt x="18" y="978"/>
                    </a:lnTo>
                    <a:lnTo>
                      <a:pt x="18" y="990"/>
                    </a:lnTo>
                    <a:lnTo>
                      <a:pt x="18" y="1000"/>
                    </a:lnTo>
                    <a:lnTo>
                      <a:pt x="22" y="1010"/>
                    </a:lnTo>
                    <a:lnTo>
                      <a:pt x="22" y="1020"/>
                    </a:lnTo>
                    <a:lnTo>
                      <a:pt x="8" y="1022"/>
                    </a:lnTo>
                    <a:lnTo>
                      <a:pt x="8" y="1012"/>
                    </a:lnTo>
                    <a:lnTo>
                      <a:pt x="4" y="1000"/>
                    </a:lnTo>
                    <a:lnTo>
                      <a:pt x="4" y="990"/>
                    </a:lnTo>
                    <a:lnTo>
                      <a:pt x="4" y="980"/>
                    </a:lnTo>
                    <a:lnTo>
                      <a:pt x="0" y="968"/>
                    </a:lnTo>
                    <a:lnTo>
                      <a:pt x="4" y="958"/>
                    </a:lnTo>
                    <a:lnTo>
                      <a:pt x="4" y="947"/>
                    </a:lnTo>
                    <a:lnTo>
                      <a:pt x="4" y="937"/>
                    </a:lnTo>
                    <a:lnTo>
                      <a:pt x="8" y="915"/>
                    </a:lnTo>
                    <a:lnTo>
                      <a:pt x="11" y="891"/>
                    </a:lnTo>
                    <a:lnTo>
                      <a:pt x="15" y="870"/>
                    </a:lnTo>
                    <a:lnTo>
                      <a:pt x="18" y="848"/>
                    </a:lnTo>
                    <a:close/>
                    <a:moveTo>
                      <a:pt x="130" y="580"/>
                    </a:moveTo>
                    <a:lnTo>
                      <a:pt x="144" y="584"/>
                    </a:lnTo>
                    <a:lnTo>
                      <a:pt x="144" y="582"/>
                    </a:lnTo>
                    <a:lnTo>
                      <a:pt x="137" y="599"/>
                    </a:lnTo>
                    <a:lnTo>
                      <a:pt x="126" y="617"/>
                    </a:lnTo>
                    <a:lnTo>
                      <a:pt x="119" y="635"/>
                    </a:lnTo>
                    <a:lnTo>
                      <a:pt x="112" y="651"/>
                    </a:lnTo>
                    <a:lnTo>
                      <a:pt x="105" y="668"/>
                    </a:lnTo>
                    <a:lnTo>
                      <a:pt x="98" y="684"/>
                    </a:lnTo>
                    <a:lnTo>
                      <a:pt x="87" y="700"/>
                    </a:lnTo>
                    <a:lnTo>
                      <a:pt x="80" y="716"/>
                    </a:lnTo>
                    <a:lnTo>
                      <a:pt x="72" y="732"/>
                    </a:lnTo>
                    <a:lnTo>
                      <a:pt x="65" y="747"/>
                    </a:lnTo>
                    <a:lnTo>
                      <a:pt x="62" y="763"/>
                    </a:lnTo>
                    <a:lnTo>
                      <a:pt x="54" y="781"/>
                    </a:lnTo>
                    <a:lnTo>
                      <a:pt x="47" y="797"/>
                    </a:lnTo>
                    <a:lnTo>
                      <a:pt x="44" y="814"/>
                    </a:lnTo>
                    <a:lnTo>
                      <a:pt x="40" y="830"/>
                    </a:lnTo>
                    <a:lnTo>
                      <a:pt x="33" y="848"/>
                    </a:lnTo>
                    <a:lnTo>
                      <a:pt x="18" y="848"/>
                    </a:lnTo>
                    <a:lnTo>
                      <a:pt x="22" y="830"/>
                    </a:lnTo>
                    <a:lnTo>
                      <a:pt x="29" y="812"/>
                    </a:lnTo>
                    <a:lnTo>
                      <a:pt x="33" y="795"/>
                    </a:lnTo>
                    <a:lnTo>
                      <a:pt x="40" y="779"/>
                    </a:lnTo>
                    <a:lnTo>
                      <a:pt x="47" y="761"/>
                    </a:lnTo>
                    <a:lnTo>
                      <a:pt x="51" y="745"/>
                    </a:lnTo>
                    <a:lnTo>
                      <a:pt x="58" y="730"/>
                    </a:lnTo>
                    <a:lnTo>
                      <a:pt x="65" y="714"/>
                    </a:lnTo>
                    <a:lnTo>
                      <a:pt x="72" y="698"/>
                    </a:lnTo>
                    <a:lnTo>
                      <a:pt x="83" y="682"/>
                    </a:lnTo>
                    <a:lnTo>
                      <a:pt x="90" y="665"/>
                    </a:lnTo>
                    <a:lnTo>
                      <a:pt x="98" y="649"/>
                    </a:lnTo>
                    <a:lnTo>
                      <a:pt x="105" y="633"/>
                    </a:lnTo>
                    <a:lnTo>
                      <a:pt x="112" y="615"/>
                    </a:lnTo>
                    <a:lnTo>
                      <a:pt x="119" y="597"/>
                    </a:lnTo>
                    <a:lnTo>
                      <a:pt x="130" y="580"/>
                    </a:lnTo>
                    <a:close/>
                    <a:moveTo>
                      <a:pt x="148" y="550"/>
                    </a:moveTo>
                    <a:lnTo>
                      <a:pt x="162" y="550"/>
                    </a:lnTo>
                    <a:lnTo>
                      <a:pt x="159" y="556"/>
                    </a:lnTo>
                    <a:lnTo>
                      <a:pt x="152" y="568"/>
                    </a:lnTo>
                    <a:lnTo>
                      <a:pt x="148" y="578"/>
                    </a:lnTo>
                    <a:lnTo>
                      <a:pt x="144" y="584"/>
                    </a:lnTo>
                    <a:lnTo>
                      <a:pt x="130" y="580"/>
                    </a:lnTo>
                    <a:lnTo>
                      <a:pt x="134" y="574"/>
                    </a:lnTo>
                    <a:lnTo>
                      <a:pt x="137" y="564"/>
                    </a:lnTo>
                    <a:lnTo>
                      <a:pt x="144" y="554"/>
                    </a:lnTo>
                    <a:lnTo>
                      <a:pt x="148" y="550"/>
                    </a:lnTo>
                    <a:close/>
                    <a:moveTo>
                      <a:pt x="454" y="162"/>
                    </a:moveTo>
                    <a:lnTo>
                      <a:pt x="465" y="166"/>
                    </a:lnTo>
                    <a:lnTo>
                      <a:pt x="458" y="175"/>
                    </a:lnTo>
                    <a:lnTo>
                      <a:pt x="443" y="189"/>
                    </a:lnTo>
                    <a:lnTo>
                      <a:pt x="425" y="209"/>
                    </a:lnTo>
                    <a:lnTo>
                      <a:pt x="404" y="235"/>
                    </a:lnTo>
                    <a:lnTo>
                      <a:pt x="382" y="262"/>
                    </a:lnTo>
                    <a:lnTo>
                      <a:pt x="357" y="294"/>
                    </a:lnTo>
                    <a:lnTo>
                      <a:pt x="332" y="325"/>
                    </a:lnTo>
                    <a:lnTo>
                      <a:pt x="306" y="359"/>
                    </a:lnTo>
                    <a:lnTo>
                      <a:pt x="278" y="392"/>
                    </a:lnTo>
                    <a:lnTo>
                      <a:pt x="252" y="424"/>
                    </a:lnTo>
                    <a:lnTo>
                      <a:pt x="231" y="455"/>
                    </a:lnTo>
                    <a:lnTo>
                      <a:pt x="209" y="483"/>
                    </a:lnTo>
                    <a:lnTo>
                      <a:pt x="191" y="507"/>
                    </a:lnTo>
                    <a:lnTo>
                      <a:pt x="177" y="526"/>
                    </a:lnTo>
                    <a:lnTo>
                      <a:pt x="173" y="536"/>
                    </a:lnTo>
                    <a:lnTo>
                      <a:pt x="166" y="542"/>
                    </a:lnTo>
                    <a:lnTo>
                      <a:pt x="166" y="548"/>
                    </a:lnTo>
                    <a:lnTo>
                      <a:pt x="162" y="550"/>
                    </a:lnTo>
                    <a:lnTo>
                      <a:pt x="148" y="550"/>
                    </a:lnTo>
                    <a:lnTo>
                      <a:pt x="148" y="546"/>
                    </a:lnTo>
                    <a:lnTo>
                      <a:pt x="152" y="540"/>
                    </a:lnTo>
                    <a:lnTo>
                      <a:pt x="159" y="532"/>
                    </a:lnTo>
                    <a:lnTo>
                      <a:pt x="162" y="525"/>
                    </a:lnTo>
                    <a:lnTo>
                      <a:pt x="177" y="505"/>
                    </a:lnTo>
                    <a:lnTo>
                      <a:pt x="195" y="479"/>
                    </a:lnTo>
                    <a:lnTo>
                      <a:pt x="216" y="452"/>
                    </a:lnTo>
                    <a:lnTo>
                      <a:pt x="238" y="420"/>
                    </a:lnTo>
                    <a:lnTo>
                      <a:pt x="263" y="388"/>
                    </a:lnTo>
                    <a:lnTo>
                      <a:pt x="292" y="355"/>
                    </a:lnTo>
                    <a:lnTo>
                      <a:pt x="317" y="321"/>
                    </a:lnTo>
                    <a:lnTo>
                      <a:pt x="342" y="290"/>
                    </a:lnTo>
                    <a:lnTo>
                      <a:pt x="368" y="258"/>
                    </a:lnTo>
                    <a:lnTo>
                      <a:pt x="393" y="231"/>
                    </a:lnTo>
                    <a:lnTo>
                      <a:pt x="411" y="207"/>
                    </a:lnTo>
                    <a:lnTo>
                      <a:pt x="429" y="185"/>
                    </a:lnTo>
                    <a:lnTo>
                      <a:pt x="443" y="171"/>
                    </a:lnTo>
                    <a:lnTo>
                      <a:pt x="454" y="162"/>
                    </a:lnTo>
                    <a:close/>
                    <a:moveTo>
                      <a:pt x="497" y="118"/>
                    </a:moveTo>
                    <a:lnTo>
                      <a:pt x="512" y="122"/>
                    </a:lnTo>
                    <a:lnTo>
                      <a:pt x="504" y="128"/>
                    </a:lnTo>
                    <a:lnTo>
                      <a:pt x="497" y="134"/>
                    </a:lnTo>
                    <a:lnTo>
                      <a:pt x="494" y="140"/>
                    </a:lnTo>
                    <a:lnTo>
                      <a:pt x="486" y="146"/>
                    </a:lnTo>
                    <a:lnTo>
                      <a:pt x="476" y="156"/>
                    </a:lnTo>
                    <a:lnTo>
                      <a:pt x="465" y="166"/>
                    </a:lnTo>
                    <a:lnTo>
                      <a:pt x="454" y="162"/>
                    </a:lnTo>
                    <a:lnTo>
                      <a:pt x="461" y="152"/>
                    </a:lnTo>
                    <a:lnTo>
                      <a:pt x="472" y="142"/>
                    </a:lnTo>
                    <a:lnTo>
                      <a:pt x="479" y="136"/>
                    </a:lnTo>
                    <a:lnTo>
                      <a:pt x="486" y="130"/>
                    </a:lnTo>
                    <a:lnTo>
                      <a:pt x="490" y="124"/>
                    </a:lnTo>
                    <a:lnTo>
                      <a:pt x="497" y="118"/>
                    </a:lnTo>
                    <a:close/>
                    <a:moveTo>
                      <a:pt x="839" y="0"/>
                    </a:moveTo>
                    <a:lnTo>
                      <a:pt x="836" y="10"/>
                    </a:lnTo>
                    <a:lnTo>
                      <a:pt x="821" y="8"/>
                    </a:lnTo>
                    <a:lnTo>
                      <a:pt x="807" y="8"/>
                    </a:lnTo>
                    <a:lnTo>
                      <a:pt x="796" y="8"/>
                    </a:lnTo>
                    <a:lnTo>
                      <a:pt x="782" y="8"/>
                    </a:lnTo>
                    <a:lnTo>
                      <a:pt x="771" y="8"/>
                    </a:lnTo>
                    <a:lnTo>
                      <a:pt x="756" y="10"/>
                    </a:lnTo>
                    <a:lnTo>
                      <a:pt x="746" y="12"/>
                    </a:lnTo>
                    <a:lnTo>
                      <a:pt x="735" y="12"/>
                    </a:lnTo>
                    <a:lnTo>
                      <a:pt x="724" y="16"/>
                    </a:lnTo>
                    <a:lnTo>
                      <a:pt x="713" y="18"/>
                    </a:lnTo>
                    <a:lnTo>
                      <a:pt x="699" y="20"/>
                    </a:lnTo>
                    <a:lnTo>
                      <a:pt x="688" y="24"/>
                    </a:lnTo>
                    <a:lnTo>
                      <a:pt x="681" y="27"/>
                    </a:lnTo>
                    <a:lnTo>
                      <a:pt x="670" y="29"/>
                    </a:lnTo>
                    <a:lnTo>
                      <a:pt x="659" y="33"/>
                    </a:lnTo>
                    <a:lnTo>
                      <a:pt x="648" y="39"/>
                    </a:lnTo>
                    <a:lnTo>
                      <a:pt x="638" y="43"/>
                    </a:lnTo>
                    <a:lnTo>
                      <a:pt x="630" y="47"/>
                    </a:lnTo>
                    <a:lnTo>
                      <a:pt x="620" y="51"/>
                    </a:lnTo>
                    <a:lnTo>
                      <a:pt x="612" y="57"/>
                    </a:lnTo>
                    <a:lnTo>
                      <a:pt x="591" y="67"/>
                    </a:lnTo>
                    <a:lnTo>
                      <a:pt x="576" y="79"/>
                    </a:lnTo>
                    <a:lnTo>
                      <a:pt x="558" y="89"/>
                    </a:lnTo>
                    <a:lnTo>
                      <a:pt x="540" y="100"/>
                    </a:lnTo>
                    <a:lnTo>
                      <a:pt x="526" y="112"/>
                    </a:lnTo>
                    <a:lnTo>
                      <a:pt x="512" y="122"/>
                    </a:lnTo>
                    <a:lnTo>
                      <a:pt x="497" y="118"/>
                    </a:lnTo>
                    <a:lnTo>
                      <a:pt x="515" y="106"/>
                    </a:lnTo>
                    <a:lnTo>
                      <a:pt x="530" y="95"/>
                    </a:lnTo>
                    <a:lnTo>
                      <a:pt x="548" y="85"/>
                    </a:lnTo>
                    <a:lnTo>
                      <a:pt x="562" y="73"/>
                    </a:lnTo>
                    <a:lnTo>
                      <a:pt x="580" y="61"/>
                    </a:lnTo>
                    <a:lnTo>
                      <a:pt x="602" y="51"/>
                    </a:lnTo>
                    <a:lnTo>
                      <a:pt x="609" y="45"/>
                    </a:lnTo>
                    <a:lnTo>
                      <a:pt x="620" y="41"/>
                    </a:lnTo>
                    <a:lnTo>
                      <a:pt x="630" y="37"/>
                    </a:lnTo>
                    <a:lnTo>
                      <a:pt x="638" y="31"/>
                    </a:lnTo>
                    <a:lnTo>
                      <a:pt x="648" y="27"/>
                    </a:lnTo>
                    <a:lnTo>
                      <a:pt x="659" y="24"/>
                    </a:lnTo>
                    <a:lnTo>
                      <a:pt x="670" y="20"/>
                    </a:lnTo>
                    <a:lnTo>
                      <a:pt x="681" y="16"/>
                    </a:lnTo>
                    <a:lnTo>
                      <a:pt x="695" y="14"/>
                    </a:lnTo>
                    <a:lnTo>
                      <a:pt x="706" y="10"/>
                    </a:lnTo>
                    <a:lnTo>
                      <a:pt x="717" y="8"/>
                    </a:lnTo>
                    <a:lnTo>
                      <a:pt x="731" y="4"/>
                    </a:lnTo>
                    <a:lnTo>
                      <a:pt x="742" y="2"/>
                    </a:lnTo>
                    <a:lnTo>
                      <a:pt x="756" y="2"/>
                    </a:lnTo>
                    <a:lnTo>
                      <a:pt x="767" y="0"/>
                    </a:lnTo>
                    <a:lnTo>
                      <a:pt x="782" y="0"/>
                    </a:lnTo>
                    <a:lnTo>
                      <a:pt x="796" y="0"/>
                    </a:lnTo>
                    <a:lnTo>
                      <a:pt x="810" y="0"/>
                    </a:lnTo>
                    <a:lnTo>
                      <a:pt x="825" y="0"/>
                    </a:lnTo>
                    <a:lnTo>
                      <a:pt x="839" y="0"/>
                    </a:lnTo>
                    <a:close/>
                    <a:moveTo>
                      <a:pt x="922" y="10"/>
                    </a:moveTo>
                    <a:lnTo>
                      <a:pt x="918" y="18"/>
                    </a:lnTo>
                    <a:lnTo>
                      <a:pt x="897" y="16"/>
                    </a:lnTo>
                    <a:lnTo>
                      <a:pt x="875" y="12"/>
                    </a:lnTo>
                    <a:lnTo>
                      <a:pt x="857" y="10"/>
                    </a:lnTo>
                    <a:lnTo>
                      <a:pt x="836" y="10"/>
                    </a:lnTo>
                    <a:lnTo>
                      <a:pt x="839" y="0"/>
                    </a:lnTo>
                    <a:lnTo>
                      <a:pt x="861" y="2"/>
                    </a:lnTo>
                    <a:lnTo>
                      <a:pt x="879" y="4"/>
                    </a:lnTo>
                    <a:lnTo>
                      <a:pt x="900" y="6"/>
                    </a:lnTo>
                    <a:lnTo>
                      <a:pt x="922" y="10"/>
                    </a:lnTo>
                    <a:close/>
                    <a:moveTo>
                      <a:pt x="1019" y="16"/>
                    </a:moveTo>
                    <a:lnTo>
                      <a:pt x="1016" y="24"/>
                    </a:lnTo>
                    <a:lnTo>
                      <a:pt x="1005" y="22"/>
                    </a:lnTo>
                    <a:lnTo>
                      <a:pt x="994" y="22"/>
                    </a:lnTo>
                    <a:lnTo>
                      <a:pt x="980" y="22"/>
                    </a:lnTo>
                    <a:lnTo>
                      <a:pt x="969" y="22"/>
                    </a:lnTo>
                    <a:lnTo>
                      <a:pt x="954" y="22"/>
                    </a:lnTo>
                    <a:lnTo>
                      <a:pt x="944" y="20"/>
                    </a:lnTo>
                    <a:lnTo>
                      <a:pt x="929" y="20"/>
                    </a:lnTo>
                    <a:lnTo>
                      <a:pt x="918" y="18"/>
                    </a:lnTo>
                    <a:lnTo>
                      <a:pt x="922" y="10"/>
                    </a:lnTo>
                    <a:lnTo>
                      <a:pt x="933" y="12"/>
                    </a:lnTo>
                    <a:lnTo>
                      <a:pt x="944" y="12"/>
                    </a:lnTo>
                    <a:lnTo>
                      <a:pt x="958" y="12"/>
                    </a:lnTo>
                    <a:lnTo>
                      <a:pt x="969" y="14"/>
                    </a:lnTo>
                    <a:lnTo>
                      <a:pt x="983" y="14"/>
                    </a:lnTo>
                    <a:lnTo>
                      <a:pt x="994" y="14"/>
                    </a:lnTo>
                    <a:lnTo>
                      <a:pt x="1008" y="14"/>
                    </a:lnTo>
                    <a:lnTo>
                      <a:pt x="1019" y="16"/>
                    </a:lnTo>
                    <a:close/>
                    <a:moveTo>
                      <a:pt x="1343" y="22"/>
                    </a:moveTo>
                    <a:lnTo>
                      <a:pt x="1336" y="29"/>
                    </a:lnTo>
                    <a:lnTo>
                      <a:pt x="1329" y="27"/>
                    </a:lnTo>
                    <a:lnTo>
                      <a:pt x="1318" y="26"/>
                    </a:lnTo>
                    <a:lnTo>
                      <a:pt x="1311" y="24"/>
                    </a:lnTo>
                    <a:lnTo>
                      <a:pt x="1300" y="24"/>
                    </a:lnTo>
                    <a:lnTo>
                      <a:pt x="1293" y="22"/>
                    </a:lnTo>
                    <a:lnTo>
                      <a:pt x="1282" y="22"/>
                    </a:lnTo>
                    <a:lnTo>
                      <a:pt x="1275" y="20"/>
                    </a:lnTo>
                    <a:lnTo>
                      <a:pt x="1264" y="20"/>
                    </a:lnTo>
                    <a:lnTo>
                      <a:pt x="1246" y="20"/>
                    </a:lnTo>
                    <a:lnTo>
                      <a:pt x="1224" y="20"/>
                    </a:lnTo>
                    <a:lnTo>
                      <a:pt x="1203" y="22"/>
                    </a:lnTo>
                    <a:lnTo>
                      <a:pt x="1185" y="24"/>
                    </a:lnTo>
                    <a:lnTo>
                      <a:pt x="1163" y="24"/>
                    </a:lnTo>
                    <a:lnTo>
                      <a:pt x="1142" y="26"/>
                    </a:lnTo>
                    <a:lnTo>
                      <a:pt x="1120" y="26"/>
                    </a:lnTo>
                    <a:lnTo>
                      <a:pt x="1102" y="27"/>
                    </a:lnTo>
                    <a:lnTo>
                      <a:pt x="1080" y="27"/>
                    </a:lnTo>
                    <a:lnTo>
                      <a:pt x="1059" y="27"/>
                    </a:lnTo>
                    <a:lnTo>
                      <a:pt x="1048" y="26"/>
                    </a:lnTo>
                    <a:lnTo>
                      <a:pt x="1037" y="26"/>
                    </a:lnTo>
                    <a:lnTo>
                      <a:pt x="1026" y="26"/>
                    </a:lnTo>
                    <a:lnTo>
                      <a:pt x="1016" y="24"/>
                    </a:lnTo>
                    <a:lnTo>
                      <a:pt x="1019" y="16"/>
                    </a:lnTo>
                    <a:lnTo>
                      <a:pt x="1030" y="18"/>
                    </a:lnTo>
                    <a:lnTo>
                      <a:pt x="1041" y="18"/>
                    </a:lnTo>
                    <a:lnTo>
                      <a:pt x="1048" y="18"/>
                    </a:lnTo>
                    <a:lnTo>
                      <a:pt x="1059" y="20"/>
                    </a:lnTo>
                    <a:lnTo>
                      <a:pt x="1080" y="20"/>
                    </a:lnTo>
                    <a:lnTo>
                      <a:pt x="1098" y="20"/>
                    </a:lnTo>
                    <a:lnTo>
                      <a:pt x="1120" y="18"/>
                    </a:lnTo>
                    <a:lnTo>
                      <a:pt x="1142" y="18"/>
                    </a:lnTo>
                    <a:lnTo>
                      <a:pt x="1163" y="16"/>
                    </a:lnTo>
                    <a:lnTo>
                      <a:pt x="1181" y="14"/>
                    </a:lnTo>
                    <a:lnTo>
                      <a:pt x="1203" y="14"/>
                    </a:lnTo>
                    <a:lnTo>
                      <a:pt x="1224" y="12"/>
                    </a:lnTo>
                    <a:lnTo>
                      <a:pt x="1246" y="12"/>
                    </a:lnTo>
                    <a:lnTo>
                      <a:pt x="1264" y="12"/>
                    </a:lnTo>
                    <a:lnTo>
                      <a:pt x="1275" y="12"/>
                    </a:lnTo>
                    <a:lnTo>
                      <a:pt x="1286" y="14"/>
                    </a:lnTo>
                    <a:lnTo>
                      <a:pt x="1296" y="14"/>
                    </a:lnTo>
                    <a:lnTo>
                      <a:pt x="1304" y="14"/>
                    </a:lnTo>
                    <a:lnTo>
                      <a:pt x="1314" y="16"/>
                    </a:lnTo>
                    <a:lnTo>
                      <a:pt x="1325" y="18"/>
                    </a:lnTo>
                    <a:lnTo>
                      <a:pt x="1332" y="20"/>
                    </a:lnTo>
                    <a:lnTo>
                      <a:pt x="1343" y="22"/>
                    </a:lnTo>
                    <a:close/>
                    <a:moveTo>
                      <a:pt x="1494" y="93"/>
                    </a:moveTo>
                    <a:lnTo>
                      <a:pt x="1480" y="98"/>
                    </a:lnTo>
                    <a:lnTo>
                      <a:pt x="1466" y="89"/>
                    </a:lnTo>
                    <a:lnTo>
                      <a:pt x="1448" y="77"/>
                    </a:lnTo>
                    <a:lnTo>
                      <a:pt x="1430" y="69"/>
                    </a:lnTo>
                    <a:lnTo>
                      <a:pt x="1412" y="59"/>
                    </a:lnTo>
                    <a:lnTo>
                      <a:pt x="1404" y="55"/>
                    </a:lnTo>
                    <a:lnTo>
                      <a:pt x="1394" y="49"/>
                    </a:lnTo>
                    <a:lnTo>
                      <a:pt x="1386" y="45"/>
                    </a:lnTo>
                    <a:lnTo>
                      <a:pt x="1376" y="41"/>
                    </a:lnTo>
                    <a:lnTo>
                      <a:pt x="1368" y="39"/>
                    </a:lnTo>
                    <a:lnTo>
                      <a:pt x="1358" y="35"/>
                    </a:lnTo>
                    <a:lnTo>
                      <a:pt x="1347" y="31"/>
                    </a:lnTo>
                    <a:lnTo>
                      <a:pt x="1336" y="29"/>
                    </a:lnTo>
                    <a:lnTo>
                      <a:pt x="1343" y="22"/>
                    </a:lnTo>
                    <a:lnTo>
                      <a:pt x="1354" y="26"/>
                    </a:lnTo>
                    <a:lnTo>
                      <a:pt x="1365" y="27"/>
                    </a:lnTo>
                    <a:lnTo>
                      <a:pt x="1376" y="31"/>
                    </a:lnTo>
                    <a:lnTo>
                      <a:pt x="1386" y="35"/>
                    </a:lnTo>
                    <a:lnTo>
                      <a:pt x="1394" y="39"/>
                    </a:lnTo>
                    <a:lnTo>
                      <a:pt x="1404" y="43"/>
                    </a:lnTo>
                    <a:lnTo>
                      <a:pt x="1415" y="47"/>
                    </a:lnTo>
                    <a:lnTo>
                      <a:pt x="1422" y="53"/>
                    </a:lnTo>
                    <a:lnTo>
                      <a:pt x="1440" y="63"/>
                    </a:lnTo>
                    <a:lnTo>
                      <a:pt x="1458" y="73"/>
                    </a:lnTo>
                    <a:lnTo>
                      <a:pt x="1476" y="83"/>
                    </a:lnTo>
                    <a:lnTo>
                      <a:pt x="1494" y="93"/>
                    </a:lnTo>
                    <a:close/>
                    <a:moveTo>
                      <a:pt x="1534" y="126"/>
                    </a:moveTo>
                    <a:lnTo>
                      <a:pt x="1520" y="128"/>
                    </a:lnTo>
                    <a:lnTo>
                      <a:pt x="1516" y="124"/>
                    </a:lnTo>
                    <a:lnTo>
                      <a:pt x="1512" y="120"/>
                    </a:lnTo>
                    <a:lnTo>
                      <a:pt x="1509" y="116"/>
                    </a:lnTo>
                    <a:lnTo>
                      <a:pt x="1502" y="112"/>
                    </a:lnTo>
                    <a:lnTo>
                      <a:pt x="1491" y="104"/>
                    </a:lnTo>
                    <a:lnTo>
                      <a:pt x="1480" y="98"/>
                    </a:lnTo>
                    <a:lnTo>
                      <a:pt x="1494" y="93"/>
                    </a:lnTo>
                    <a:lnTo>
                      <a:pt x="1505" y="100"/>
                    </a:lnTo>
                    <a:lnTo>
                      <a:pt x="1516" y="108"/>
                    </a:lnTo>
                    <a:lnTo>
                      <a:pt x="1520" y="112"/>
                    </a:lnTo>
                    <a:lnTo>
                      <a:pt x="1527" y="116"/>
                    </a:lnTo>
                    <a:lnTo>
                      <a:pt x="1530" y="120"/>
                    </a:lnTo>
                    <a:lnTo>
                      <a:pt x="1534" y="126"/>
                    </a:lnTo>
                    <a:close/>
                    <a:moveTo>
                      <a:pt x="1624" y="227"/>
                    </a:moveTo>
                    <a:lnTo>
                      <a:pt x="1610" y="229"/>
                    </a:lnTo>
                    <a:lnTo>
                      <a:pt x="1606" y="223"/>
                    </a:lnTo>
                    <a:lnTo>
                      <a:pt x="1602" y="215"/>
                    </a:lnTo>
                    <a:lnTo>
                      <a:pt x="1595" y="209"/>
                    </a:lnTo>
                    <a:lnTo>
                      <a:pt x="1592" y="203"/>
                    </a:lnTo>
                    <a:lnTo>
                      <a:pt x="1581" y="191"/>
                    </a:lnTo>
                    <a:lnTo>
                      <a:pt x="1570" y="179"/>
                    </a:lnTo>
                    <a:lnTo>
                      <a:pt x="1556" y="168"/>
                    </a:lnTo>
                    <a:lnTo>
                      <a:pt x="1545" y="156"/>
                    </a:lnTo>
                    <a:lnTo>
                      <a:pt x="1530" y="142"/>
                    </a:lnTo>
                    <a:lnTo>
                      <a:pt x="1520" y="128"/>
                    </a:lnTo>
                    <a:lnTo>
                      <a:pt x="1534" y="126"/>
                    </a:lnTo>
                    <a:lnTo>
                      <a:pt x="1545" y="138"/>
                    </a:lnTo>
                    <a:lnTo>
                      <a:pt x="1556" y="152"/>
                    </a:lnTo>
                    <a:lnTo>
                      <a:pt x="1570" y="164"/>
                    </a:lnTo>
                    <a:lnTo>
                      <a:pt x="1581" y="175"/>
                    </a:lnTo>
                    <a:lnTo>
                      <a:pt x="1595" y="187"/>
                    </a:lnTo>
                    <a:lnTo>
                      <a:pt x="1606" y="199"/>
                    </a:lnTo>
                    <a:lnTo>
                      <a:pt x="1610" y="205"/>
                    </a:lnTo>
                    <a:lnTo>
                      <a:pt x="1617" y="213"/>
                    </a:lnTo>
                    <a:lnTo>
                      <a:pt x="1620" y="219"/>
                    </a:lnTo>
                    <a:lnTo>
                      <a:pt x="1624" y="227"/>
                    </a:lnTo>
                    <a:close/>
                    <a:moveTo>
                      <a:pt x="1638" y="246"/>
                    </a:moveTo>
                    <a:lnTo>
                      <a:pt x="1628" y="250"/>
                    </a:lnTo>
                    <a:lnTo>
                      <a:pt x="1624" y="244"/>
                    </a:lnTo>
                    <a:lnTo>
                      <a:pt x="1617" y="239"/>
                    </a:lnTo>
                    <a:lnTo>
                      <a:pt x="1613" y="233"/>
                    </a:lnTo>
                    <a:lnTo>
                      <a:pt x="1610" y="229"/>
                    </a:lnTo>
                    <a:lnTo>
                      <a:pt x="1624" y="227"/>
                    </a:lnTo>
                    <a:lnTo>
                      <a:pt x="1628" y="231"/>
                    </a:lnTo>
                    <a:lnTo>
                      <a:pt x="1631" y="235"/>
                    </a:lnTo>
                    <a:lnTo>
                      <a:pt x="1635" y="240"/>
                    </a:lnTo>
                    <a:lnTo>
                      <a:pt x="1638" y="246"/>
                    </a:lnTo>
                    <a:close/>
                    <a:moveTo>
                      <a:pt x="1743" y="381"/>
                    </a:moveTo>
                    <a:lnTo>
                      <a:pt x="1728" y="384"/>
                    </a:lnTo>
                    <a:lnTo>
                      <a:pt x="1718" y="367"/>
                    </a:lnTo>
                    <a:lnTo>
                      <a:pt x="1703" y="351"/>
                    </a:lnTo>
                    <a:lnTo>
                      <a:pt x="1692" y="333"/>
                    </a:lnTo>
                    <a:lnTo>
                      <a:pt x="1678" y="317"/>
                    </a:lnTo>
                    <a:lnTo>
                      <a:pt x="1667" y="300"/>
                    </a:lnTo>
                    <a:lnTo>
                      <a:pt x="1653" y="284"/>
                    </a:lnTo>
                    <a:lnTo>
                      <a:pt x="1638" y="266"/>
                    </a:lnTo>
                    <a:lnTo>
                      <a:pt x="1628" y="250"/>
                    </a:lnTo>
                    <a:lnTo>
                      <a:pt x="1638" y="246"/>
                    </a:lnTo>
                    <a:lnTo>
                      <a:pt x="1653" y="264"/>
                    </a:lnTo>
                    <a:lnTo>
                      <a:pt x="1667" y="280"/>
                    </a:lnTo>
                    <a:lnTo>
                      <a:pt x="1678" y="298"/>
                    </a:lnTo>
                    <a:lnTo>
                      <a:pt x="1692" y="313"/>
                    </a:lnTo>
                    <a:lnTo>
                      <a:pt x="1707" y="329"/>
                    </a:lnTo>
                    <a:lnTo>
                      <a:pt x="1718" y="347"/>
                    </a:lnTo>
                    <a:lnTo>
                      <a:pt x="1732" y="363"/>
                    </a:lnTo>
                    <a:lnTo>
                      <a:pt x="1743" y="381"/>
                    </a:lnTo>
                    <a:close/>
                    <a:moveTo>
                      <a:pt x="1829" y="519"/>
                    </a:moveTo>
                    <a:lnTo>
                      <a:pt x="1815" y="523"/>
                    </a:lnTo>
                    <a:lnTo>
                      <a:pt x="1804" y="505"/>
                    </a:lnTo>
                    <a:lnTo>
                      <a:pt x="1793" y="487"/>
                    </a:lnTo>
                    <a:lnTo>
                      <a:pt x="1782" y="469"/>
                    </a:lnTo>
                    <a:lnTo>
                      <a:pt x="1775" y="452"/>
                    </a:lnTo>
                    <a:lnTo>
                      <a:pt x="1764" y="434"/>
                    </a:lnTo>
                    <a:lnTo>
                      <a:pt x="1754" y="418"/>
                    </a:lnTo>
                    <a:lnTo>
                      <a:pt x="1746" y="408"/>
                    </a:lnTo>
                    <a:lnTo>
                      <a:pt x="1743" y="400"/>
                    </a:lnTo>
                    <a:lnTo>
                      <a:pt x="1736" y="392"/>
                    </a:lnTo>
                    <a:lnTo>
                      <a:pt x="1728" y="384"/>
                    </a:lnTo>
                    <a:lnTo>
                      <a:pt x="1743" y="381"/>
                    </a:lnTo>
                    <a:lnTo>
                      <a:pt x="1750" y="388"/>
                    </a:lnTo>
                    <a:lnTo>
                      <a:pt x="1757" y="398"/>
                    </a:lnTo>
                    <a:lnTo>
                      <a:pt x="1761" y="406"/>
                    </a:lnTo>
                    <a:lnTo>
                      <a:pt x="1768" y="414"/>
                    </a:lnTo>
                    <a:lnTo>
                      <a:pt x="1779" y="432"/>
                    </a:lnTo>
                    <a:lnTo>
                      <a:pt x="1790" y="450"/>
                    </a:lnTo>
                    <a:lnTo>
                      <a:pt x="1797" y="467"/>
                    </a:lnTo>
                    <a:lnTo>
                      <a:pt x="1808" y="485"/>
                    </a:lnTo>
                    <a:lnTo>
                      <a:pt x="1818" y="503"/>
                    </a:lnTo>
                    <a:lnTo>
                      <a:pt x="1829" y="519"/>
                    </a:lnTo>
                    <a:close/>
                    <a:moveTo>
                      <a:pt x="1941" y="700"/>
                    </a:moveTo>
                    <a:lnTo>
                      <a:pt x="1926" y="702"/>
                    </a:lnTo>
                    <a:lnTo>
                      <a:pt x="1916" y="678"/>
                    </a:lnTo>
                    <a:lnTo>
                      <a:pt x="1901" y="655"/>
                    </a:lnTo>
                    <a:lnTo>
                      <a:pt x="1890" y="633"/>
                    </a:lnTo>
                    <a:lnTo>
                      <a:pt x="1876" y="611"/>
                    </a:lnTo>
                    <a:lnTo>
                      <a:pt x="1862" y="590"/>
                    </a:lnTo>
                    <a:lnTo>
                      <a:pt x="1847" y="568"/>
                    </a:lnTo>
                    <a:lnTo>
                      <a:pt x="1833" y="546"/>
                    </a:lnTo>
                    <a:lnTo>
                      <a:pt x="1815" y="523"/>
                    </a:lnTo>
                    <a:lnTo>
                      <a:pt x="1829" y="519"/>
                    </a:lnTo>
                    <a:lnTo>
                      <a:pt x="1847" y="542"/>
                    </a:lnTo>
                    <a:lnTo>
                      <a:pt x="1862" y="564"/>
                    </a:lnTo>
                    <a:lnTo>
                      <a:pt x="1876" y="586"/>
                    </a:lnTo>
                    <a:lnTo>
                      <a:pt x="1890" y="609"/>
                    </a:lnTo>
                    <a:lnTo>
                      <a:pt x="1905" y="631"/>
                    </a:lnTo>
                    <a:lnTo>
                      <a:pt x="1916" y="653"/>
                    </a:lnTo>
                    <a:lnTo>
                      <a:pt x="1930" y="676"/>
                    </a:lnTo>
                    <a:lnTo>
                      <a:pt x="1941" y="700"/>
                    </a:lnTo>
                    <a:close/>
                    <a:moveTo>
                      <a:pt x="1980" y="771"/>
                    </a:moveTo>
                    <a:lnTo>
                      <a:pt x="1966" y="771"/>
                    </a:lnTo>
                    <a:lnTo>
                      <a:pt x="1962" y="769"/>
                    </a:lnTo>
                    <a:lnTo>
                      <a:pt x="1962" y="765"/>
                    </a:lnTo>
                    <a:lnTo>
                      <a:pt x="1962" y="761"/>
                    </a:lnTo>
                    <a:lnTo>
                      <a:pt x="1959" y="755"/>
                    </a:lnTo>
                    <a:lnTo>
                      <a:pt x="1955" y="747"/>
                    </a:lnTo>
                    <a:lnTo>
                      <a:pt x="1948" y="738"/>
                    </a:lnTo>
                    <a:lnTo>
                      <a:pt x="1941" y="728"/>
                    </a:lnTo>
                    <a:lnTo>
                      <a:pt x="1934" y="720"/>
                    </a:lnTo>
                    <a:lnTo>
                      <a:pt x="1930" y="710"/>
                    </a:lnTo>
                    <a:lnTo>
                      <a:pt x="1926" y="702"/>
                    </a:lnTo>
                    <a:lnTo>
                      <a:pt x="1941" y="700"/>
                    </a:lnTo>
                    <a:lnTo>
                      <a:pt x="1944" y="708"/>
                    </a:lnTo>
                    <a:lnTo>
                      <a:pt x="1948" y="716"/>
                    </a:lnTo>
                    <a:lnTo>
                      <a:pt x="1955" y="726"/>
                    </a:lnTo>
                    <a:lnTo>
                      <a:pt x="1962" y="736"/>
                    </a:lnTo>
                    <a:lnTo>
                      <a:pt x="1970" y="743"/>
                    </a:lnTo>
                    <a:lnTo>
                      <a:pt x="1973" y="753"/>
                    </a:lnTo>
                    <a:lnTo>
                      <a:pt x="1977" y="759"/>
                    </a:lnTo>
                    <a:lnTo>
                      <a:pt x="1977" y="763"/>
                    </a:lnTo>
                    <a:lnTo>
                      <a:pt x="1980" y="767"/>
                    </a:lnTo>
                    <a:lnTo>
                      <a:pt x="1980" y="771"/>
                    </a:lnTo>
                    <a:close/>
                    <a:moveTo>
                      <a:pt x="1980" y="771"/>
                    </a:moveTo>
                    <a:lnTo>
                      <a:pt x="1966" y="773"/>
                    </a:lnTo>
                    <a:lnTo>
                      <a:pt x="1966" y="771"/>
                    </a:lnTo>
                    <a:lnTo>
                      <a:pt x="1980" y="771"/>
                    </a:lnTo>
                    <a:close/>
                    <a:moveTo>
                      <a:pt x="2038" y="954"/>
                    </a:moveTo>
                    <a:lnTo>
                      <a:pt x="2024" y="954"/>
                    </a:lnTo>
                    <a:lnTo>
                      <a:pt x="2024" y="943"/>
                    </a:lnTo>
                    <a:lnTo>
                      <a:pt x="2020" y="933"/>
                    </a:lnTo>
                    <a:lnTo>
                      <a:pt x="2020" y="921"/>
                    </a:lnTo>
                    <a:lnTo>
                      <a:pt x="2016" y="909"/>
                    </a:lnTo>
                    <a:lnTo>
                      <a:pt x="2009" y="885"/>
                    </a:lnTo>
                    <a:lnTo>
                      <a:pt x="2002" y="864"/>
                    </a:lnTo>
                    <a:lnTo>
                      <a:pt x="1995" y="840"/>
                    </a:lnTo>
                    <a:lnTo>
                      <a:pt x="1984" y="818"/>
                    </a:lnTo>
                    <a:lnTo>
                      <a:pt x="1977" y="795"/>
                    </a:lnTo>
                    <a:lnTo>
                      <a:pt x="1966" y="773"/>
                    </a:lnTo>
                    <a:lnTo>
                      <a:pt x="1980" y="771"/>
                    </a:lnTo>
                    <a:lnTo>
                      <a:pt x="1991" y="793"/>
                    </a:lnTo>
                    <a:lnTo>
                      <a:pt x="2002" y="816"/>
                    </a:lnTo>
                    <a:lnTo>
                      <a:pt x="2009" y="838"/>
                    </a:lnTo>
                    <a:lnTo>
                      <a:pt x="2016" y="862"/>
                    </a:lnTo>
                    <a:lnTo>
                      <a:pt x="2024" y="885"/>
                    </a:lnTo>
                    <a:lnTo>
                      <a:pt x="2031" y="907"/>
                    </a:lnTo>
                    <a:lnTo>
                      <a:pt x="2034" y="919"/>
                    </a:lnTo>
                    <a:lnTo>
                      <a:pt x="2034" y="931"/>
                    </a:lnTo>
                    <a:lnTo>
                      <a:pt x="2038" y="943"/>
                    </a:lnTo>
                    <a:lnTo>
                      <a:pt x="2038" y="954"/>
                    </a:lnTo>
                    <a:close/>
                    <a:moveTo>
                      <a:pt x="2024" y="954"/>
                    </a:moveTo>
                    <a:lnTo>
                      <a:pt x="2038" y="954"/>
                    </a:lnTo>
                    <a:lnTo>
                      <a:pt x="2038" y="956"/>
                    </a:lnTo>
                    <a:lnTo>
                      <a:pt x="2038" y="958"/>
                    </a:lnTo>
                    <a:lnTo>
                      <a:pt x="2034" y="958"/>
                    </a:lnTo>
                    <a:lnTo>
                      <a:pt x="2031" y="958"/>
                    </a:lnTo>
                    <a:lnTo>
                      <a:pt x="2027" y="958"/>
                    </a:lnTo>
                    <a:lnTo>
                      <a:pt x="2024" y="956"/>
                    </a:lnTo>
                    <a:lnTo>
                      <a:pt x="2024" y="954"/>
                    </a:lnTo>
                    <a:close/>
                    <a:moveTo>
                      <a:pt x="2038" y="972"/>
                    </a:moveTo>
                    <a:lnTo>
                      <a:pt x="2024" y="972"/>
                    </a:lnTo>
                    <a:lnTo>
                      <a:pt x="2024" y="966"/>
                    </a:lnTo>
                    <a:lnTo>
                      <a:pt x="2024" y="962"/>
                    </a:lnTo>
                    <a:lnTo>
                      <a:pt x="2024" y="958"/>
                    </a:lnTo>
                    <a:lnTo>
                      <a:pt x="2024" y="954"/>
                    </a:lnTo>
                    <a:lnTo>
                      <a:pt x="2038" y="954"/>
                    </a:lnTo>
                    <a:lnTo>
                      <a:pt x="2038" y="958"/>
                    </a:lnTo>
                    <a:lnTo>
                      <a:pt x="2038" y="962"/>
                    </a:lnTo>
                    <a:lnTo>
                      <a:pt x="2038" y="966"/>
                    </a:lnTo>
                    <a:lnTo>
                      <a:pt x="2038" y="972"/>
                    </a:lnTo>
                    <a:close/>
                    <a:moveTo>
                      <a:pt x="2024" y="972"/>
                    </a:moveTo>
                    <a:lnTo>
                      <a:pt x="2038" y="972"/>
                    </a:lnTo>
                    <a:lnTo>
                      <a:pt x="2038" y="974"/>
                    </a:lnTo>
                    <a:lnTo>
                      <a:pt x="2034" y="976"/>
                    </a:lnTo>
                    <a:lnTo>
                      <a:pt x="2031" y="976"/>
                    </a:lnTo>
                    <a:lnTo>
                      <a:pt x="2027" y="976"/>
                    </a:lnTo>
                    <a:lnTo>
                      <a:pt x="2027" y="974"/>
                    </a:lnTo>
                    <a:lnTo>
                      <a:pt x="2024" y="974"/>
                    </a:lnTo>
                    <a:lnTo>
                      <a:pt x="2024" y="972"/>
                    </a:lnTo>
                    <a:close/>
                    <a:moveTo>
                      <a:pt x="2002" y="1022"/>
                    </a:moveTo>
                    <a:lnTo>
                      <a:pt x="1998" y="1014"/>
                    </a:lnTo>
                    <a:lnTo>
                      <a:pt x="2002" y="1022"/>
                    </a:lnTo>
                    <a:lnTo>
                      <a:pt x="1991" y="1020"/>
                    </a:lnTo>
                    <a:lnTo>
                      <a:pt x="1991" y="1016"/>
                    </a:lnTo>
                    <a:lnTo>
                      <a:pt x="1995" y="1014"/>
                    </a:lnTo>
                    <a:lnTo>
                      <a:pt x="1998" y="1012"/>
                    </a:lnTo>
                    <a:lnTo>
                      <a:pt x="2006" y="1008"/>
                    </a:lnTo>
                    <a:lnTo>
                      <a:pt x="2006" y="1006"/>
                    </a:lnTo>
                    <a:lnTo>
                      <a:pt x="2009" y="1002"/>
                    </a:lnTo>
                    <a:lnTo>
                      <a:pt x="2013" y="998"/>
                    </a:lnTo>
                    <a:lnTo>
                      <a:pt x="2016" y="994"/>
                    </a:lnTo>
                    <a:lnTo>
                      <a:pt x="2020" y="990"/>
                    </a:lnTo>
                    <a:lnTo>
                      <a:pt x="2020" y="984"/>
                    </a:lnTo>
                    <a:lnTo>
                      <a:pt x="2024" y="978"/>
                    </a:lnTo>
                    <a:lnTo>
                      <a:pt x="2024" y="972"/>
                    </a:lnTo>
                    <a:lnTo>
                      <a:pt x="2038" y="972"/>
                    </a:lnTo>
                    <a:lnTo>
                      <a:pt x="2038" y="980"/>
                    </a:lnTo>
                    <a:lnTo>
                      <a:pt x="2038" y="986"/>
                    </a:lnTo>
                    <a:lnTo>
                      <a:pt x="2034" y="992"/>
                    </a:lnTo>
                    <a:lnTo>
                      <a:pt x="2031" y="996"/>
                    </a:lnTo>
                    <a:lnTo>
                      <a:pt x="2027" y="1002"/>
                    </a:lnTo>
                    <a:lnTo>
                      <a:pt x="2024" y="1006"/>
                    </a:lnTo>
                    <a:lnTo>
                      <a:pt x="2020" y="1010"/>
                    </a:lnTo>
                    <a:lnTo>
                      <a:pt x="2016" y="1012"/>
                    </a:lnTo>
                    <a:lnTo>
                      <a:pt x="2009" y="1018"/>
                    </a:lnTo>
                    <a:lnTo>
                      <a:pt x="2006" y="1020"/>
                    </a:lnTo>
                    <a:lnTo>
                      <a:pt x="2006" y="1018"/>
                    </a:lnTo>
                    <a:lnTo>
                      <a:pt x="1998" y="1014"/>
                    </a:lnTo>
                    <a:lnTo>
                      <a:pt x="2002" y="1022"/>
                    </a:lnTo>
                    <a:close/>
                    <a:moveTo>
                      <a:pt x="1952" y="1010"/>
                    </a:moveTo>
                    <a:lnTo>
                      <a:pt x="1962" y="1006"/>
                    </a:lnTo>
                    <a:lnTo>
                      <a:pt x="1952" y="1010"/>
                    </a:lnTo>
                    <a:lnTo>
                      <a:pt x="1959" y="1002"/>
                    </a:lnTo>
                    <a:lnTo>
                      <a:pt x="1962" y="1004"/>
                    </a:lnTo>
                    <a:lnTo>
                      <a:pt x="1966" y="1006"/>
                    </a:lnTo>
                    <a:lnTo>
                      <a:pt x="1973" y="1010"/>
                    </a:lnTo>
                    <a:lnTo>
                      <a:pt x="1980" y="1012"/>
                    </a:lnTo>
                    <a:lnTo>
                      <a:pt x="1988" y="1014"/>
                    </a:lnTo>
                    <a:lnTo>
                      <a:pt x="1991" y="1014"/>
                    </a:lnTo>
                    <a:lnTo>
                      <a:pt x="1995" y="1014"/>
                    </a:lnTo>
                    <a:lnTo>
                      <a:pt x="1998" y="1014"/>
                    </a:lnTo>
                    <a:lnTo>
                      <a:pt x="2002" y="1022"/>
                    </a:lnTo>
                    <a:lnTo>
                      <a:pt x="1998" y="1024"/>
                    </a:lnTo>
                    <a:lnTo>
                      <a:pt x="1991" y="1022"/>
                    </a:lnTo>
                    <a:lnTo>
                      <a:pt x="1988" y="1022"/>
                    </a:lnTo>
                    <a:lnTo>
                      <a:pt x="1980" y="1022"/>
                    </a:lnTo>
                    <a:lnTo>
                      <a:pt x="1973" y="1018"/>
                    </a:lnTo>
                    <a:lnTo>
                      <a:pt x="1966" y="1016"/>
                    </a:lnTo>
                    <a:lnTo>
                      <a:pt x="1959" y="1014"/>
                    </a:lnTo>
                    <a:lnTo>
                      <a:pt x="1955" y="1012"/>
                    </a:lnTo>
                    <a:lnTo>
                      <a:pt x="1952" y="1010"/>
                    </a:lnTo>
                    <a:lnTo>
                      <a:pt x="1955" y="1010"/>
                    </a:lnTo>
                    <a:lnTo>
                      <a:pt x="1962" y="1006"/>
                    </a:lnTo>
                    <a:lnTo>
                      <a:pt x="1952" y="1010"/>
                    </a:lnTo>
                    <a:close/>
                    <a:moveTo>
                      <a:pt x="1937" y="933"/>
                    </a:moveTo>
                    <a:lnTo>
                      <a:pt x="1952" y="933"/>
                    </a:lnTo>
                    <a:lnTo>
                      <a:pt x="1952" y="941"/>
                    </a:lnTo>
                    <a:lnTo>
                      <a:pt x="1952" y="949"/>
                    </a:lnTo>
                    <a:lnTo>
                      <a:pt x="1952" y="960"/>
                    </a:lnTo>
                    <a:lnTo>
                      <a:pt x="1952" y="970"/>
                    </a:lnTo>
                    <a:lnTo>
                      <a:pt x="1952" y="976"/>
                    </a:lnTo>
                    <a:lnTo>
                      <a:pt x="1952" y="982"/>
                    </a:lnTo>
                    <a:lnTo>
                      <a:pt x="1955" y="986"/>
                    </a:lnTo>
                    <a:lnTo>
                      <a:pt x="1955" y="992"/>
                    </a:lnTo>
                    <a:lnTo>
                      <a:pt x="1959" y="996"/>
                    </a:lnTo>
                    <a:lnTo>
                      <a:pt x="1959" y="1000"/>
                    </a:lnTo>
                    <a:lnTo>
                      <a:pt x="1962" y="1004"/>
                    </a:lnTo>
                    <a:lnTo>
                      <a:pt x="1962" y="1006"/>
                    </a:lnTo>
                    <a:lnTo>
                      <a:pt x="1952" y="1010"/>
                    </a:lnTo>
                    <a:lnTo>
                      <a:pt x="1948" y="1006"/>
                    </a:lnTo>
                    <a:lnTo>
                      <a:pt x="1944" y="1002"/>
                    </a:lnTo>
                    <a:lnTo>
                      <a:pt x="1941" y="998"/>
                    </a:lnTo>
                    <a:lnTo>
                      <a:pt x="1941" y="994"/>
                    </a:lnTo>
                    <a:lnTo>
                      <a:pt x="1941" y="988"/>
                    </a:lnTo>
                    <a:lnTo>
                      <a:pt x="1937" y="982"/>
                    </a:lnTo>
                    <a:lnTo>
                      <a:pt x="1937" y="976"/>
                    </a:lnTo>
                    <a:lnTo>
                      <a:pt x="1937" y="970"/>
                    </a:lnTo>
                    <a:lnTo>
                      <a:pt x="1937" y="960"/>
                    </a:lnTo>
                    <a:lnTo>
                      <a:pt x="1937" y="949"/>
                    </a:lnTo>
                    <a:lnTo>
                      <a:pt x="1937" y="941"/>
                    </a:lnTo>
                    <a:lnTo>
                      <a:pt x="1937" y="933"/>
                    </a:lnTo>
                    <a:close/>
                    <a:moveTo>
                      <a:pt x="1894" y="826"/>
                    </a:moveTo>
                    <a:lnTo>
                      <a:pt x="1908" y="824"/>
                    </a:lnTo>
                    <a:lnTo>
                      <a:pt x="1912" y="838"/>
                    </a:lnTo>
                    <a:lnTo>
                      <a:pt x="1919" y="852"/>
                    </a:lnTo>
                    <a:lnTo>
                      <a:pt x="1926" y="866"/>
                    </a:lnTo>
                    <a:lnTo>
                      <a:pt x="1930" y="878"/>
                    </a:lnTo>
                    <a:lnTo>
                      <a:pt x="1937" y="891"/>
                    </a:lnTo>
                    <a:lnTo>
                      <a:pt x="1941" y="905"/>
                    </a:lnTo>
                    <a:lnTo>
                      <a:pt x="1944" y="911"/>
                    </a:lnTo>
                    <a:lnTo>
                      <a:pt x="1948" y="919"/>
                    </a:lnTo>
                    <a:lnTo>
                      <a:pt x="1948" y="925"/>
                    </a:lnTo>
                    <a:lnTo>
                      <a:pt x="1952" y="933"/>
                    </a:lnTo>
                    <a:lnTo>
                      <a:pt x="1937" y="933"/>
                    </a:lnTo>
                    <a:lnTo>
                      <a:pt x="1934" y="927"/>
                    </a:lnTo>
                    <a:lnTo>
                      <a:pt x="1934" y="919"/>
                    </a:lnTo>
                    <a:lnTo>
                      <a:pt x="1930" y="913"/>
                    </a:lnTo>
                    <a:lnTo>
                      <a:pt x="1926" y="905"/>
                    </a:lnTo>
                    <a:lnTo>
                      <a:pt x="1923" y="893"/>
                    </a:lnTo>
                    <a:lnTo>
                      <a:pt x="1916" y="880"/>
                    </a:lnTo>
                    <a:lnTo>
                      <a:pt x="1908" y="868"/>
                    </a:lnTo>
                    <a:lnTo>
                      <a:pt x="1905" y="854"/>
                    </a:lnTo>
                    <a:lnTo>
                      <a:pt x="1898" y="840"/>
                    </a:lnTo>
                    <a:lnTo>
                      <a:pt x="1894" y="826"/>
                    </a:lnTo>
                    <a:close/>
                    <a:moveTo>
                      <a:pt x="1840" y="736"/>
                    </a:moveTo>
                    <a:lnTo>
                      <a:pt x="1854" y="732"/>
                    </a:lnTo>
                    <a:lnTo>
                      <a:pt x="1862" y="743"/>
                    </a:lnTo>
                    <a:lnTo>
                      <a:pt x="1872" y="753"/>
                    </a:lnTo>
                    <a:lnTo>
                      <a:pt x="1880" y="765"/>
                    </a:lnTo>
                    <a:lnTo>
                      <a:pt x="1887" y="775"/>
                    </a:lnTo>
                    <a:lnTo>
                      <a:pt x="1890" y="787"/>
                    </a:lnTo>
                    <a:lnTo>
                      <a:pt x="1898" y="799"/>
                    </a:lnTo>
                    <a:lnTo>
                      <a:pt x="1901" y="811"/>
                    </a:lnTo>
                    <a:lnTo>
                      <a:pt x="1908" y="824"/>
                    </a:lnTo>
                    <a:lnTo>
                      <a:pt x="1894" y="826"/>
                    </a:lnTo>
                    <a:lnTo>
                      <a:pt x="1887" y="812"/>
                    </a:lnTo>
                    <a:lnTo>
                      <a:pt x="1883" y="801"/>
                    </a:lnTo>
                    <a:lnTo>
                      <a:pt x="1876" y="789"/>
                    </a:lnTo>
                    <a:lnTo>
                      <a:pt x="1872" y="779"/>
                    </a:lnTo>
                    <a:lnTo>
                      <a:pt x="1865" y="767"/>
                    </a:lnTo>
                    <a:lnTo>
                      <a:pt x="1858" y="757"/>
                    </a:lnTo>
                    <a:lnTo>
                      <a:pt x="1851" y="745"/>
                    </a:lnTo>
                    <a:lnTo>
                      <a:pt x="1840" y="734"/>
                    </a:lnTo>
                    <a:lnTo>
                      <a:pt x="1840" y="736"/>
                    </a:lnTo>
                    <a:close/>
                    <a:moveTo>
                      <a:pt x="1696" y="517"/>
                    </a:moveTo>
                    <a:lnTo>
                      <a:pt x="1682" y="521"/>
                    </a:lnTo>
                    <a:lnTo>
                      <a:pt x="1696" y="517"/>
                    </a:lnTo>
                    <a:lnTo>
                      <a:pt x="1714" y="546"/>
                    </a:lnTo>
                    <a:lnTo>
                      <a:pt x="1732" y="574"/>
                    </a:lnTo>
                    <a:lnTo>
                      <a:pt x="1754" y="599"/>
                    </a:lnTo>
                    <a:lnTo>
                      <a:pt x="1772" y="625"/>
                    </a:lnTo>
                    <a:lnTo>
                      <a:pt x="1790" y="651"/>
                    </a:lnTo>
                    <a:lnTo>
                      <a:pt x="1811" y="676"/>
                    </a:lnTo>
                    <a:lnTo>
                      <a:pt x="1833" y="704"/>
                    </a:lnTo>
                    <a:lnTo>
                      <a:pt x="1854" y="732"/>
                    </a:lnTo>
                    <a:lnTo>
                      <a:pt x="1840" y="736"/>
                    </a:lnTo>
                    <a:lnTo>
                      <a:pt x="1818" y="708"/>
                    </a:lnTo>
                    <a:lnTo>
                      <a:pt x="1797" y="680"/>
                    </a:lnTo>
                    <a:lnTo>
                      <a:pt x="1779" y="655"/>
                    </a:lnTo>
                    <a:lnTo>
                      <a:pt x="1757" y="629"/>
                    </a:lnTo>
                    <a:lnTo>
                      <a:pt x="1739" y="601"/>
                    </a:lnTo>
                    <a:lnTo>
                      <a:pt x="1718" y="576"/>
                    </a:lnTo>
                    <a:lnTo>
                      <a:pt x="1700" y="548"/>
                    </a:lnTo>
                    <a:lnTo>
                      <a:pt x="1682" y="521"/>
                    </a:lnTo>
                    <a:lnTo>
                      <a:pt x="1696" y="517"/>
                    </a:lnTo>
                    <a:close/>
                    <a:moveTo>
                      <a:pt x="1667" y="507"/>
                    </a:moveTo>
                    <a:lnTo>
                      <a:pt x="1682" y="505"/>
                    </a:lnTo>
                    <a:lnTo>
                      <a:pt x="1667" y="505"/>
                    </a:lnTo>
                    <a:lnTo>
                      <a:pt x="1682" y="503"/>
                    </a:lnTo>
                    <a:lnTo>
                      <a:pt x="1685" y="505"/>
                    </a:lnTo>
                    <a:lnTo>
                      <a:pt x="1689" y="509"/>
                    </a:lnTo>
                    <a:lnTo>
                      <a:pt x="1689" y="511"/>
                    </a:lnTo>
                    <a:lnTo>
                      <a:pt x="1696" y="515"/>
                    </a:lnTo>
                    <a:lnTo>
                      <a:pt x="1682" y="521"/>
                    </a:lnTo>
                    <a:lnTo>
                      <a:pt x="1696" y="517"/>
                    </a:lnTo>
                    <a:lnTo>
                      <a:pt x="1682" y="519"/>
                    </a:lnTo>
                    <a:lnTo>
                      <a:pt x="1678" y="515"/>
                    </a:lnTo>
                    <a:lnTo>
                      <a:pt x="1674" y="513"/>
                    </a:lnTo>
                    <a:lnTo>
                      <a:pt x="1671" y="511"/>
                    </a:lnTo>
                    <a:lnTo>
                      <a:pt x="1671" y="509"/>
                    </a:lnTo>
                    <a:lnTo>
                      <a:pt x="1682" y="507"/>
                    </a:lnTo>
                    <a:lnTo>
                      <a:pt x="1667" y="507"/>
                    </a:lnTo>
                    <a:close/>
                    <a:moveTo>
                      <a:pt x="1667" y="505"/>
                    </a:moveTo>
                    <a:lnTo>
                      <a:pt x="1682" y="507"/>
                    </a:lnTo>
                    <a:lnTo>
                      <a:pt x="1682" y="509"/>
                    </a:lnTo>
                    <a:lnTo>
                      <a:pt x="1678" y="509"/>
                    </a:lnTo>
                    <a:lnTo>
                      <a:pt x="1674" y="511"/>
                    </a:lnTo>
                    <a:lnTo>
                      <a:pt x="1671" y="509"/>
                    </a:lnTo>
                    <a:lnTo>
                      <a:pt x="1667" y="507"/>
                    </a:lnTo>
                    <a:lnTo>
                      <a:pt x="1667" y="505"/>
                    </a:lnTo>
                    <a:close/>
                    <a:moveTo>
                      <a:pt x="1584" y="408"/>
                    </a:moveTo>
                    <a:lnTo>
                      <a:pt x="1602" y="408"/>
                    </a:lnTo>
                    <a:lnTo>
                      <a:pt x="1599" y="408"/>
                    </a:lnTo>
                    <a:lnTo>
                      <a:pt x="1610" y="422"/>
                    </a:lnTo>
                    <a:lnTo>
                      <a:pt x="1620" y="434"/>
                    </a:lnTo>
                    <a:lnTo>
                      <a:pt x="1631" y="446"/>
                    </a:lnTo>
                    <a:lnTo>
                      <a:pt x="1642" y="455"/>
                    </a:lnTo>
                    <a:lnTo>
                      <a:pt x="1653" y="467"/>
                    </a:lnTo>
                    <a:lnTo>
                      <a:pt x="1660" y="479"/>
                    </a:lnTo>
                    <a:lnTo>
                      <a:pt x="1671" y="491"/>
                    </a:lnTo>
                    <a:lnTo>
                      <a:pt x="1682" y="505"/>
                    </a:lnTo>
                    <a:lnTo>
                      <a:pt x="1667" y="507"/>
                    </a:lnTo>
                    <a:lnTo>
                      <a:pt x="1660" y="495"/>
                    </a:lnTo>
                    <a:lnTo>
                      <a:pt x="1649" y="483"/>
                    </a:lnTo>
                    <a:lnTo>
                      <a:pt x="1638" y="471"/>
                    </a:lnTo>
                    <a:lnTo>
                      <a:pt x="1628" y="459"/>
                    </a:lnTo>
                    <a:lnTo>
                      <a:pt x="1617" y="450"/>
                    </a:lnTo>
                    <a:lnTo>
                      <a:pt x="1606" y="438"/>
                    </a:lnTo>
                    <a:lnTo>
                      <a:pt x="1595" y="424"/>
                    </a:lnTo>
                    <a:lnTo>
                      <a:pt x="1584" y="410"/>
                    </a:lnTo>
                    <a:lnTo>
                      <a:pt x="1584" y="408"/>
                    </a:lnTo>
                    <a:close/>
                    <a:moveTo>
                      <a:pt x="1577" y="400"/>
                    </a:moveTo>
                    <a:lnTo>
                      <a:pt x="1592" y="396"/>
                    </a:lnTo>
                    <a:lnTo>
                      <a:pt x="1595" y="398"/>
                    </a:lnTo>
                    <a:lnTo>
                      <a:pt x="1595" y="402"/>
                    </a:lnTo>
                    <a:lnTo>
                      <a:pt x="1599" y="406"/>
                    </a:lnTo>
                    <a:lnTo>
                      <a:pt x="1602" y="408"/>
                    </a:lnTo>
                    <a:lnTo>
                      <a:pt x="1584" y="408"/>
                    </a:lnTo>
                    <a:lnTo>
                      <a:pt x="1584" y="406"/>
                    </a:lnTo>
                    <a:lnTo>
                      <a:pt x="1581" y="402"/>
                    </a:lnTo>
                    <a:lnTo>
                      <a:pt x="1577" y="400"/>
                    </a:lnTo>
                    <a:close/>
                    <a:moveTo>
                      <a:pt x="1581" y="386"/>
                    </a:moveTo>
                    <a:lnTo>
                      <a:pt x="1566" y="388"/>
                    </a:lnTo>
                    <a:lnTo>
                      <a:pt x="1581" y="386"/>
                    </a:lnTo>
                    <a:lnTo>
                      <a:pt x="1584" y="388"/>
                    </a:lnTo>
                    <a:lnTo>
                      <a:pt x="1584" y="390"/>
                    </a:lnTo>
                    <a:lnTo>
                      <a:pt x="1588" y="392"/>
                    </a:lnTo>
                    <a:lnTo>
                      <a:pt x="1592" y="396"/>
                    </a:lnTo>
                    <a:lnTo>
                      <a:pt x="1577" y="400"/>
                    </a:lnTo>
                    <a:lnTo>
                      <a:pt x="1574" y="396"/>
                    </a:lnTo>
                    <a:lnTo>
                      <a:pt x="1574" y="394"/>
                    </a:lnTo>
                    <a:lnTo>
                      <a:pt x="1570" y="392"/>
                    </a:lnTo>
                    <a:lnTo>
                      <a:pt x="1566" y="388"/>
                    </a:lnTo>
                    <a:lnTo>
                      <a:pt x="1581" y="386"/>
                    </a:lnTo>
                    <a:close/>
                    <a:moveTo>
                      <a:pt x="1487" y="310"/>
                    </a:moveTo>
                    <a:lnTo>
                      <a:pt x="1498" y="304"/>
                    </a:lnTo>
                    <a:lnTo>
                      <a:pt x="1487" y="310"/>
                    </a:lnTo>
                    <a:lnTo>
                      <a:pt x="1502" y="310"/>
                    </a:lnTo>
                    <a:lnTo>
                      <a:pt x="1512" y="319"/>
                    </a:lnTo>
                    <a:lnTo>
                      <a:pt x="1527" y="335"/>
                    </a:lnTo>
                    <a:lnTo>
                      <a:pt x="1545" y="351"/>
                    </a:lnTo>
                    <a:lnTo>
                      <a:pt x="1559" y="367"/>
                    </a:lnTo>
                    <a:lnTo>
                      <a:pt x="1574" y="381"/>
                    </a:lnTo>
                    <a:lnTo>
                      <a:pt x="1577" y="384"/>
                    </a:lnTo>
                    <a:lnTo>
                      <a:pt x="1581" y="386"/>
                    </a:lnTo>
                    <a:lnTo>
                      <a:pt x="1570" y="388"/>
                    </a:lnTo>
                    <a:lnTo>
                      <a:pt x="1570" y="390"/>
                    </a:lnTo>
                    <a:lnTo>
                      <a:pt x="1566" y="388"/>
                    </a:lnTo>
                    <a:lnTo>
                      <a:pt x="1581" y="386"/>
                    </a:lnTo>
                    <a:lnTo>
                      <a:pt x="1584" y="388"/>
                    </a:lnTo>
                    <a:lnTo>
                      <a:pt x="1584" y="390"/>
                    </a:lnTo>
                    <a:lnTo>
                      <a:pt x="1570" y="392"/>
                    </a:lnTo>
                    <a:lnTo>
                      <a:pt x="1570" y="390"/>
                    </a:lnTo>
                    <a:lnTo>
                      <a:pt x="1566" y="388"/>
                    </a:lnTo>
                    <a:lnTo>
                      <a:pt x="1559" y="384"/>
                    </a:lnTo>
                    <a:lnTo>
                      <a:pt x="1548" y="371"/>
                    </a:lnTo>
                    <a:lnTo>
                      <a:pt x="1530" y="355"/>
                    </a:lnTo>
                    <a:lnTo>
                      <a:pt x="1512" y="339"/>
                    </a:lnTo>
                    <a:lnTo>
                      <a:pt x="1498" y="323"/>
                    </a:lnTo>
                    <a:lnTo>
                      <a:pt x="1487" y="313"/>
                    </a:lnTo>
                    <a:lnTo>
                      <a:pt x="1498" y="304"/>
                    </a:lnTo>
                    <a:lnTo>
                      <a:pt x="1487" y="310"/>
                    </a:lnTo>
                    <a:close/>
                    <a:moveTo>
                      <a:pt x="1286" y="199"/>
                    </a:moveTo>
                    <a:lnTo>
                      <a:pt x="1293" y="193"/>
                    </a:lnTo>
                    <a:lnTo>
                      <a:pt x="1322" y="205"/>
                    </a:lnTo>
                    <a:lnTo>
                      <a:pt x="1350" y="219"/>
                    </a:lnTo>
                    <a:lnTo>
                      <a:pt x="1365" y="225"/>
                    </a:lnTo>
                    <a:lnTo>
                      <a:pt x="1379" y="231"/>
                    </a:lnTo>
                    <a:lnTo>
                      <a:pt x="1390" y="239"/>
                    </a:lnTo>
                    <a:lnTo>
                      <a:pt x="1404" y="244"/>
                    </a:lnTo>
                    <a:lnTo>
                      <a:pt x="1415" y="252"/>
                    </a:lnTo>
                    <a:lnTo>
                      <a:pt x="1430" y="258"/>
                    </a:lnTo>
                    <a:lnTo>
                      <a:pt x="1440" y="266"/>
                    </a:lnTo>
                    <a:lnTo>
                      <a:pt x="1451" y="274"/>
                    </a:lnTo>
                    <a:lnTo>
                      <a:pt x="1466" y="280"/>
                    </a:lnTo>
                    <a:lnTo>
                      <a:pt x="1476" y="288"/>
                    </a:lnTo>
                    <a:lnTo>
                      <a:pt x="1487" y="296"/>
                    </a:lnTo>
                    <a:lnTo>
                      <a:pt x="1498" y="304"/>
                    </a:lnTo>
                    <a:lnTo>
                      <a:pt x="1487" y="310"/>
                    </a:lnTo>
                    <a:lnTo>
                      <a:pt x="1476" y="302"/>
                    </a:lnTo>
                    <a:lnTo>
                      <a:pt x="1462" y="294"/>
                    </a:lnTo>
                    <a:lnTo>
                      <a:pt x="1451" y="286"/>
                    </a:lnTo>
                    <a:lnTo>
                      <a:pt x="1440" y="278"/>
                    </a:lnTo>
                    <a:lnTo>
                      <a:pt x="1430" y="272"/>
                    </a:lnTo>
                    <a:lnTo>
                      <a:pt x="1419" y="264"/>
                    </a:lnTo>
                    <a:lnTo>
                      <a:pt x="1404" y="258"/>
                    </a:lnTo>
                    <a:lnTo>
                      <a:pt x="1394" y="250"/>
                    </a:lnTo>
                    <a:lnTo>
                      <a:pt x="1379" y="244"/>
                    </a:lnTo>
                    <a:lnTo>
                      <a:pt x="1368" y="237"/>
                    </a:lnTo>
                    <a:lnTo>
                      <a:pt x="1354" y="231"/>
                    </a:lnTo>
                    <a:lnTo>
                      <a:pt x="1340" y="225"/>
                    </a:lnTo>
                    <a:lnTo>
                      <a:pt x="1314" y="211"/>
                    </a:lnTo>
                    <a:lnTo>
                      <a:pt x="1286" y="199"/>
                    </a:lnTo>
                    <a:close/>
                    <a:moveTo>
                      <a:pt x="1134" y="168"/>
                    </a:moveTo>
                    <a:lnTo>
                      <a:pt x="1138" y="160"/>
                    </a:lnTo>
                    <a:lnTo>
                      <a:pt x="1160" y="162"/>
                    </a:lnTo>
                    <a:lnTo>
                      <a:pt x="1178" y="166"/>
                    </a:lnTo>
                    <a:lnTo>
                      <a:pt x="1199" y="168"/>
                    </a:lnTo>
                    <a:lnTo>
                      <a:pt x="1217" y="171"/>
                    </a:lnTo>
                    <a:lnTo>
                      <a:pt x="1228" y="173"/>
                    </a:lnTo>
                    <a:lnTo>
                      <a:pt x="1239" y="175"/>
                    </a:lnTo>
                    <a:lnTo>
                      <a:pt x="1246" y="177"/>
                    </a:lnTo>
                    <a:lnTo>
                      <a:pt x="1257" y="181"/>
                    </a:lnTo>
                    <a:lnTo>
                      <a:pt x="1268" y="183"/>
                    </a:lnTo>
                    <a:lnTo>
                      <a:pt x="1275" y="185"/>
                    </a:lnTo>
                    <a:lnTo>
                      <a:pt x="1286" y="189"/>
                    </a:lnTo>
                    <a:lnTo>
                      <a:pt x="1293" y="193"/>
                    </a:lnTo>
                    <a:lnTo>
                      <a:pt x="1286" y="199"/>
                    </a:lnTo>
                    <a:lnTo>
                      <a:pt x="1275" y="195"/>
                    </a:lnTo>
                    <a:lnTo>
                      <a:pt x="1268" y="193"/>
                    </a:lnTo>
                    <a:lnTo>
                      <a:pt x="1260" y="191"/>
                    </a:lnTo>
                    <a:lnTo>
                      <a:pt x="1250" y="187"/>
                    </a:lnTo>
                    <a:lnTo>
                      <a:pt x="1242" y="185"/>
                    </a:lnTo>
                    <a:lnTo>
                      <a:pt x="1232" y="183"/>
                    </a:lnTo>
                    <a:lnTo>
                      <a:pt x="1221" y="181"/>
                    </a:lnTo>
                    <a:lnTo>
                      <a:pt x="1214" y="179"/>
                    </a:lnTo>
                    <a:lnTo>
                      <a:pt x="1196" y="175"/>
                    </a:lnTo>
                    <a:lnTo>
                      <a:pt x="1174" y="173"/>
                    </a:lnTo>
                    <a:lnTo>
                      <a:pt x="1156" y="169"/>
                    </a:lnTo>
                    <a:lnTo>
                      <a:pt x="1134" y="168"/>
                    </a:lnTo>
                    <a:close/>
                    <a:moveTo>
                      <a:pt x="1005" y="169"/>
                    </a:moveTo>
                    <a:lnTo>
                      <a:pt x="1012" y="162"/>
                    </a:lnTo>
                    <a:lnTo>
                      <a:pt x="1016" y="162"/>
                    </a:lnTo>
                    <a:lnTo>
                      <a:pt x="1019" y="164"/>
                    </a:lnTo>
                    <a:lnTo>
                      <a:pt x="1023" y="164"/>
                    </a:lnTo>
                    <a:lnTo>
                      <a:pt x="1026" y="166"/>
                    </a:lnTo>
                    <a:lnTo>
                      <a:pt x="1034" y="166"/>
                    </a:lnTo>
                    <a:lnTo>
                      <a:pt x="1037" y="166"/>
                    </a:lnTo>
                    <a:lnTo>
                      <a:pt x="1044" y="166"/>
                    </a:lnTo>
                    <a:lnTo>
                      <a:pt x="1052" y="164"/>
                    </a:lnTo>
                    <a:lnTo>
                      <a:pt x="1059" y="164"/>
                    </a:lnTo>
                    <a:lnTo>
                      <a:pt x="1066" y="162"/>
                    </a:lnTo>
                    <a:lnTo>
                      <a:pt x="1084" y="160"/>
                    </a:lnTo>
                    <a:lnTo>
                      <a:pt x="1098" y="158"/>
                    </a:lnTo>
                    <a:lnTo>
                      <a:pt x="1109" y="158"/>
                    </a:lnTo>
                    <a:lnTo>
                      <a:pt x="1116" y="158"/>
                    </a:lnTo>
                    <a:lnTo>
                      <a:pt x="1127" y="158"/>
                    </a:lnTo>
                    <a:lnTo>
                      <a:pt x="1138" y="160"/>
                    </a:lnTo>
                    <a:lnTo>
                      <a:pt x="1134" y="168"/>
                    </a:lnTo>
                    <a:lnTo>
                      <a:pt x="1127" y="166"/>
                    </a:lnTo>
                    <a:lnTo>
                      <a:pt x="1116" y="166"/>
                    </a:lnTo>
                    <a:lnTo>
                      <a:pt x="1109" y="166"/>
                    </a:lnTo>
                    <a:lnTo>
                      <a:pt x="1102" y="166"/>
                    </a:lnTo>
                    <a:lnTo>
                      <a:pt x="1088" y="168"/>
                    </a:lnTo>
                    <a:lnTo>
                      <a:pt x="1070" y="169"/>
                    </a:lnTo>
                    <a:lnTo>
                      <a:pt x="1062" y="171"/>
                    </a:lnTo>
                    <a:lnTo>
                      <a:pt x="1055" y="173"/>
                    </a:lnTo>
                    <a:lnTo>
                      <a:pt x="1048" y="173"/>
                    </a:lnTo>
                    <a:lnTo>
                      <a:pt x="1041" y="173"/>
                    </a:lnTo>
                    <a:lnTo>
                      <a:pt x="1030" y="173"/>
                    </a:lnTo>
                    <a:lnTo>
                      <a:pt x="1023" y="173"/>
                    </a:lnTo>
                    <a:lnTo>
                      <a:pt x="1016" y="171"/>
                    </a:lnTo>
                    <a:lnTo>
                      <a:pt x="1012" y="171"/>
                    </a:lnTo>
                    <a:lnTo>
                      <a:pt x="1008" y="169"/>
                    </a:lnTo>
                    <a:lnTo>
                      <a:pt x="1001" y="169"/>
                    </a:lnTo>
                    <a:lnTo>
                      <a:pt x="1005" y="169"/>
                    </a:lnTo>
                    <a:close/>
                    <a:moveTo>
                      <a:pt x="825" y="169"/>
                    </a:moveTo>
                    <a:lnTo>
                      <a:pt x="821" y="162"/>
                    </a:lnTo>
                    <a:lnTo>
                      <a:pt x="843" y="160"/>
                    </a:lnTo>
                    <a:lnTo>
                      <a:pt x="864" y="156"/>
                    </a:lnTo>
                    <a:lnTo>
                      <a:pt x="879" y="156"/>
                    </a:lnTo>
                    <a:lnTo>
                      <a:pt x="890" y="154"/>
                    </a:lnTo>
                    <a:lnTo>
                      <a:pt x="900" y="154"/>
                    </a:lnTo>
                    <a:lnTo>
                      <a:pt x="915" y="152"/>
                    </a:lnTo>
                    <a:lnTo>
                      <a:pt x="926" y="152"/>
                    </a:lnTo>
                    <a:lnTo>
                      <a:pt x="940" y="152"/>
                    </a:lnTo>
                    <a:lnTo>
                      <a:pt x="951" y="152"/>
                    </a:lnTo>
                    <a:lnTo>
                      <a:pt x="965" y="154"/>
                    </a:lnTo>
                    <a:lnTo>
                      <a:pt x="976" y="154"/>
                    </a:lnTo>
                    <a:lnTo>
                      <a:pt x="987" y="156"/>
                    </a:lnTo>
                    <a:lnTo>
                      <a:pt x="998" y="158"/>
                    </a:lnTo>
                    <a:lnTo>
                      <a:pt x="1012" y="162"/>
                    </a:lnTo>
                    <a:lnTo>
                      <a:pt x="1005" y="169"/>
                    </a:lnTo>
                    <a:lnTo>
                      <a:pt x="994" y="166"/>
                    </a:lnTo>
                    <a:lnTo>
                      <a:pt x="983" y="164"/>
                    </a:lnTo>
                    <a:lnTo>
                      <a:pt x="972" y="162"/>
                    </a:lnTo>
                    <a:lnTo>
                      <a:pt x="962" y="162"/>
                    </a:lnTo>
                    <a:lnTo>
                      <a:pt x="951" y="160"/>
                    </a:lnTo>
                    <a:lnTo>
                      <a:pt x="940" y="160"/>
                    </a:lnTo>
                    <a:lnTo>
                      <a:pt x="926" y="160"/>
                    </a:lnTo>
                    <a:lnTo>
                      <a:pt x="915" y="160"/>
                    </a:lnTo>
                    <a:lnTo>
                      <a:pt x="904" y="162"/>
                    </a:lnTo>
                    <a:lnTo>
                      <a:pt x="893" y="162"/>
                    </a:lnTo>
                    <a:lnTo>
                      <a:pt x="882" y="164"/>
                    </a:lnTo>
                    <a:lnTo>
                      <a:pt x="868" y="164"/>
                    </a:lnTo>
                    <a:lnTo>
                      <a:pt x="846" y="168"/>
                    </a:lnTo>
                    <a:lnTo>
                      <a:pt x="825" y="169"/>
                    </a:lnTo>
                    <a:close/>
                    <a:moveTo>
                      <a:pt x="764" y="187"/>
                    </a:moveTo>
                    <a:lnTo>
                      <a:pt x="753" y="179"/>
                    </a:lnTo>
                    <a:lnTo>
                      <a:pt x="764" y="177"/>
                    </a:lnTo>
                    <a:lnTo>
                      <a:pt x="771" y="173"/>
                    </a:lnTo>
                    <a:lnTo>
                      <a:pt x="782" y="171"/>
                    </a:lnTo>
                    <a:lnTo>
                      <a:pt x="789" y="169"/>
                    </a:lnTo>
                    <a:lnTo>
                      <a:pt x="796" y="168"/>
                    </a:lnTo>
                    <a:lnTo>
                      <a:pt x="807" y="166"/>
                    </a:lnTo>
                    <a:lnTo>
                      <a:pt x="814" y="164"/>
                    </a:lnTo>
                    <a:lnTo>
                      <a:pt x="821" y="162"/>
                    </a:lnTo>
                    <a:lnTo>
                      <a:pt x="825" y="169"/>
                    </a:lnTo>
                    <a:lnTo>
                      <a:pt x="818" y="171"/>
                    </a:lnTo>
                    <a:lnTo>
                      <a:pt x="810" y="173"/>
                    </a:lnTo>
                    <a:lnTo>
                      <a:pt x="803" y="173"/>
                    </a:lnTo>
                    <a:lnTo>
                      <a:pt x="796" y="175"/>
                    </a:lnTo>
                    <a:lnTo>
                      <a:pt x="785" y="179"/>
                    </a:lnTo>
                    <a:lnTo>
                      <a:pt x="778" y="181"/>
                    </a:lnTo>
                    <a:lnTo>
                      <a:pt x="771" y="183"/>
                    </a:lnTo>
                    <a:lnTo>
                      <a:pt x="764" y="187"/>
                    </a:lnTo>
                    <a:close/>
                    <a:moveTo>
                      <a:pt x="695" y="229"/>
                    </a:moveTo>
                    <a:lnTo>
                      <a:pt x="684" y="223"/>
                    </a:lnTo>
                    <a:lnTo>
                      <a:pt x="702" y="211"/>
                    </a:lnTo>
                    <a:lnTo>
                      <a:pt x="717" y="201"/>
                    </a:lnTo>
                    <a:lnTo>
                      <a:pt x="724" y="195"/>
                    </a:lnTo>
                    <a:lnTo>
                      <a:pt x="731" y="189"/>
                    </a:lnTo>
                    <a:lnTo>
                      <a:pt x="738" y="187"/>
                    </a:lnTo>
                    <a:lnTo>
                      <a:pt x="742" y="185"/>
                    </a:lnTo>
                    <a:lnTo>
                      <a:pt x="749" y="183"/>
                    </a:lnTo>
                    <a:lnTo>
                      <a:pt x="753" y="179"/>
                    </a:lnTo>
                    <a:lnTo>
                      <a:pt x="764" y="187"/>
                    </a:lnTo>
                    <a:lnTo>
                      <a:pt x="756" y="189"/>
                    </a:lnTo>
                    <a:lnTo>
                      <a:pt x="753" y="191"/>
                    </a:lnTo>
                    <a:lnTo>
                      <a:pt x="749" y="193"/>
                    </a:lnTo>
                    <a:lnTo>
                      <a:pt x="742" y="195"/>
                    </a:lnTo>
                    <a:lnTo>
                      <a:pt x="735" y="201"/>
                    </a:lnTo>
                    <a:lnTo>
                      <a:pt x="728" y="205"/>
                    </a:lnTo>
                    <a:lnTo>
                      <a:pt x="713" y="217"/>
                    </a:lnTo>
                    <a:lnTo>
                      <a:pt x="695" y="229"/>
                    </a:lnTo>
                    <a:close/>
                    <a:moveTo>
                      <a:pt x="605" y="286"/>
                    </a:moveTo>
                    <a:lnTo>
                      <a:pt x="594" y="280"/>
                    </a:lnTo>
                    <a:lnTo>
                      <a:pt x="605" y="272"/>
                    </a:lnTo>
                    <a:lnTo>
                      <a:pt x="616" y="266"/>
                    </a:lnTo>
                    <a:lnTo>
                      <a:pt x="627" y="258"/>
                    </a:lnTo>
                    <a:lnTo>
                      <a:pt x="641" y="250"/>
                    </a:lnTo>
                    <a:lnTo>
                      <a:pt x="652" y="244"/>
                    </a:lnTo>
                    <a:lnTo>
                      <a:pt x="663" y="237"/>
                    </a:lnTo>
                    <a:lnTo>
                      <a:pt x="674" y="229"/>
                    </a:lnTo>
                    <a:lnTo>
                      <a:pt x="684" y="223"/>
                    </a:lnTo>
                    <a:lnTo>
                      <a:pt x="695" y="229"/>
                    </a:lnTo>
                    <a:lnTo>
                      <a:pt x="684" y="235"/>
                    </a:lnTo>
                    <a:lnTo>
                      <a:pt x="674" y="242"/>
                    </a:lnTo>
                    <a:lnTo>
                      <a:pt x="663" y="248"/>
                    </a:lnTo>
                    <a:lnTo>
                      <a:pt x="652" y="256"/>
                    </a:lnTo>
                    <a:lnTo>
                      <a:pt x="641" y="264"/>
                    </a:lnTo>
                    <a:lnTo>
                      <a:pt x="627" y="272"/>
                    </a:lnTo>
                    <a:lnTo>
                      <a:pt x="616" y="278"/>
                    </a:lnTo>
                    <a:lnTo>
                      <a:pt x="605" y="286"/>
                    </a:lnTo>
                    <a:close/>
                    <a:moveTo>
                      <a:pt x="508" y="367"/>
                    </a:moveTo>
                    <a:lnTo>
                      <a:pt x="494" y="361"/>
                    </a:lnTo>
                    <a:lnTo>
                      <a:pt x="508" y="351"/>
                    </a:lnTo>
                    <a:lnTo>
                      <a:pt x="519" y="339"/>
                    </a:lnTo>
                    <a:lnTo>
                      <a:pt x="530" y="329"/>
                    </a:lnTo>
                    <a:lnTo>
                      <a:pt x="540" y="319"/>
                    </a:lnTo>
                    <a:lnTo>
                      <a:pt x="551" y="310"/>
                    </a:lnTo>
                    <a:lnTo>
                      <a:pt x="566" y="300"/>
                    </a:lnTo>
                    <a:lnTo>
                      <a:pt x="569" y="294"/>
                    </a:lnTo>
                    <a:lnTo>
                      <a:pt x="576" y="290"/>
                    </a:lnTo>
                    <a:lnTo>
                      <a:pt x="587" y="284"/>
                    </a:lnTo>
                    <a:lnTo>
                      <a:pt x="594" y="280"/>
                    </a:lnTo>
                    <a:lnTo>
                      <a:pt x="605" y="286"/>
                    </a:lnTo>
                    <a:lnTo>
                      <a:pt x="598" y="290"/>
                    </a:lnTo>
                    <a:lnTo>
                      <a:pt x="591" y="296"/>
                    </a:lnTo>
                    <a:lnTo>
                      <a:pt x="584" y="300"/>
                    </a:lnTo>
                    <a:lnTo>
                      <a:pt x="576" y="304"/>
                    </a:lnTo>
                    <a:lnTo>
                      <a:pt x="566" y="313"/>
                    </a:lnTo>
                    <a:lnTo>
                      <a:pt x="555" y="323"/>
                    </a:lnTo>
                    <a:lnTo>
                      <a:pt x="544" y="333"/>
                    </a:lnTo>
                    <a:lnTo>
                      <a:pt x="533" y="343"/>
                    </a:lnTo>
                    <a:lnTo>
                      <a:pt x="519" y="355"/>
                    </a:lnTo>
                    <a:lnTo>
                      <a:pt x="508" y="367"/>
                    </a:lnTo>
                    <a:close/>
                    <a:moveTo>
                      <a:pt x="450" y="426"/>
                    </a:moveTo>
                    <a:lnTo>
                      <a:pt x="436" y="422"/>
                    </a:lnTo>
                    <a:lnTo>
                      <a:pt x="443" y="416"/>
                    </a:lnTo>
                    <a:lnTo>
                      <a:pt x="450" y="408"/>
                    </a:lnTo>
                    <a:lnTo>
                      <a:pt x="454" y="400"/>
                    </a:lnTo>
                    <a:lnTo>
                      <a:pt x="461" y="392"/>
                    </a:lnTo>
                    <a:lnTo>
                      <a:pt x="468" y="384"/>
                    </a:lnTo>
                    <a:lnTo>
                      <a:pt x="479" y="377"/>
                    </a:lnTo>
                    <a:lnTo>
                      <a:pt x="486" y="369"/>
                    </a:lnTo>
                    <a:lnTo>
                      <a:pt x="494" y="361"/>
                    </a:lnTo>
                    <a:lnTo>
                      <a:pt x="508" y="367"/>
                    </a:lnTo>
                    <a:lnTo>
                      <a:pt x="497" y="373"/>
                    </a:lnTo>
                    <a:lnTo>
                      <a:pt x="490" y="381"/>
                    </a:lnTo>
                    <a:lnTo>
                      <a:pt x="483" y="388"/>
                    </a:lnTo>
                    <a:lnTo>
                      <a:pt x="476" y="396"/>
                    </a:lnTo>
                    <a:lnTo>
                      <a:pt x="468" y="404"/>
                    </a:lnTo>
                    <a:lnTo>
                      <a:pt x="461" y="412"/>
                    </a:lnTo>
                    <a:lnTo>
                      <a:pt x="458" y="418"/>
                    </a:lnTo>
                    <a:lnTo>
                      <a:pt x="450" y="426"/>
                    </a:lnTo>
                    <a:close/>
                    <a:moveTo>
                      <a:pt x="317" y="562"/>
                    </a:moveTo>
                    <a:lnTo>
                      <a:pt x="303" y="560"/>
                    </a:lnTo>
                    <a:lnTo>
                      <a:pt x="306" y="550"/>
                    </a:lnTo>
                    <a:lnTo>
                      <a:pt x="314" y="542"/>
                    </a:lnTo>
                    <a:lnTo>
                      <a:pt x="321" y="532"/>
                    </a:lnTo>
                    <a:lnTo>
                      <a:pt x="332" y="525"/>
                    </a:lnTo>
                    <a:lnTo>
                      <a:pt x="350" y="507"/>
                    </a:lnTo>
                    <a:lnTo>
                      <a:pt x="368" y="489"/>
                    </a:lnTo>
                    <a:lnTo>
                      <a:pt x="386" y="473"/>
                    </a:lnTo>
                    <a:lnTo>
                      <a:pt x="404" y="455"/>
                    </a:lnTo>
                    <a:lnTo>
                      <a:pt x="414" y="448"/>
                    </a:lnTo>
                    <a:lnTo>
                      <a:pt x="422" y="440"/>
                    </a:lnTo>
                    <a:lnTo>
                      <a:pt x="429" y="430"/>
                    </a:lnTo>
                    <a:lnTo>
                      <a:pt x="436" y="422"/>
                    </a:lnTo>
                    <a:lnTo>
                      <a:pt x="450" y="426"/>
                    </a:lnTo>
                    <a:lnTo>
                      <a:pt x="443" y="434"/>
                    </a:lnTo>
                    <a:lnTo>
                      <a:pt x="436" y="444"/>
                    </a:lnTo>
                    <a:lnTo>
                      <a:pt x="425" y="452"/>
                    </a:lnTo>
                    <a:lnTo>
                      <a:pt x="418" y="459"/>
                    </a:lnTo>
                    <a:lnTo>
                      <a:pt x="400" y="477"/>
                    </a:lnTo>
                    <a:lnTo>
                      <a:pt x="378" y="495"/>
                    </a:lnTo>
                    <a:lnTo>
                      <a:pt x="360" y="511"/>
                    </a:lnTo>
                    <a:lnTo>
                      <a:pt x="342" y="528"/>
                    </a:lnTo>
                    <a:lnTo>
                      <a:pt x="335" y="536"/>
                    </a:lnTo>
                    <a:lnTo>
                      <a:pt x="328" y="544"/>
                    </a:lnTo>
                    <a:lnTo>
                      <a:pt x="321" y="554"/>
                    </a:lnTo>
                    <a:lnTo>
                      <a:pt x="317" y="562"/>
                    </a:lnTo>
                    <a:close/>
                    <a:moveTo>
                      <a:pt x="310" y="574"/>
                    </a:moveTo>
                    <a:lnTo>
                      <a:pt x="299" y="568"/>
                    </a:lnTo>
                    <a:lnTo>
                      <a:pt x="299" y="566"/>
                    </a:lnTo>
                    <a:lnTo>
                      <a:pt x="299" y="564"/>
                    </a:lnTo>
                    <a:lnTo>
                      <a:pt x="303" y="560"/>
                    </a:lnTo>
                    <a:lnTo>
                      <a:pt x="317" y="562"/>
                    </a:lnTo>
                    <a:lnTo>
                      <a:pt x="314" y="564"/>
                    </a:lnTo>
                    <a:lnTo>
                      <a:pt x="314" y="566"/>
                    </a:lnTo>
                    <a:lnTo>
                      <a:pt x="314" y="568"/>
                    </a:lnTo>
                    <a:lnTo>
                      <a:pt x="314" y="570"/>
                    </a:lnTo>
                    <a:lnTo>
                      <a:pt x="314" y="572"/>
                    </a:lnTo>
                    <a:lnTo>
                      <a:pt x="310" y="574"/>
                    </a:lnTo>
                    <a:close/>
                    <a:moveTo>
                      <a:pt x="267" y="627"/>
                    </a:moveTo>
                    <a:lnTo>
                      <a:pt x="256" y="623"/>
                    </a:lnTo>
                    <a:lnTo>
                      <a:pt x="260" y="617"/>
                    </a:lnTo>
                    <a:lnTo>
                      <a:pt x="267" y="611"/>
                    </a:lnTo>
                    <a:lnTo>
                      <a:pt x="270" y="603"/>
                    </a:lnTo>
                    <a:lnTo>
                      <a:pt x="274" y="597"/>
                    </a:lnTo>
                    <a:lnTo>
                      <a:pt x="278" y="590"/>
                    </a:lnTo>
                    <a:lnTo>
                      <a:pt x="285" y="582"/>
                    </a:lnTo>
                    <a:lnTo>
                      <a:pt x="288" y="578"/>
                    </a:lnTo>
                    <a:lnTo>
                      <a:pt x="292" y="576"/>
                    </a:lnTo>
                    <a:lnTo>
                      <a:pt x="296" y="572"/>
                    </a:lnTo>
                    <a:lnTo>
                      <a:pt x="299" y="568"/>
                    </a:lnTo>
                    <a:lnTo>
                      <a:pt x="310" y="574"/>
                    </a:lnTo>
                    <a:lnTo>
                      <a:pt x="306" y="576"/>
                    </a:lnTo>
                    <a:lnTo>
                      <a:pt x="303" y="580"/>
                    </a:lnTo>
                    <a:lnTo>
                      <a:pt x="303" y="582"/>
                    </a:lnTo>
                    <a:lnTo>
                      <a:pt x="299" y="586"/>
                    </a:lnTo>
                    <a:lnTo>
                      <a:pt x="292" y="592"/>
                    </a:lnTo>
                    <a:lnTo>
                      <a:pt x="288" y="599"/>
                    </a:lnTo>
                    <a:lnTo>
                      <a:pt x="285" y="607"/>
                    </a:lnTo>
                    <a:lnTo>
                      <a:pt x="281" y="613"/>
                    </a:lnTo>
                    <a:lnTo>
                      <a:pt x="274" y="621"/>
                    </a:lnTo>
                    <a:lnTo>
                      <a:pt x="267" y="627"/>
                    </a:lnTo>
                    <a:close/>
                    <a:moveTo>
                      <a:pt x="195" y="728"/>
                    </a:moveTo>
                    <a:lnTo>
                      <a:pt x="180" y="726"/>
                    </a:lnTo>
                    <a:lnTo>
                      <a:pt x="188" y="714"/>
                    </a:lnTo>
                    <a:lnTo>
                      <a:pt x="195" y="702"/>
                    </a:lnTo>
                    <a:lnTo>
                      <a:pt x="198" y="692"/>
                    </a:lnTo>
                    <a:lnTo>
                      <a:pt x="206" y="680"/>
                    </a:lnTo>
                    <a:lnTo>
                      <a:pt x="209" y="674"/>
                    </a:lnTo>
                    <a:lnTo>
                      <a:pt x="213" y="668"/>
                    </a:lnTo>
                    <a:lnTo>
                      <a:pt x="220" y="663"/>
                    </a:lnTo>
                    <a:lnTo>
                      <a:pt x="224" y="655"/>
                    </a:lnTo>
                    <a:lnTo>
                      <a:pt x="231" y="649"/>
                    </a:lnTo>
                    <a:lnTo>
                      <a:pt x="238" y="641"/>
                    </a:lnTo>
                    <a:lnTo>
                      <a:pt x="245" y="633"/>
                    </a:lnTo>
                    <a:lnTo>
                      <a:pt x="256" y="623"/>
                    </a:lnTo>
                    <a:lnTo>
                      <a:pt x="267" y="627"/>
                    </a:lnTo>
                    <a:lnTo>
                      <a:pt x="260" y="637"/>
                    </a:lnTo>
                    <a:lnTo>
                      <a:pt x="252" y="645"/>
                    </a:lnTo>
                    <a:lnTo>
                      <a:pt x="245" y="653"/>
                    </a:lnTo>
                    <a:lnTo>
                      <a:pt x="238" y="659"/>
                    </a:lnTo>
                    <a:lnTo>
                      <a:pt x="234" y="665"/>
                    </a:lnTo>
                    <a:lnTo>
                      <a:pt x="227" y="672"/>
                    </a:lnTo>
                    <a:lnTo>
                      <a:pt x="224" y="676"/>
                    </a:lnTo>
                    <a:lnTo>
                      <a:pt x="220" y="682"/>
                    </a:lnTo>
                    <a:lnTo>
                      <a:pt x="213" y="694"/>
                    </a:lnTo>
                    <a:lnTo>
                      <a:pt x="209" y="704"/>
                    </a:lnTo>
                    <a:lnTo>
                      <a:pt x="202" y="716"/>
                    </a:lnTo>
                    <a:lnTo>
                      <a:pt x="195" y="728"/>
                    </a:lnTo>
                    <a:close/>
                    <a:moveTo>
                      <a:pt x="126" y="846"/>
                    </a:moveTo>
                    <a:lnTo>
                      <a:pt x="112" y="844"/>
                    </a:lnTo>
                    <a:lnTo>
                      <a:pt x="123" y="828"/>
                    </a:lnTo>
                    <a:lnTo>
                      <a:pt x="130" y="814"/>
                    </a:lnTo>
                    <a:lnTo>
                      <a:pt x="137" y="799"/>
                    </a:lnTo>
                    <a:lnTo>
                      <a:pt x="144" y="785"/>
                    </a:lnTo>
                    <a:lnTo>
                      <a:pt x="155" y="769"/>
                    </a:lnTo>
                    <a:lnTo>
                      <a:pt x="162" y="755"/>
                    </a:lnTo>
                    <a:lnTo>
                      <a:pt x="173" y="741"/>
                    </a:lnTo>
                    <a:lnTo>
                      <a:pt x="180" y="726"/>
                    </a:lnTo>
                    <a:lnTo>
                      <a:pt x="195" y="728"/>
                    </a:lnTo>
                    <a:lnTo>
                      <a:pt x="188" y="743"/>
                    </a:lnTo>
                    <a:lnTo>
                      <a:pt x="177" y="757"/>
                    </a:lnTo>
                    <a:lnTo>
                      <a:pt x="170" y="773"/>
                    </a:lnTo>
                    <a:lnTo>
                      <a:pt x="159" y="787"/>
                    </a:lnTo>
                    <a:lnTo>
                      <a:pt x="152" y="801"/>
                    </a:lnTo>
                    <a:lnTo>
                      <a:pt x="144" y="816"/>
                    </a:lnTo>
                    <a:lnTo>
                      <a:pt x="137" y="830"/>
                    </a:lnTo>
                    <a:lnTo>
                      <a:pt x="126" y="846"/>
                    </a:lnTo>
                    <a:close/>
                    <a:moveTo>
                      <a:pt x="98" y="1016"/>
                    </a:moveTo>
                    <a:lnTo>
                      <a:pt x="83" y="1016"/>
                    </a:lnTo>
                    <a:lnTo>
                      <a:pt x="83" y="1014"/>
                    </a:lnTo>
                    <a:lnTo>
                      <a:pt x="87" y="1004"/>
                    </a:lnTo>
                    <a:lnTo>
                      <a:pt x="87" y="994"/>
                    </a:lnTo>
                    <a:lnTo>
                      <a:pt x="90" y="982"/>
                    </a:lnTo>
                    <a:lnTo>
                      <a:pt x="90" y="972"/>
                    </a:lnTo>
                    <a:lnTo>
                      <a:pt x="90" y="951"/>
                    </a:lnTo>
                    <a:lnTo>
                      <a:pt x="94" y="929"/>
                    </a:lnTo>
                    <a:lnTo>
                      <a:pt x="94" y="919"/>
                    </a:lnTo>
                    <a:lnTo>
                      <a:pt x="94" y="909"/>
                    </a:lnTo>
                    <a:lnTo>
                      <a:pt x="98" y="897"/>
                    </a:lnTo>
                    <a:lnTo>
                      <a:pt x="98" y="887"/>
                    </a:lnTo>
                    <a:lnTo>
                      <a:pt x="101" y="876"/>
                    </a:lnTo>
                    <a:lnTo>
                      <a:pt x="105" y="866"/>
                    </a:lnTo>
                    <a:lnTo>
                      <a:pt x="108" y="854"/>
                    </a:lnTo>
                    <a:lnTo>
                      <a:pt x="112" y="844"/>
                    </a:lnTo>
                    <a:lnTo>
                      <a:pt x="126" y="846"/>
                    </a:lnTo>
                    <a:lnTo>
                      <a:pt x="123" y="856"/>
                    </a:lnTo>
                    <a:lnTo>
                      <a:pt x="119" y="868"/>
                    </a:lnTo>
                    <a:lnTo>
                      <a:pt x="116" y="878"/>
                    </a:lnTo>
                    <a:lnTo>
                      <a:pt x="112" y="887"/>
                    </a:lnTo>
                    <a:lnTo>
                      <a:pt x="112" y="897"/>
                    </a:lnTo>
                    <a:lnTo>
                      <a:pt x="108" y="909"/>
                    </a:lnTo>
                    <a:lnTo>
                      <a:pt x="108" y="919"/>
                    </a:lnTo>
                    <a:lnTo>
                      <a:pt x="108" y="931"/>
                    </a:lnTo>
                    <a:lnTo>
                      <a:pt x="105" y="951"/>
                    </a:lnTo>
                    <a:lnTo>
                      <a:pt x="105" y="972"/>
                    </a:lnTo>
                    <a:lnTo>
                      <a:pt x="105" y="984"/>
                    </a:lnTo>
                    <a:lnTo>
                      <a:pt x="101" y="994"/>
                    </a:lnTo>
                    <a:lnTo>
                      <a:pt x="101" y="1006"/>
                    </a:lnTo>
                    <a:lnTo>
                      <a:pt x="98" y="1016"/>
                    </a:lnTo>
                    <a:close/>
                  </a:path>
                </a:pathLst>
              </a:custGeom>
              <a:solidFill>
                <a:srgbClr val="5754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Freeform 17"/>
              <p:cNvSpPr>
                <a:spLocks/>
              </p:cNvSpPr>
              <p:nvPr/>
            </p:nvSpPr>
            <p:spPr bwMode="auto">
              <a:xfrm>
                <a:off x="2347" y="1837"/>
                <a:ext cx="1707" cy="625"/>
              </a:xfrm>
              <a:custGeom>
                <a:avLst/>
                <a:gdLst>
                  <a:gd name="T0" fmla="*/ 1692 w 1707"/>
                  <a:gd name="T1" fmla="*/ 578 h 625"/>
                  <a:gd name="T2" fmla="*/ 1570 w 1707"/>
                  <a:gd name="T3" fmla="*/ 418 h 625"/>
                  <a:gd name="T4" fmla="*/ 1519 w 1707"/>
                  <a:gd name="T5" fmla="*/ 351 h 625"/>
                  <a:gd name="T6" fmla="*/ 1458 w 1707"/>
                  <a:gd name="T7" fmla="*/ 280 h 625"/>
                  <a:gd name="T8" fmla="*/ 1429 w 1707"/>
                  <a:gd name="T9" fmla="*/ 244 h 625"/>
                  <a:gd name="T10" fmla="*/ 1397 w 1707"/>
                  <a:gd name="T11" fmla="*/ 213 h 625"/>
                  <a:gd name="T12" fmla="*/ 1325 w 1707"/>
                  <a:gd name="T13" fmla="*/ 144 h 625"/>
                  <a:gd name="T14" fmla="*/ 1264 w 1707"/>
                  <a:gd name="T15" fmla="*/ 100 h 625"/>
                  <a:gd name="T16" fmla="*/ 1134 w 1707"/>
                  <a:gd name="T17" fmla="*/ 39 h 625"/>
                  <a:gd name="T18" fmla="*/ 1023 w 1707"/>
                  <a:gd name="T19" fmla="*/ 13 h 625"/>
                  <a:gd name="T20" fmla="*/ 947 w 1707"/>
                  <a:gd name="T21" fmla="*/ 6 h 625"/>
                  <a:gd name="T22" fmla="*/ 900 w 1707"/>
                  <a:gd name="T23" fmla="*/ 12 h 625"/>
                  <a:gd name="T24" fmla="*/ 853 w 1707"/>
                  <a:gd name="T25" fmla="*/ 10 h 625"/>
                  <a:gd name="T26" fmla="*/ 785 w 1707"/>
                  <a:gd name="T27" fmla="*/ 0 h 625"/>
                  <a:gd name="T28" fmla="*/ 670 w 1707"/>
                  <a:gd name="T29" fmla="*/ 10 h 625"/>
                  <a:gd name="T30" fmla="*/ 583 w 1707"/>
                  <a:gd name="T31" fmla="*/ 37 h 625"/>
                  <a:gd name="T32" fmla="*/ 537 w 1707"/>
                  <a:gd name="T33" fmla="*/ 69 h 625"/>
                  <a:gd name="T34" fmla="*/ 414 w 1707"/>
                  <a:gd name="T35" fmla="*/ 146 h 625"/>
                  <a:gd name="T36" fmla="*/ 346 w 1707"/>
                  <a:gd name="T37" fmla="*/ 209 h 625"/>
                  <a:gd name="T38" fmla="*/ 303 w 1707"/>
                  <a:gd name="T39" fmla="*/ 254 h 625"/>
                  <a:gd name="T40" fmla="*/ 220 w 1707"/>
                  <a:gd name="T41" fmla="*/ 335 h 625"/>
                  <a:gd name="T42" fmla="*/ 166 w 1707"/>
                  <a:gd name="T43" fmla="*/ 386 h 625"/>
                  <a:gd name="T44" fmla="*/ 148 w 1707"/>
                  <a:gd name="T45" fmla="*/ 414 h 625"/>
                  <a:gd name="T46" fmla="*/ 76 w 1707"/>
                  <a:gd name="T47" fmla="*/ 501 h 625"/>
                  <a:gd name="T48" fmla="*/ 33 w 1707"/>
                  <a:gd name="T49" fmla="*/ 572 h 625"/>
                  <a:gd name="T50" fmla="*/ 4 w 1707"/>
                  <a:gd name="T51" fmla="*/ 619 h 625"/>
                  <a:gd name="T52" fmla="*/ 47 w 1707"/>
                  <a:gd name="T53" fmla="*/ 623 h 625"/>
                  <a:gd name="T54" fmla="*/ 119 w 1707"/>
                  <a:gd name="T55" fmla="*/ 619 h 625"/>
                  <a:gd name="T56" fmla="*/ 166 w 1707"/>
                  <a:gd name="T57" fmla="*/ 589 h 625"/>
                  <a:gd name="T58" fmla="*/ 234 w 1707"/>
                  <a:gd name="T59" fmla="*/ 528 h 625"/>
                  <a:gd name="T60" fmla="*/ 288 w 1707"/>
                  <a:gd name="T61" fmla="*/ 469 h 625"/>
                  <a:gd name="T62" fmla="*/ 371 w 1707"/>
                  <a:gd name="T63" fmla="*/ 355 h 625"/>
                  <a:gd name="T64" fmla="*/ 461 w 1707"/>
                  <a:gd name="T65" fmla="*/ 244 h 625"/>
                  <a:gd name="T66" fmla="*/ 537 w 1707"/>
                  <a:gd name="T67" fmla="*/ 195 h 625"/>
                  <a:gd name="T68" fmla="*/ 627 w 1707"/>
                  <a:gd name="T69" fmla="*/ 161 h 625"/>
                  <a:gd name="T70" fmla="*/ 681 w 1707"/>
                  <a:gd name="T71" fmla="*/ 150 h 625"/>
                  <a:gd name="T72" fmla="*/ 731 w 1707"/>
                  <a:gd name="T73" fmla="*/ 159 h 625"/>
                  <a:gd name="T74" fmla="*/ 803 w 1707"/>
                  <a:gd name="T75" fmla="*/ 189 h 625"/>
                  <a:gd name="T76" fmla="*/ 850 w 1707"/>
                  <a:gd name="T77" fmla="*/ 195 h 625"/>
                  <a:gd name="T78" fmla="*/ 904 w 1707"/>
                  <a:gd name="T79" fmla="*/ 173 h 625"/>
                  <a:gd name="T80" fmla="*/ 969 w 1707"/>
                  <a:gd name="T81" fmla="*/ 138 h 625"/>
                  <a:gd name="T82" fmla="*/ 1055 w 1707"/>
                  <a:gd name="T83" fmla="*/ 150 h 625"/>
                  <a:gd name="T84" fmla="*/ 1159 w 1707"/>
                  <a:gd name="T85" fmla="*/ 201 h 625"/>
                  <a:gd name="T86" fmla="*/ 1235 w 1707"/>
                  <a:gd name="T87" fmla="*/ 260 h 625"/>
                  <a:gd name="T88" fmla="*/ 1278 w 1707"/>
                  <a:gd name="T89" fmla="*/ 301 h 625"/>
                  <a:gd name="T90" fmla="*/ 1311 w 1707"/>
                  <a:gd name="T91" fmla="*/ 331 h 625"/>
                  <a:gd name="T92" fmla="*/ 1332 w 1707"/>
                  <a:gd name="T93" fmla="*/ 351 h 625"/>
                  <a:gd name="T94" fmla="*/ 1375 w 1707"/>
                  <a:gd name="T95" fmla="*/ 414 h 625"/>
                  <a:gd name="T96" fmla="*/ 1419 w 1707"/>
                  <a:gd name="T97" fmla="*/ 499 h 625"/>
                  <a:gd name="T98" fmla="*/ 1476 w 1707"/>
                  <a:gd name="T99" fmla="*/ 580 h 625"/>
                  <a:gd name="T100" fmla="*/ 1523 w 1707"/>
                  <a:gd name="T101" fmla="*/ 607 h 625"/>
                  <a:gd name="T102" fmla="*/ 1573 w 1707"/>
                  <a:gd name="T103" fmla="*/ 613 h 625"/>
                  <a:gd name="T104" fmla="*/ 1667 w 1707"/>
                  <a:gd name="T105" fmla="*/ 603 h 625"/>
                  <a:gd name="T106" fmla="*/ 1703 w 1707"/>
                  <a:gd name="T107" fmla="*/ 593 h 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707" h="625">
                    <a:moveTo>
                      <a:pt x="1707" y="597"/>
                    </a:moveTo>
                    <a:lnTo>
                      <a:pt x="1699" y="587"/>
                    </a:lnTo>
                    <a:lnTo>
                      <a:pt x="1692" y="578"/>
                    </a:lnTo>
                    <a:lnTo>
                      <a:pt x="1649" y="522"/>
                    </a:lnTo>
                    <a:lnTo>
                      <a:pt x="1609" y="471"/>
                    </a:lnTo>
                    <a:lnTo>
                      <a:pt x="1570" y="418"/>
                    </a:lnTo>
                    <a:lnTo>
                      <a:pt x="1534" y="363"/>
                    </a:lnTo>
                    <a:lnTo>
                      <a:pt x="1527" y="357"/>
                    </a:lnTo>
                    <a:lnTo>
                      <a:pt x="1519" y="351"/>
                    </a:lnTo>
                    <a:lnTo>
                      <a:pt x="1501" y="325"/>
                    </a:lnTo>
                    <a:lnTo>
                      <a:pt x="1480" y="301"/>
                    </a:lnTo>
                    <a:lnTo>
                      <a:pt x="1458" y="280"/>
                    </a:lnTo>
                    <a:lnTo>
                      <a:pt x="1437" y="252"/>
                    </a:lnTo>
                    <a:lnTo>
                      <a:pt x="1433" y="248"/>
                    </a:lnTo>
                    <a:lnTo>
                      <a:pt x="1429" y="244"/>
                    </a:lnTo>
                    <a:lnTo>
                      <a:pt x="1419" y="234"/>
                    </a:lnTo>
                    <a:lnTo>
                      <a:pt x="1411" y="223"/>
                    </a:lnTo>
                    <a:lnTo>
                      <a:pt x="1397" y="213"/>
                    </a:lnTo>
                    <a:lnTo>
                      <a:pt x="1365" y="183"/>
                    </a:lnTo>
                    <a:lnTo>
                      <a:pt x="1336" y="154"/>
                    </a:lnTo>
                    <a:lnTo>
                      <a:pt x="1325" y="144"/>
                    </a:lnTo>
                    <a:lnTo>
                      <a:pt x="1303" y="128"/>
                    </a:lnTo>
                    <a:lnTo>
                      <a:pt x="1285" y="112"/>
                    </a:lnTo>
                    <a:lnTo>
                      <a:pt x="1264" y="100"/>
                    </a:lnTo>
                    <a:lnTo>
                      <a:pt x="1239" y="86"/>
                    </a:lnTo>
                    <a:lnTo>
                      <a:pt x="1188" y="63"/>
                    </a:lnTo>
                    <a:lnTo>
                      <a:pt x="1134" y="39"/>
                    </a:lnTo>
                    <a:lnTo>
                      <a:pt x="1098" y="27"/>
                    </a:lnTo>
                    <a:lnTo>
                      <a:pt x="1062" y="19"/>
                    </a:lnTo>
                    <a:lnTo>
                      <a:pt x="1023" y="13"/>
                    </a:lnTo>
                    <a:lnTo>
                      <a:pt x="983" y="8"/>
                    </a:lnTo>
                    <a:lnTo>
                      <a:pt x="961" y="6"/>
                    </a:lnTo>
                    <a:lnTo>
                      <a:pt x="947" y="6"/>
                    </a:lnTo>
                    <a:lnTo>
                      <a:pt x="929" y="8"/>
                    </a:lnTo>
                    <a:lnTo>
                      <a:pt x="915" y="10"/>
                    </a:lnTo>
                    <a:lnTo>
                      <a:pt x="900" y="12"/>
                    </a:lnTo>
                    <a:lnTo>
                      <a:pt x="886" y="13"/>
                    </a:lnTo>
                    <a:lnTo>
                      <a:pt x="868" y="13"/>
                    </a:lnTo>
                    <a:lnTo>
                      <a:pt x="853" y="10"/>
                    </a:lnTo>
                    <a:lnTo>
                      <a:pt x="832" y="4"/>
                    </a:lnTo>
                    <a:lnTo>
                      <a:pt x="807" y="2"/>
                    </a:lnTo>
                    <a:lnTo>
                      <a:pt x="785" y="0"/>
                    </a:lnTo>
                    <a:lnTo>
                      <a:pt x="760" y="0"/>
                    </a:lnTo>
                    <a:lnTo>
                      <a:pt x="713" y="4"/>
                    </a:lnTo>
                    <a:lnTo>
                      <a:pt x="670" y="10"/>
                    </a:lnTo>
                    <a:lnTo>
                      <a:pt x="637" y="17"/>
                    </a:lnTo>
                    <a:lnTo>
                      <a:pt x="601" y="27"/>
                    </a:lnTo>
                    <a:lnTo>
                      <a:pt x="583" y="37"/>
                    </a:lnTo>
                    <a:lnTo>
                      <a:pt x="569" y="47"/>
                    </a:lnTo>
                    <a:lnTo>
                      <a:pt x="555" y="57"/>
                    </a:lnTo>
                    <a:lnTo>
                      <a:pt x="537" y="69"/>
                    </a:lnTo>
                    <a:lnTo>
                      <a:pt x="490" y="98"/>
                    </a:lnTo>
                    <a:lnTo>
                      <a:pt x="443" y="126"/>
                    </a:lnTo>
                    <a:lnTo>
                      <a:pt x="414" y="146"/>
                    </a:lnTo>
                    <a:lnTo>
                      <a:pt x="393" y="165"/>
                    </a:lnTo>
                    <a:lnTo>
                      <a:pt x="371" y="185"/>
                    </a:lnTo>
                    <a:lnTo>
                      <a:pt x="346" y="209"/>
                    </a:lnTo>
                    <a:lnTo>
                      <a:pt x="328" y="223"/>
                    </a:lnTo>
                    <a:lnTo>
                      <a:pt x="313" y="238"/>
                    </a:lnTo>
                    <a:lnTo>
                      <a:pt x="303" y="254"/>
                    </a:lnTo>
                    <a:lnTo>
                      <a:pt x="288" y="268"/>
                    </a:lnTo>
                    <a:lnTo>
                      <a:pt x="256" y="301"/>
                    </a:lnTo>
                    <a:lnTo>
                      <a:pt x="220" y="335"/>
                    </a:lnTo>
                    <a:lnTo>
                      <a:pt x="198" y="353"/>
                    </a:lnTo>
                    <a:lnTo>
                      <a:pt x="184" y="370"/>
                    </a:lnTo>
                    <a:lnTo>
                      <a:pt x="166" y="386"/>
                    </a:lnTo>
                    <a:lnTo>
                      <a:pt x="155" y="404"/>
                    </a:lnTo>
                    <a:lnTo>
                      <a:pt x="151" y="410"/>
                    </a:lnTo>
                    <a:lnTo>
                      <a:pt x="148" y="414"/>
                    </a:lnTo>
                    <a:lnTo>
                      <a:pt x="126" y="441"/>
                    </a:lnTo>
                    <a:lnTo>
                      <a:pt x="105" y="469"/>
                    </a:lnTo>
                    <a:lnTo>
                      <a:pt x="76" y="501"/>
                    </a:lnTo>
                    <a:lnTo>
                      <a:pt x="58" y="526"/>
                    </a:lnTo>
                    <a:lnTo>
                      <a:pt x="47" y="548"/>
                    </a:lnTo>
                    <a:lnTo>
                      <a:pt x="33" y="572"/>
                    </a:lnTo>
                    <a:lnTo>
                      <a:pt x="18" y="599"/>
                    </a:lnTo>
                    <a:lnTo>
                      <a:pt x="0" y="625"/>
                    </a:lnTo>
                    <a:lnTo>
                      <a:pt x="4" y="619"/>
                    </a:lnTo>
                    <a:lnTo>
                      <a:pt x="11" y="619"/>
                    </a:lnTo>
                    <a:lnTo>
                      <a:pt x="18" y="621"/>
                    </a:lnTo>
                    <a:lnTo>
                      <a:pt x="47" y="623"/>
                    </a:lnTo>
                    <a:lnTo>
                      <a:pt x="79" y="625"/>
                    </a:lnTo>
                    <a:lnTo>
                      <a:pt x="105" y="623"/>
                    </a:lnTo>
                    <a:lnTo>
                      <a:pt x="119" y="619"/>
                    </a:lnTo>
                    <a:lnTo>
                      <a:pt x="130" y="613"/>
                    </a:lnTo>
                    <a:lnTo>
                      <a:pt x="141" y="609"/>
                    </a:lnTo>
                    <a:lnTo>
                      <a:pt x="166" y="589"/>
                    </a:lnTo>
                    <a:lnTo>
                      <a:pt x="191" y="570"/>
                    </a:lnTo>
                    <a:lnTo>
                      <a:pt x="213" y="548"/>
                    </a:lnTo>
                    <a:lnTo>
                      <a:pt x="234" y="528"/>
                    </a:lnTo>
                    <a:lnTo>
                      <a:pt x="256" y="511"/>
                    </a:lnTo>
                    <a:lnTo>
                      <a:pt x="274" y="491"/>
                    </a:lnTo>
                    <a:lnTo>
                      <a:pt x="288" y="469"/>
                    </a:lnTo>
                    <a:lnTo>
                      <a:pt x="306" y="447"/>
                    </a:lnTo>
                    <a:lnTo>
                      <a:pt x="339" y="400"/>
                    </a:lnTo>
                    <a:lnTo>
                      <a:pt x="371" y="355"/>
                    </a:lnTo>
                    <a:lnTo>
                      <a:pt x="403" y="307"/>
                    </a:lnTo>
                    <a:lnTo>
                      <a:pt x="439" y="264"/>
                    </a:lnTo>
                    <a:lnTo>
                      <a:pt x="461" y="244"/>
                    </a:lnTo>
                    <a:lnTo>
                      <a:pt x="486" y="227"/>
                    </a:lnTo>
                    <a:lnTo>
                      <a:pt x="508" y="209"/>
                    </a:lnTo>
                    <a:lnTo>
                      <a:pt x="537" y="195"/>
                    </a:lnTo>
                    <a:lnTo>
                      <a:pt x="565" y="183"/>
                    </a:lnTo>
                    <a:lnTo>
                      <a:pt x="605" y="167"/>
                    </a:lnTo>
                    <a:lnTo>
                      <a:pt x="627" y="161"/>
                    </a:lnTo>
                    <a:lnTo>
                      <a:pt x="648" y="155"/>
                    </a:lnTo>
                    <a:lnTo>
                      <a:pt x="666" y="152"/>
                    </a:lnTo>
                    <a:lnTo>
                      <a:pt x="681" y="150"/>
                    </a:lnTo>
                    <a:lnTo>
                      <a:pt x="699" y="152"/>
                    </a:lnTo>
                    <a:lnTo>
                      <a:pt x="717" y="155"/>
                    </a:lnTo>
                    <a:lnTo>
                      <a:pt x="731" y="159"/>
                    </a:lnTo>
                    <a:lnTo>
                      <a:pt x="749" y="165"/>
                    </a:lnTo>
                    <a:lnTo>
                      <a:pt x="778" y="179"/>
                    </a:lnTo>
                    <a:lnTo>
                      <a:pt x="803" y="189"/>
                    </a:lnTo>
                    <a:lnTo>
                      <a:pt x="817" y="193"/>
                    </a:lnTo>
                    <a:lnTo>
                      <a:pt x="832" y="195"/>
                    </a:lnTo>
                    <a:lnTo>
                      <a:pt x="850" y="195"/>
                    </a:lnTo>
                    <a:lnTo>
                      <a:pt x="864" y="191"/>
                    </a:lnTo>
                    <a:lnTo>
                      <a:pt x="882" y="185"/>
                    </a:lnTo>
                    <a:lnTo>
                      <a:pt x="904" y="173"/>
                    </a:lnTo>
                    <a:lnTo>
                      <a:pt x="925" y="159"/>
                    </a:lnTo>
                    <a:lnTo>
                      <a:pt x="947" y="140"/>
                    </a:lnTo>
                    <a:lnTo>
                      <a:pt x="969" y="138"/>
                    </a:lnTo>
                    <a:lnTo>
                      <a:pt x="994" y="138"/>
                    </a:lnTo>
                    <a:lnTo>
                      <a:pt x="1023" y="142"/>
                    </a:lnTo>
                    <a:lnTo>
                      <a:pt x="1055" y="150"/>
                    </a:lnTo>
                    <a:lnTo>
                      <a:pt x="1091" y="161"/>
                    </a:lnTo>
                    <a:lnTo>
                      <a:pt x="1123" y="179"/>
                    </a:lnTo>
                    <a:lnTo>
                      <a:pt x="1159" y="201"/>
                    </a:lnTo>
                    <a:lnTo>
                      <a:pt x="1192" y="228"/>
                    </a:lnTo>
                    <a:lnTo>
                      <a:pt x="1213" y="246"/>
                    </a:lnTo>
                    <a:lnTo>
                      <a:pt x="1235" y="260"/>
                    </a:lnTo>
                    <a:lnTo>
                      <a:pt x="1253" y="274"/>
                    </a:lnTo>
                    <a:lnTo>
                      <a:pt x="1271" y="292"/>
                    </a:lnTo>
                    <a:lnTo>
                      <a:pt x="1278" y="301"/>
                    </a:lnTo>
                    <a:lnTo>
                      <a:pt x="1285" y="313"/>
                    </a:lnTo>
                    <a:lnTo>
                      <a:pt x="1296" y="323"/>
                    </a:lnTo>
                    <a:lnTo>
                      <a:pt x="1311" y="331"/>
                    </a:lnTo>
                    <a:lnTo>
                      <a:pt x="1321" y="339"/>
                    </a:lnTo>
                    <a:lnTo>
                      <a:pt x="1329" y="345"/>
                    </a:lnTo>
                    <a:lnTo>
                      <a:pt x="1332" y="351"/>
                    </a:lnTo>
                    <a:lnTo>
                      <a:pt x="1339" y="361"/>
                    </a:lnTo>
                    <a:lnTo>
                      <a:pt x="1361" y="386"/>
                    </a:lnTo>
                    <a:lnTo>
                      <a:pt x="1375" y="414"/>
                    </a:lnTo>
                    <a:lnTo>
                      <a:pt x="1393" y="441"/>
                    </a:lnTo>
                    <a:lnTo>
                      <a:pt x="1404" y="471"/>
                    </a:lnTo>
                    <a:lnTo>
                      <a:pt x="1419" y="499"/>
                    </a:lnTo>
                    <a:lnTo>
                      <a:pt x="1437" y="526"/>
                    </a:lnTo>
                    <a:lnTo>
                      <a:pt x="1455" y="554"/>
                    </a:lnTo>
                    <a:lnTo>
                      <a:pt x="1476" y="580"/>
                    </a:lnTo>
                    <a:lnTo>
                      <a:pt x="1491" y="591"/>
                    </a:lnTo>
                    <a:lnTo>
                      <a:pt x="1505" y="601"/>
                    </a:lnTo>
                    <a:lnTo>
                      <a:pt x="1523" y="607"/>
                    </a:lnTo>
                    <a:lnTo>
                      <a:pt x="1537" y="611"/>
                    </a:lnTo>
                    <a:lnTo>
                      <a:pt x="1555" y="613"/>
                    </a:lnTo>
                    <a:lnTo>
                      <a:pt x="1573" y="613"/>
                    </a:lnTo>
                    <a:lnTo>
                      <a:pt x="1599" y="611"/>
                    </a:lnTo>
                    <a:lnTo>
                      <a:pt x="1620" y="609"/>
                    </a:lnTo>
                    <a:lnTo>
                      <a:pt x="1667" y="603"/>
                    </a:lnTo>
                    <a:lnTo>
                      <a:pt x="1696" y="595"/>
                    </a:lnTo>
                    <a:lnTo>
                      <a:pt x="1699" y="595"/>
                    </a:lnTo>
                    <a:lnTo>
                      <a:pt x="1703" y="593"/>
                    </a:lnTo>
                    <a:lnTo>
                      <a:pt x="1707" y="597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7" name="Freeform 18"/>
              <p:cNvSpPr>
                <a:spLocks/>
              </p:cNvSpPr>
              <p:nvPr/>
            </p:nvSpPr>
            <p:spPr bwMode="auto">
              <a:xfrm>
                <a:off x="2347" y="1837"/>
                <a:ext cx="1707" cy="625"/>
              </a:xfrm>
              <a:custGeom>
                <a:avLst/>
                <a:gdLst>
                  <a:gd name="T0" fmla="*/ 1692 w 1707"/>
                  <a:gd name="T1" fmla="*/ 578 h 625"/>
                  <a:gd name="T2" fmla="*/ 1570 w 1707"/>
                  <a:gd name="T3" fmla="*/ 418 h 625"/>
                  <a:gd name="T4" fmla="*/ 1519 w 1707"/>
                  <a:gd name="T5" fmla="*/ 351 h 625"/>
                  <a:gd name="T6" fmla="*/ 1458 w 1707"/>
                  <a:gd name="T7" fmla="*/ 280 h 625"/>
                  <a:gd name="T8" fmla="*/ 1429 w 1707"/>
                  <a:gd name="T9" fmla="*/ 244 h 625"/>
                  <a:gd name="T10" fmla="*/ 1397 w 1707"/>
                  <a:gd name="T11" fmla="*/ 213 h 625"/>
                  <a:gd name="T12" fmla="*/ 1325 w 1707"/>
                  <a:gd name="T13" fmla="*/ 144 h 625"/>
                  <a:gd name="T14" fmla="*/ 1264 w 1707"/>
                  <a:gd name="T15" fmla="*/ 100 h 625"/>
                  <a:gd name="T16" fmla="*/ 1134 w 1707"/>
                  <a:gd name="T17" fmla="*/ 39 h 625"/>
                  <a:gd name="T18" fmla="*/ 1023 w 1707"/>
                  <a:gd name="T19" fmla="*/ 13 h 625"/>
                  <a:gd name="T20" fmla="*/ 947 w 1707"/>
                  <a:gd name="T21" fmla="*/ 6 h 625"/>
                  <a:gd name="T22" fmla="*/ 900 w 1707"/>
                  <a:gd name="T23" fmla="*/ 12 h 625"/>
                  <a:gd name="T24" fmla="*/ 853 w 1707"/>
                  <a:gd name="T25" fmla="*/ 10 h 625"/>
                  <a:gd name="T26" fmla="*/ 785 w 1707"/>
                  <a:gd name="T27" fmla="*/ 0 h 625"/>
                  <a:gd name="T28" fmla="*/ 670 w 1707"/>
                  <a:gd name="T29" fmla="*/ 10 h 625"/>
                  <a:gd name="T30" fmla="*/ 583 w 1707"/>
                  <a:gd name="T31" fmla="*/ 37 h 625"/>
                  <a:gd name="T32" fmla="*/ 537 w 1707"/>
                  <a:gd name="T33" fmla="*/ 69 h 625"/>
                  <a:gd name="T34" fmla="*/ 414 w 1707"/>
                  <a:gd name="T35" fmla="*/ 146 h 625"/>
                  <a:gd name="T36" fmla="*/ 346 w 1707"/>
                  <a:gd name="T37" fmla="*/ 209 h 625"/>
                  <a:gd name="T38" fmla="*/ 303 w 1707"/>
                  <a:gd name="T39" fmla="*/ 254 h 625"/>
                  <a:gd name="T40" fmla="*/ 220 w 1707"/>
                  <a:gd name="T41" fmla="*/ 335 h 625"/>
                  <a:gd name="T42" fmla="*/ 166 w 1707"/>
                  <a:gd name="T43" fmla="*/ 386 h 625"/>
                  <a:gd name="T44" fmla="*/ 148 w 1707"/>
                  <a:gd name="T45" fmla="*/ 414 h 625"/>
                  <a:gd name="T46" fmla="*/ 76 w 1707"/>
                  <a:gd name="T47" fmla="*/ 501 h 625"/>
                  <a:gd name="T48" fmla="*/ 33 w 1707"/>
                  <a:gd name="T49" fmla="*/ 572 h 625"/>
                  <a:gd name="T50" fmla="*/ 4 w 1707"/>
                  <a:gd name="T51" fmla="*/ 619 h 625"/>
                  <a:gd name="T52" fmla="*/ 47 w 1707"/>
                  <a:gd name="T53" fmla="*/ 623 h 625"/>
                  <a:gd name="T54" fmla="*/ 119 w 1707"/>
                  <a:gd name="T55" fmla="*/ 619 h 625"/>
                  <a:gd name="T56" fmla="*/ 166 w 1707"/>
                  <a:gd name="T57" fmla="*/ 589 h 625"/>
                  <a:gd name="T58" fmla="*/ 234 w 1707"/>
                  <a:gd name="T59" fmla="*/ 528 h 625"/>
                  <a:gd name="T60" fmla="*/ 288 w 1707"/>
                  <a:gd name="T61" fmla="*/ 469 h 625"/>
                  <a:gd name="T62" fmla="*/ 371 w 1707"/>
                  <a:gd name="T63" fmla="*/ 355 h 625"/>
                  <a:gd name="T64" fmla="*/ 461 w 1707"/>
                  <a:gd name="T65" fmla="*/ 244 h 625"/>
                  <a:gd name="T66" fmla="*/ 537 w 1707"/>
                  <a:gd name="T67" fmla="*/ 195 h 625"/>
                  <a:gd name="T68" fmla="*/ 627 w 1707"/>
                  <a:gd name="T69" fmla="*/ 161 h 625"/>
                  <a:gd name="T70" fmla="*/ 681 w 1707"/>
                  <a:gd name="T71" fmla="*/ 150 h 625"/>
                  <a:gd name="T72" fmla="*/ 731 w 1707"/>
                  <a:gd name="T73" fmla="*/ 159 h 625"/>
                  <a:gd name="T74" fmla="*/ 803 w 1707"/>
                  <a:gd name="T75" fmla="*/ 189 h 625"/>
                  <a:gd name="T76" fmla="*/ 850 w 1707"/>
                  <a:gd name="T77" fmla="*/ 195 h 625"/>
                  <a:gd name="T78" fmla="*/ 904 w 1707"/>
                  <a:gd name="T79" fmla="*/ 173 h 625"/>
                  <a:gd name="T80" fmla="*/ 969 w 1707"/>
                  <a:gd name="T81" fmla="*/ 138 h 625"/>
                  <a:gd name="T82" fmla="*/ 1055 w 1707"/>
                  <a:gd name="T83" fmla="*/ 150 h 625"/>
                  <a:gd name="T84" fmla="*/ 1159 w 1707"/>
                  <a:gd name="T85" fmla="*/ 201 h 625"/>
                  <a:gd name="T86" fmla="*/ 1235 w 1707"/>
                  <a:gd name="T87" fmla="*/ 260 h 625"/>
                  <a:gd name="T88" fmla="*/ 1278 w 1707"/>
                  <a:gd name="T89" fmla="*/ 301 h 625"/>
                  <a:gd name="T90" fmla="*/ 1311 w 1707"/>
                  <a:gd name="T91" fmla="*/ 331 h 625"/>
                  <a:gd name="T92" fmla="*/ 1332 w 1707"/>
                  <a:gd name="T93" fmla="*/ 351 h 625"/>
                  <a:gd name="T94" fmla="*/ 1375 w 1707"/>
                  <a:gd name="T95" fmla="*/ 414 h 625"/>
                  <a:gd name="T96" fmla="*/ 1419 w 1707"/>
                  <a:gd name="T97" fmla="*/ 499 h 625"/>
                  <a:gd name="T98" fmla="*/ 1476 w 1707"/>
                  <a:gd name="T99" fmla="*/ 580 h 625"/>
                  <a:gd name="T100" fmla="*/ 1523 w 1707"/>
                  <a:gd name="T101" fmla="*/ 607 h 625"/>
                  <a:gd name="T102" fmla="*/ 1573 w 1707"/>
                  <a:gd name="T103" fmla="*/ 613 h 625"/>
                  <a:gd name="T104" fmla="*/ 1667 w 1707"/>
                  <a:gd name="T105" fmla="*/ 603 h 625"/>
                  <a:gd name="T106" fmla="*/ 1703 w 1707"/>
                  <a:gd name="T107" fmla="*/ 593 h 6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707" h="625">
                    <a:moveTo>
                      <a:pt x="1707" y="597"/>
                    </a:moveTo>
                    <a:lnTo>
                      <a:pt x="1699" y="587"/>
                    </a:lnTo>
                    <a:lnTo>
                      <a:pt x="1692" y="578"/>
                    </a:lnTo>
                    <a:lnTo>
                      <a:pt x="1649" y="522"/>
                    </a:lnTo>
                    <a:lnTo>
                      <a:pt x="1609" y="471"/>
                    </a:lnTo>
                    <a:lnTo>
                      <a:pt x="1570" y="418"/>
                    </a:lnTo>
                    <a:lnTo>
                      <a:pt x="1534" y="363"/>
                    </a:lnTo>
                    <a:lnTo>
                      <a:pt x="1527" y="357"/>
                    </a:lnTo>
                    <a:lnTo>
                      <a:pt x="1519" y="351"/>
                    </a:lnTo>
                    <a:lnTo>
                      <a:pt x="1501" y="325"/>
                    </a:lnTo>
                    <a:lnTo>
                      <a:pt x="1480" y="301"/>
                    </a:lnTo>
                    <a:lnTo>
                      <a:pt x="1458" y="280"/>
                    </a:lnTo>
                    <a:lnTo>
                      <a:pt x="1437" y="252"/>
                    </a:lnTo>
                    <a:lnTo>
                      <a:pt x="1433" y="248"/>
                    </a:lnTo>
                    <a:lnTo>
                      <a:pt x="1429" y="244"/>
                    </a:lnTo>
                    <a:lnTo>
                      <a:pt x="1419" y="234"/>
                    </a:lnTo>
                    <a:lnTo>
                      <a:pt x="1411" y="223"/>
                    </a:lnTo>
                    <a:lnTo>
                      <a:pt x="1397" y="213"/>
                    </a:lnTo>
                    <a:lnTo>
                      <a:pt x="1365" y="183"/>
                    </a:lnTo>
                    <a:lnTo>
                      <a:pt x="1336" y="154"/>
                    </a:lnTo>
                    <a:lnTo>
                      <a:pt x="1325" y="144"/>
                    </a:lnTo>
                    <a:lnTo>
                      <a:pt x="1303" y="128"/>
                    </a:lnTo>
                    <a:lnTo>
                      <a:pt x="1285" y="112"/>
                    </a:lnTo>
                    <a:lnTo>
                      <a:pt x="1264" y="100"/>
                    </a:lnTo>
                    <a:lnTo>
                      <a:pt x="1239" y="86"/>
                    </a:lnTo>
                    <a:lnTo>
                      <a:pt x="1188" y="63"/>
                    </a:lnTo>
                    <a:lnTo>
                      <a:pt x="1134" y="39"/>
                    </a:lnTo>
                    <a:lnTo>
                      <a:pt x="1098" y="27"/>
                    </a:lnTo>
                    <a:lnTo>
                      <a:pt x="1062" y="19"/>
                    </a:lnTo>
                    <a:lnTo>
                      <a:pt x="1023" y="13"/>
                    </a:lnTo>
                    <a:lnTo>
                      <a:pt x="983" y="8"/>
                    </a:lnTo>
                    <a:lnTo>
                      <a:pt x="961" y="6"/>
                    </a:lnTo>
                    <a:lnTo>
                      <a:pt x="947" y="6"/>
                    </a:lnTo>
                    <a:lnTo>
                      <a:pt x="929" y="8"/>
                    </a:lnTo>
                    <a:lnTo>
                      <a:pt x="915" y="10"/>
                    </a:lnTo>
                    <a:lnTo>
                      <a:pt x="900" y="12"/>
                    </a:lnTo>
                    <a:lnTo>
                      <a:pt x="886" y="13"/>
                    </a:lnTo>
                    <a:lnTo>
                      <a:pt x="868" y="13"/>
                    </a:lnTo>
                    <a:lnTo>
                      <a:pt x="853" y="10"/>
                    </a:lnTo>
                    <a:lnTo>
                      <a:pt x="832" y="4"/>
                    </a:lnTo>
                    <a:lnTo>
                      <a:pt x="807" y="2"/>
                    </a:lnTo>
                    <a:lnTo>
                      <a:pt x="785" y="0"/>
                    </a:lnTo>
                    <a:lnTo>
                      <a:pt x="760" y="0"/>
                    </a:lnTo>
                    <a:lnTo>
                      <a:pt x="713" y="4"/>
                    </a:lnTo>
                    <a:lnTo>
                      <a:pt x="670" y="10"/>
                    </a:lnTo>
                    <a:lnTo>
                      <a:pt x="637" y="17"/>
                    </a:lnTo>
                    <a:lnTo>
                      <a:pt x="601" y="27"/>
                    </a:lnTo>
                    <a:lnTo>
                      <a:pt x="583" y="37"/>
                    </a:lnTo>
                    <a:lnTo>
                      <a:pt x="569" y="47"/>
                    </a:lnTo>
                    <a:lnTo>
                      <a:pt x="555" y="57"/>
                    </a:lnTo>
                    <a:lnTo>
                      <a:pt x="537" y="69"/>
                    </a:lnTo>
                    <a:lnTo>
                      <a:pt x="490" y="98"/>
                    </a:lnTo>
                    <a:lnTo>
                      <a:pt x="443" y="126"/>
                    </a:lnTo>
                    <a:lnTo>
                      <a:pt x="414" y="146"/>
                    </a:lnTo>
                    <a:lnTo>
                      <a:pt x="393" y="165"/>
                    </a:lnTo>
                    <a:lnTo>
                      <a:pt x="371" y="185"/>
                    </a:lnTo>
                    <a:lnTo>
                      <a:pt x="346" y="209"/>
                    </a:lnTo>
                    <a:lnTo>
                      <a:pt x="328" y="223"/>
                    </a:lnTo>
                    <a:lnTo>
                      <a:pt x="313" y="238"/>
                    </a:lnTo>
                    <a:lnTo>
                      <a:pt x="303" y="254"/>
                    </a:lnTo>
                    <a:lnTo>
                      <a:pt x="288" y="268"/>
                    </a:lnTo>
                    <a:lnTo>
                      <a:pt x="256" y="301"/>
                    </a:lnTo>
                    <a:lnTo>
                      <a:pt x="220" y="335"/>
                    </a:lnTo>
                    <a:lnTo>
                      <a:pt x="198" y="353"/>
                    </a:lnTo>
                    <a:lnTo>
                      <a:pt x="184" y="370"/>
                    </a:lnTo>
                    <a:lnTo>
                      <a:pt x="166" y="386"/>
                    </a:lnTo>
                    <a:lnTo>
                      <a:pt x="155" y="404"/>
                    </a:lnTo>
                    <a:lnTo>
                      <a:pt x="151" y="410"/>
                    </a:lnTo>
                    <a:lnTo>
                      <a:pt x="148" y="414"/>
                    </a:lnTo>
                    <a:lnTo>
                      <a:pt x="126" y="441"/>
                    </a:lnTo>
                    <a:lnTo>
                      <a:pt x="105" y="469"/>
                    </a:lnTo>
                    <a:lnTo>
                      <a:pt x="76" y="501"/>
                    </a:lnTo>
                    <a:lnTo>
                      <a:pt x="58" y="526"/>
                    </a:lnTo>
                    <a:lnTo>
                      <a:pt x="47" y="548"/>
                    </a:lnTo>
                    <a:lnTo>
                      <a:pt x="33" y="572"/>
                    </a:lnTo>
                    <a:lnTo>
                      <a:pt x="18" y="599"/>
                    </a:lnTo>
                    <a:lnTo>
                      <a:pt x="0" y="625"/>
                    </a:lnTo>
                    <a:lnTo>
                      <a:pt x="4" y="619"/>
                    </a:lnTo>
                    <a:lnTo>
                      <a:pt x="11" y="619"/>
                    </a:lnTo>
                    <a:lnTo>
                      <a:pt x="18" y="621"/>
                    </a:lnTo>
                    <a:lnTo>
                      <a:pt x="47" y="623"/>
                    </a:lnTo>
                    <a:lnTo>
                      <a:pt x="79" y="625"/>
                    </a:lnTo>
                    <a:lnTo>
                      <a:pt x="105" y="623"/>
                    </a:lnTo>
                    <a:lnTo>
                      <a:pt x="119" y="619"/>
                    </a:lnTo>
                    <a:lnTo>
                      <a:pt x="130" y="613"/>
                    </a:lnTo>
                    <a:lnTo>
                      <a:pt x="141" y="609"/>
                    </a:lnTo>
                    <a:lnTo>
                      <a:pt x="166" y="589"/>
                    </a:lnTo>
                    <a:lnTo>
                      <a:pt x="191" y="570"/>
                    </a:lnTo>
                    <a:lnTo>
                      <a:pt x="213" y="548"/>
                    </a:lnTo>
                    <a:lnTo>
                      <a:pt x="234" y="528"/>
                    </a:lnTo>
                    <a:lnTo>
                      <a:pt x="256" y="511"/>
                    </a:lnTo>
                    <a:lnTo>
                      <a:pt x="274" y="491"/>
                    </a:lnTo>
                    <a:lnTo>
                      <a:pt x="288" y="469"/>
                    </a:lnTo>
                    <a:lnTo>
                      <a:pt x="306" y="447"/>
                    </a:lnTo>
                    <a:lnTo>
                      <a:pt x="339" y="400"/>
                    </a:lnTo>
                    <a:lnTo>
                      <a:pt x="371" y="355"/>
                    </a:lnTo>
                    <a:lnTo>
                      <a:pt x="403" y="307"/>
                    </a:lnTo>
                    <a:lnTo>
                      <a:pt x="439" y="264"/>
                    </a:lnTo>
                    <a:lnTo>
                      <a:pt x="461" y="244"/>
                    </a:lnTo>
                    <a:lnTo>
                      <a:pt x="486" y="227"/>
                    </a:lnTo>
                    <a:lnTo>
                      <a:pt x="508" y="209"/>
                    </a:lnTo>
                    <a:lnTo>
                      <a:pt x="537" y="195"/>
                    </a:lnTo>
                    <a:lnTo>
                      <a:pt x="565" y="183"/>
                    </a:lnTo>
                    <a:lnTo>
                      <a:pt x="605" y="167"/>
                    </a:lnTo>
                    <a:lnTo>
                      <a:pt x="627" y="161"/>
                    </a:lnTo>
                    <a:lnTo>
                      <a:pt x="648" y="155"/>
                    </a:lnTo>
                    <a:lnTo>
                      <a:pt x="666" y="152"/>
                    </a:lnTo>
                    <a:lnTo>
                      <a:pt x="681" y="150"/>
                    </a:lnTo>
                    <a:lnTo>
                      <a:pt x="699" y="152"/>
                    </a:lnTo>
                    <a:lnTo>
                      <a:pt x="717" y="155"/>
                    </a:lnTo>
                    <a:lnTo>
                      <a:pt x="731" y="159"/>
                    </a:lnTo>
                    <a:lnTo>
                      <a:pt x="749" y="165"/>
                    </a:lnTo>
                    <a:lnTo>
                      <a:pt x="778" y="179"/>
                    </a:lnTo>
                    <a:lnTo>
                      <a:pt x="803" y="189"/>
                    </a:lnTo>
                    <a:lnTo>
                      <a:pt x="817" y="193"/>
                    </a:lnTo>
                    <a:lnTo>
                      <a:pt x="832" y="195"/>
                    </a:lnTo>
                    <a:lnTo>
                      <a:pt x="850" y="195"/>
                    </a:lnTo>
                    <a:lnTo>
                      <a:pt x="864" y="191"/>
                    </a:lnTo>
                    <a:lnTo>
                      <a:pt x="882" y="185"/>
                    </a:lnTo>
                    <a:lnTo>
                      <a:pt x="904" y="173"/>
                    </a:lnTo>
                    <a:lnTo>
                      <a:pt x="925" y="159"/>
                    </a:lnTo>
                    <a:lnTo>
                      <a:pt x="947" y="140"/>
                    </a:lnTo>
                    <a:lnTo>
                      <a:pt x="969" y="138"/>
                    </a:lnTo>
                    <a:lnTo>
                      <a:pt x="994" y="138"/>
                    </a:lnTo>
                    <a:lnTo>
                      <a:pt x="1023" y="142"/>
                    </a:lnTo>
                    <a:lnTo>
                      <a:pt x="1055" y="150"/>
                    </a:lnTo>
                    <a:lnTo>
                      <a:pt x="1091" y="161"/>
                    </a:lnTo>
                    <a:lnTo>
                      <a:pt x="1123" y="179"/>
                    </a:lnTo>
                    <a:lnTo>
                      <a:pt x="1159" y="201"/>
                    </a:lnTo>
                    <a:lnTo>
                      <a:pt x="1192" y="228"/>
                    </a:lnTo>
                    <a:lnTo>
                      <a:pt x="1213" y="246"/>
                    </a:lnTo>
                    <a:lnTo>
                      <a:pt x="1235" y="260"/>
                    </a:lnTo>
                    <a:lnTo>
                      <a:pt x="1253" y="274"/>
                    </a:lnTo>
                    <a:lnTo>
                      <a:pt x="1271" y="292"/>
                    </a:lnTo>
                    <a:lnTo>
                      <a:pt x="1278" y="301"/>
                    </a:lnTo>
                    <a:lnTo>
                      <a:pt x="1285" y="313"/>
                    </a:lnTo>
                    <a:lnTo>
                      <a:pt x="1296" y="323"/>
                    </a:lnTo>
                    <a:lnTo>
                      <a:pt x="1311" y="331"/>
                    </a:lnTo>
                    <a:lnTo>
                      <a:pt x="1321" y="339"/>
                    </a:lnTo>
                    <a:lnTo>
                      <a:pt x="1329" y="345"/>
                    </a:lnTo>
                    <a:lnTo>
                      <a:pt x="1332" y="351"/>
                    </a:lnTo>
                    <a:lnTo>
                      <a:pt x="1339" y="361"/>
                    </a:lnTo>
                    <a:lnTo>
                      <a:pt x="1361" y="386"/>
                    </a:lnTo>
                    <a:lnTo>
                      <a:pt x="1375" y="414"/>
                    </a:lnTo>
                    <a:lnTo>
                      <a:pt x="1393" y="441"/>
                    </a:lnTo>
                    <a:lnTo>
                      <a:pt x="1404" y="471"/>
                    </a:lnTo>
                    <a:lnTo>
                      <a:pt x="1419" y="499"/>
                    </a:lnTo>
                    <a:lnTo>
                      <a:pt x="1437" y="526"/>
                    </a:lnTo>
                    <a:lnTo>
                      <a:pt x="1455" y="554"/>
                    </a:lnTo>
                    <a:lnTo>
                      <a:pt x="1476" y="580"/>
                    </a:lnTo>
                    <a:lnTo>
                      <a:pt x="1491" y="591"/>
                    </a:lnTo>
                    <a:lnTo>
                      <a:pt x="1505" y="601"/>
                    </a:lnTo>
                    <a:lnTo>
                      <a:pt x="1523" y="607"/>
                    </a:lnTo>
                    <a:lnTo>
                      <a:pt x="1537" y="611"/>
                    </a:lnTo>
                    <a:lnTo>
                      <a:pt x="1555" y="613"/>
                    </a:lnTo>
                    <a:lnTo>
                      <a:pt x="1573" y="613"/>
                    </a:lnTo>
                    <a:lnTo>
                      <a:pt x="1599" y="611"/>
                    </a:lnTo>
                    <a:lnTo>
                      <a:pt x="1620" y="609"/>
                    </a:lnTo>
                    <a:lnTo>
                      <a:pt x="1667" y="603"/>
                    </a:lnTo>
                    <a:lnTo>
                      <a:pt x="1696" y="595"/>
                    </a:lnTo>
                    <a:lnTo>
                      <a:pt x="1699" y="595"/>
                    </a:lnTo>
                    <a:lnTo>
                      <a:pt x="1703" y="593"/>
                    </a:lnTo>
                    <a:lnTo>
                      <a:pt x="1707" y="597"/>
                    </a:lnTo>
                  </a:path>
                </a:pathLst>
              </a:custGeom>
              <a:noFill/>
              <a:ln w="698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8" name="Freeform 19"/>
              <p:cNvSpPr>
                <a:spLocks/>
              </p:cNvSpPr>
              <p:nvPr/>
            </p:nvSpPr>
            <p:spPr bwMode="auto">
              <a:xfrm>
                <a:off x="3751" y="2511"/>
                <a:ext cx="33" cy="26"/>
              </a:xfrm>
              <a:custGeom>
                <a:avLst/>
                <a:gdLst>
                  <a:gd name="T0" fmla="*/ 33 w 33"/>
                  <a:gd name="T1" fmla="*/ 2 h 26"/>
                  <a:gd name="T2" fmla="*/ 22 w 33"/>
                  <a:gd name="T3" fmla="*/ 0 h 26"/>
                  <a:gd name="T4" fmla="*/ 15 w 33"/>
                  <a:gd name="T5" fmla="*/ 2 h 26"/>
                  <a:gd name="T6" fmla="*/ 11 w 33"/>
                  <a:gd name="T7" fmla="*/ 6 h 26"/>
                  <a:gd name="T8" fmla="*/ 7 w 33"/>
                  <a:gd name="T9" fmla="*/ 10 h 26"/>
                  <a:gd name="T10" fmla="*/ 4 w 33"/>
                  <a:gd name="T11" fmla="*/ 14 h 26"/>
                  <a:gd name="T12" fmla="*/ 0 w 33"/>
                  <a:gd name="T13" fmla="*/ 18 h 26"/>
                  <a:gd name="T14" fmla="*/ 0 w 33"/>
                  <a:gd name="T15" fmla="*/ 22 h 26"/>
                  <a:gd name="T16" fmla="*/ 4 w 33"/>
                  <a:gd name="T17" fmla="*/ 26 h 26"/>
                  <a:gd name="T18" fmla="*/ 33 w 33"/>
                  <a:gd name="T19" fmla="*/ 2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6">
                    <a:moveTo>
                      <a:pt x="33" y="2"/>
                    </a:moveTo>
                    <a:lnTo>
                      <a:pt x="22" y="0"/>
                    </a:lnTo>
                    <a:lnTo>
                      <a:pt x="15" y="2"/>
                    </a:lnTo>
                    <a:lnTo>
                      <a:pt x="11" y="6"/>
                    </a:lnTo>
                    <a:lnTo>
                      <a:pt x="7" y="10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6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9" name="Freeform 20"/>
              <p:cNvSpPr>
                <a:spLocks/>
              </p:cNvSpPr>
              <p:nvPr/>
            </p:nvSpPr>
            <p:spPr bwMode="auto">
              <a:xfrm>
                <a:off x="3758" y="2334"/>
                <a:ext cx="177" cy="96"/>
              </a:xfrm>
              <a:custGeom>
                <a:avLst/>
                <a:gdLst>
                  <a:gd name="T0" fmla="*/ 112 w 177"/>
                  <a:gd name="T1" fmla="*/ 2 h 96"/>
                  <a:gd name="T2" fmla="*/ 90 w 177"/>
                  <a:gd name="T3" fmla="*/ 0 h 96"/>
                  <a:gd name="T4" fmla="*/ 80 w 177"/>
                  <a:gd name="T5" fmla="*/ 0 h 96"/>
                  <a:gd name="T6" fmla="*/ 69 w 177"/>
                  <a:gd name="T7" fmla="*/ 0 h 96"/>
                  <a:gd name="T8" fmla="*/ 58 w 177"/>
                  <a:gd name="T9" fmla="*/ 2 h 96"/>
                  <a:gd name="T10" fmla="*/ 47 w 177"/>
                  <a:gd name="T11" fmla="*/ 4 h 96"/>
                  <a:gd name="T12" fmla="*/ 40 w 177"/>
                  <a:gd name="T13" fmla="*/ 8 h 96"/>
                  <a:gd name="T14" fmla="*/ 22 w 177"/>
                  <a:gd name="T15" fmla="*/ 25 h 96"/>
                  <a:gd name="T16" fmla="*/ 4 w 177"/>
                  <a:gd name="T17" fmla="*/ 45 h 96"/>
                  <a:gd name="T18" fmla="*/ 0 w 177"/>
                  <a:gd name="T19" fmla="*/ 51 h 96"/>
                  <a:gd name="T20" fmla="*/ 4 w 177"/>
                  <a:gd name="T21" fmla="*/ 57 h 96"/>
                  <a:gd name="T22" fmla="*/ 15 w 177"/>
                  <a:gd name="T23" fmla="*/ 71 h 96"/>
                  <a:gd name="T24" fmla="*/ 26 w 177"/>
                  <a:gd name="T25" fmla="*/ 85 h 96"/>
                  <a:gd name="T26" fmla="*/ 29 w 177"/>
                  <a:gd name="T27" fmla="*/ 88 h 96"/>
                  <a:gd name="T28" fmla="*/ 40 w 177"/>
                  <a:gd name="T29" fmla="*/ 90 h 96"/>
                  <a:gd name="T30" fmla="*/ 51 w 177"/>
                  <a:gd name="T31" fmla="*/ 92 h 96"/>
                  <a:gd name="T32" fmla="*/ 62 w 177"/>
                  <a:gd name="T33" fmla="*/ 94 h 96"/>
                  <a:gd name="T34" fmla="*/ 76 w 177"/>
                  <a:gd name="T35" fmla="*/ 96 h 96"/>
                  <a:gd name="T36" fmla="*/ 87 w 177"/>
                  <a:gd name="T37" fmla="*/ 94 h 96"/>
                  <a:gd name="T38" fmla="*/ 101 w 177"/>
                  <a:gd name="T39" fmla="*/ 90 h 96"/>
                  <a:gd name="T40" fmla="*/ 116 w 177"/>
                  <a:gd name="T41" fmla="*/ 87 h 96"/>
                  <a:gd name="T42" fmla="*/ 137 w 177"/>
                  <a:gd name="T43" fmla="*/ 83 h 96"/>
                  <a:gd name="T44" fmla="*/ 162 w 177"/>
                  <a:gd name="T45" fmla="*/ 75 h 96"/>
                  <a:gd name="T46" fmla="*/ 170 w 177"/>
                  <a:gd name="T47" fmla="*/ 69 h 96"/>
                  <a:gd name="T48" fmla="*/ 177 w 177"/>
                  <a:gd name="T49" fmla="*/ 63 h 96"/>
                  <a:gd name="T50" fmla="*/ 177 w 177"/>
                  <a:gd name="T51" fmla="*/ 55 h 96"/>
                  <a:gd name="T52" fmla="*/ 173 w 177"/>
                  <a:gd name="T53" fmla="*/ 47 h 96"/>
                  <a:gd name="T54" fmla="*/ 162 w 177"/>
                  <a:gd name="T55" fmla="*/ 33 h 96"/>
                  <a:gd name="T56" fmla="*/ 152 w 177"/>
                  <a:gd name="T57" fmla="*/ 19 h 96"/>
                  <a:gd name="T58" fmla="*/ 152 w 177"/>
                  <a:gd name="T59" fmla="*/ 17 h 96"/>
                  <a:gd name="T60" fmla="*/ 152 w 177"/>
                  <a:gd name="T61" fmla="*/ 17 h 96"/>
                  <a:gd name="T62" fmla="*/ 152 w 177"/>
                  <a:gd name="T63" fmla="*/ 14 h 96"/>
                  <a:gd name="T64" fmla="*/ 148 w 177"/>
                  <a:gd name="T65" fmla="*/ 12 h 96"/>
                  <a:gd name="T66" fmla="*/ 130 w 177"/>
                  <a:gd name="T67" fmla="*/ 6 h 96"/>
                  <a:gd name="T68" fmla="*/ 112 w 177"/>
                  <a:gd name="T69" fmla="*/ 2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7" h="96">
                    <a:moveTo>
                      <a:pt x="112" y="2"/>
                    </a:moveTo>
                    <a:lnTo>
                      <a:pt x="90" y="0"/>
                    </a:lnTo>
                    <a:lnTo>
                      <a:pt x="80" y="0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7" y="4"/>
                    </a:lnTo>
                    <a:lnTo>
                      <a:pt x="40" y="8"/>
                    </a:lnTo>
                    <a:lnTo>
                      <a:pt x="22" y="25"/>
                    </a:lnTo>
                    <a:lnTo>
                      <a:pt x="4" y="45"/>
                    </a:lnTo>
                    <a:lnTo>
                      <a:pt x="0" y="51"/>
                    </a:lnTo>
                    <a:lnTo>
                      <a:pt x="4" y="57"/>
                    </a:lnTo>
                    <a:lnTo>
                      <a:pt x="15" y="71"/>
                    </a:lnTo>
                    <a:lnTo>
                      <a:pt x="26" y="85"/>
                    </a:lnTo>
                    <a:lnTo>
                      <a:pt x="29" y="88"/>
                    </a:lnTo>
                    <a:lnTo>
                      <a:pt x="40" y="90"/>
                    </a:lnTo>
                    <a:lnTo>
                      <a:pt x="51" y="92"/>
                    </a:lnTo>
                    <a:lnTo>
                      <a:pt x="62" y="94"/>
                    </a:lnTo>
                    <a:lnTo>
                      <a:pt x="76" y="96"/>
                    </a:lnTo>
                    <a:lnTo>
                      <a:pt x="87" y="94"/>
                    </a:lnTo>
                    <a:lnTo>
                      <a:pt x="101" y="90"/>
                    </a:lnTo>
                    <a:lnTo>
                      <a:pt x="116" y="87"/>
                    </a:lnTo>
                    <a:lnTo>
                      <a:pt x="137" y="83"/>
                    </a:lnTo>
                    <a:lnTo>
                      <a:pt x="162" y="75"/>
                    </a:lnTo>
                    <a:lnTo>
                      <a:pt x="170" y="69"/>
                    </a:lnTo>
                    <a:lnTo>
                      <a:pt x="177" y="63"/>
                    </a:lnTo>
                    <a:lnTo>
                      <a:pt x="177" y="55"/>
                    </a:lnTo>
                    <a:lnTo>
                      <a:pt x="173" y="47"/>
                    </a:lnTo>
                    <a:lnTo>
                      <a:pt x="162" y="33"/>
                    </a:lnTo>
                    <a:lnTo>
                      <a:pt x="152" y="19"/>
                    </a:lnTo>
                    <a:lnTo>
                      <a:pt x="152" y="17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30" y="6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0" name="Freeform 21"/>
              <p:cNvSpPr>
                <a:spLocks/>
              </p:cNvSpPr>
              <p:nvPr/>
            </p:nvSpPr>
            <p:spPr bwMode="auto">
              <a:xfrm>
                <a:off x="3758" y="2334"/>
                <a:ext cx="177" cy="96"/>
              </a:xfrm>
              <a:custGeom>
                <a:avLst/>
                <a:gdLst>
                  <a:gd name="T0" fmla="*/ 112 w 177"/>
                  <a:gd name="T1" fmla="*/ 2 h 96"/>
                  <a:gd name="T2" fmla="*/ 90 w 177"/>
                  <a:gd name="T3" fmla="*/ 0 h 96"/>
                  <a:gd name="T4" fmla="*/ 80 w 177"/>
                  <a:gd name="T5" fmla="*/ 0 h 96"/>
                  <a:gd name="T6" fmla="*/ 69 w 177"/>
                  <a:gd name="T7" fmla="*/ 0 h 96"/>
                  <a:gd name="T8" fmla="*/ 58 w 177"/>
                  <a:gd name="T9" fmla="*/ 2 h 96"/>
                  <a:gd name="T10" fmla="*/ 47 w 177"/>
                  <a:gd name="T11" fmla="*/ 4 h 96"/>
                  <a:gd name="T12" fmla="*/ 40 w 177"/>
                  <a:gd name="T13" fmla="*/ 8 h 96"/>
                  <a:gd name="T14" fmla="*/ 22 w 177"/>
                  <a:gd name="T15" fmla="*/ 25 h 96"/>
                  <a:gd name="T16" fmla="*/ 4 w 177"/>
                  <a:gd name="T17" fmla="*/ 45 h 96"/>
                  <a:gd name="T18" fmla="*/ 0 w 177"/>
                  <a:gd name="T19" fmla="*/ 51 h 96"/>
                  <a:gd name="T20" fmla="*/ 4 w 177"/>
                  <a:gd name="T21" fmla="*/ 57 h 96"/>
                  <a:gd name="T22" fmla="*/ 15 w 177"/>
                  <a:gd name="T23" fmla="*/ 71 h 96"/>
                  <a:gd name="T24" fmla="*/ 26 w 177"/>
                  <a:gd name="T25" fmla="*/ 85 h 96"/>
                  <a:gd name="T26" fmla="*/ 29 w 177"/>
                  <a:gd name="T27" fmla="*/ 88 h 96"/>
                  <a:gd name="T28" fmla="*/ 40 w 177"/>
                  <a:gd name="T29" fmla="*/ 90 h 96"/>
                  <a:gd name="T30" fmla="*/ 51 w 177"/>
                  <a:gd name="T31" fmla="*/ 92 h 96"/>
                  <a:gd name="T32" fmla="*/ 62 w 177"/>
                  <a:gd name="T33" fmla="*/ 94 h 96"/>
                  <a:gd name="T34" fmla="*/ 76 w 177"/>
                  <a:gd name="T35" fmla="*/ 96 h 96"/>
                  <a:gd name="T36" fmla="*/ 87 w 177"/>
                  <a:gd name="T37" fmla="*/ 94 h 96"/>
                  <a:gd name="T38" fmla="*/ 101 w 177"/>
                  <a:gd name="T39" fmla="*/ 90 h 96"/>
                  <a:gd name="T40" fmla="*/ 116 w 177"/>
                  <a:gd name="T41" fmla="*/ 87 h 96"/>
                  <a:gd name="T42" fmla="*/ 137 w 177"/>
                  <a:gd name="T43" fmla="*/ 83 h 96"/>
                  <a:gd name="T44" fmla="*/ 162 w 177"/>
                  <a:gd name="T45" fmla="*/ 75 h 96"/>
                  <a:gd name="T46" fmla="*/ 170 w 177"/>
                  <a:gd name="T47" fmla="*/ 69 h 96"/>
                  <a:gd name="T48" fmla="*/ 177 w 177"/>
                  <a:gd name="T49" fmla="*/ 63 h 96"/>
                  <a:gd name="T50" fmla="*/ 177 w 177"/>
                  <a:gd name="T51" fmla="*/ 55 h 96"/>
                  <a:gd name="T52" fmla="*/ 173 w 177"/>
                  <a:gd name="T53" fmla="*/ 47 h 96"/>
                  <a:gd name="T54" fmla="*/ 162 w 177"/>
                  <a:gd name="T55" fmla="*/ 33 h 96"/>
                  <a:gd name="T56" fmla="*/ 152 w 177"/>
                  <a:gd name="T57" fmla="*/ 19 h 96"/>
                  <a:gd name="T58" fmla="*/ 152 w 177"/>
                  <a:gd name="T59" fmla="*/ 17 h 96"/>
                  <a:gd name="T60" fmla="*/ 152 w 177"/>
                  <a:gd name="T61" fmla="*/ 17 h 96"/>
                  <a:gd name="T62" fmla="*/ 152 w 177"/>
                  <a:gd name="T63" fmla="*/ 14 h 96"/>
                  <a:gd name="T64" fmla="*/ 148 w 177"/>
                  <a:gd name="T65" fmla="*/ 12 h 96"/>
                  <a:gd name="T66" fmla="*/ 130 w 177"/>
                  <a:gd name="T67" fmla="*/ 6 h 96"/>
                  <a:gd name="T68" fmla="*/ 112 w 177"/>
                  <a:gd name="T69" fmla="*/ 2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7" h="96">
                    <a:moveTo>
                      <a:pt x="112" y="2"/>
                    </a:moveTo>
                    <a:lnTo>
                      <a:pt x="90" y="0"/>
                    </a:lnTo>
                    <a:lnTo>
                      <a:pt x="80" y="0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7" y="4"/>
                    </a:lnTo>
                    <a:lnTo>
                      <a:pt x="40" y="8"/>
                    </a:lnTo>
                    <a:lnTo>
                      <a:pt x="22" y="25"/>
                    </a:lnTo>
                    <a:lnTo>
                      <a:pt x="4" y="45"/>
                    </a:lnTo>
                    <a:lnTo>
                      <a:pt x="0" y="51"/>
                    </a:lnTo>
                    <a:lnTo>
                      <a:pt x="4" y="57"/>
                    </a:lnTo>
                    <a:lnTo>
                      <a:pt x="15" y="71"/>
                    </a:lnTo>
                    <a:lnTo>
                      <a:pt x="26" y="85"/>
                    </a:lnTo>
                    <a:lnTo>
                      <a:pt x="29" y="88"/>
                    </a:lnTo>
                    <a:lnTo>
                      <a:pt x="40" y="90"/>
                    </a:lnTo>
                    <a:lnTo>
                      <a:pt x="51" y="92"/>
                    </a:lnTo>
                    <a:lnTo>
                      <a:pt x="62" y="94"/>
                    </a:lnTo>
                    <a:lnTo>
                      <a:pt x="76" y="96"/>
                    </a:lnTo>
                    <a:lnTo>
                      <a:pt x="87" y="94"/>
                    </a:lnTo>
                    <a:lnTo>
                      <a:pt x="101" y="90"/>
                    </a:lnTo>
                    <a:lnTo>
                      <a:pt x="116" y="87"/>
                    </a:lnTo>
                    <a:lnTo>
                      <a:pt x="137" y="83"/>
                    </a:lnTo>
                    <a:lnTo>
                      <a:pt x="162" y="75"/>
                    </a:lnTo>
                    <a:lnTo>
                      <a:pt x="170" y="69"/>
                    </a:lnTo>
                    <a:lnTo>
                      <a:pt x="177" y="63"/>
                    </a:lnTo>
                    <a:lnTo>
                      <a:pt x="177" y="55"/>
                    </a:lnTo>
                    <a:lnTo>
                      <a:pt x="173" y="47"/>
                    </a:lnTo>
                    <a:lnTo>
                      <a:pt x="162" y="33"/>
                    </a:lnTo>
                    <a:lnTo>
                      <a:pt x="152" y="19"/>
                    </a:lnTo>
                    <a:lnTo>
                      <a:pt x="152" y="17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30" y="6"/>
                    </a:lnTo>
                    <a:lnTo>
                      <a:pt x="112" y="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1" name="Freeform 22"/>
              <p:cNvSpPr>
                <a:spLocks/>
              </p:cNvSpPr>
              <p:nvPr/>
            </p:nvSpPr>
            <p:spPr bwMode="auto">
              <a:xfrm>
                <a:off x="3719" y="2280"/>
                <a:ext cx="191" cy="97"/>
              </a:xfrm>
              <a:custGeom>
                <a:avLst/>
                <a:gdLst>
                  <a:gd name="T0" fmla="*/ 119 w 191"/>
                  <a:gd name="T1" fmla="*/ 0 h 97"/>
                  <a:gd name="T2" fmla="*/ 104 w 191"/>
                  <a:gd name="T3" fmla="*/ 0 h 97"/>
                  <a:gd name="T4" fmla="*/ 90 w 191"/>
                  <a:gd name="T5" fmla="*/ 0 h 97"/>
                  <a:gd name="T6" fmla="*/ 72 w 191"/>
                  <a:gd name="T7" fmla="*/ 2 h 97"/>
                  <a:gd name="T8" fmla="*/ 57 w 191"/>
                  <a:gd name="T9" fmla="*/ 4 h 97"/>
                  <a:gd name="T10" fmla="*/ 43 w 191"/>
                  <a:gd name="T11" fmla="*/ 6 h 97"/>
                  <a:gd name="T12" fmla="*/ 32 w 191"/>
                  <a:gd name="T13" fmla="*/ 10 h 97"/>
                  <a:gd name="T14" fmla="*/ 21 w 191"/>
                  <a:gd name="T15" fmla="*/ 14 h 97"/>
                  <a:gd name="T16" fmla="*/ 11 w 191"/>
                  <a:gd name="T17" fmla="*/ 22 h 97"/>
                  <a:gd name="T18" fmla="*/ 7 w 191"/>
                  <a:gd name="T19" fmla="*/ 40 h 97"/>
                  <a:gd name="T20" fmla="*/ 3 w 191"/>
                  <a:gd name="T21" fmla="*/ 58 h 97"/>
                  <a:gd name="T22" fmla="*/ 0 w 191"/>
                  <a:gd name="T23" fmla="*/ 66 h 97"/>
                  <a:gd name="T24" fmla="*/ 3 w 191"/>
                  <a:gd name="T25" fmla="*/ 73 h 97"/>
                  <a:gd name="T26" fmla="*/ 14 w 191"/>
                  <a:gd name="T27" fmla="*/ 83 h 97"/>
                  <a:gd name="T28" fmla="*/ 36 w 191"/>
                  <a:gd name="T29" fmla="*/ 95 h 97"/>
                  <a:gd name="T30" fmla="*/ 50 w 191"/>
                  <a:gd name="T31" fmla="*/ 97 h 97"/>
                  <a:gd name="T32" fmla="*/ 65 w 191"/>
                  <a:gd name="T33" fmla="*/ 97 h 97"/>
                  <a:gd name="T34" fmla="*/ 90 w 191"/>
                  <a:gd name="T35" fmla="*/ 95 h 97"/>
                  <a:gd name="T36" fmla="*/ 115 w 191"/>
                  <a:gd name="T37" fmla="*/ 89 h 97"/>
                  <a:gd name="T38" fmla="*/ 144 w 191"/>
                  <a:gd name="T39" fmla="*/ 81 h 97"/>
                  <a:gd name="T40" fmla="*/ 173 w 191"/>
                  <a:gd name="T41" fmla="*/ 75 h 97"/>
                  <a:gd name="T42" fmla="*/ 180 w 191"/>
                  <a:gd name="T43" fmla="*/ 69 h 97"/>
                  <a:gd name="T44" fmla="*/ 187 w 191"/>
                  <a:gd name="T45" fmla="*/ 66 h 97"/>
                  <a:gd name="T46" fmla="*/ 191 w 191"/>
                  <a:gd name="T47" fmla="*/ 60 h 97"/>
                  <a:gd name="T48" fmla="*/ 191 w 191"/>
                  <a:gd name="T49" fmla="*/ 52 h 97"/>
                  <a:gd name="T50" fmla="*/ 187 w 191"/>
                  <a:gd name="T51" fmla="*/ 38 h 97"/>
                  <a:gd name="T52" fmla="*/ 176 w 191"/>
                  <a:gd name="T53" fmla="*/ 26 h 97"/>
                  <a:gd name="T54" fmla="*/ 173 w 191"/>
                  <a:gd name="T55" fmla="*/ 24 h 97"/>
                  <a:gd name="T56" fmla="*/ 169 w 191"/>
                  <a:gd name="T57" fmla="*/ 22 h 97"/>
                  <a:gd name="T58" fmla="*/ 144 w 191"/>
                  <a:gd name="T59" fmla="*/ 12 h 97"/>
                  <a:gd name="T60" fmla="*/ 122 w 191"/>
                  <a:gd name="T61" fmla="*/ 4 h 97"/>
                  <a:gd name="T62" fmla="*/ 119 w 191"/>
                  <a:gd name="T63" fmla="*/ 2 h 97"/>
                  <a:gd name="T64" fmla="*/ 115 w 191"/>
                  <a:gd name="T65" fmla="*/ 0 h 97"/>
                  <a:gd name="T66" fmla="*/ 119 w 191"/>
                  <a:gd name="T67" fmla="*/ 0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1" h="97">
                    <a:moveTo>
                      <a:pt x="119" y="0"/>
                    </a:moveTo>
                    <a:lnTo>
                      <a:pt x="104" y="0"/>
                    </a:lnTo>
                    <a:lnTo>
                      <a:pt x="90" y="0"/>
                    </a:lnTo>
                    <a:lnTo>
                      <a:pt x="72" y="2"/>
                    </a:lnTo>
                    <a:lnTo>
                      <a:pt x="57" y="4"/>
                    </a:lnTo>
                    <a:lnTo>
                      <a:pt x="43" y="6"/>
                    </a:lnTo>
                    <a:lnTo>
                      <a:pt x="32" y="10"/>
                    </a:lnTo>
                    <a:lnTo>
                      <a:pt x="21" y="14"/>
                    </a:lnTo>
                    <a:lnTo>
                      <a:pt x="11" y="22"/>
                    </a:lnTo>
                    <a:lnTo>
                      <a:pt x="7" y="40"/>
                    </a:lnTo>
                    <a:lnTo>
                      <a:pt x="3" y="58"/>
                    </a:lnTo>
                    <a:lnTo>
                      <a:pt x="0" y="66"/>
                    </a:lnTo>
                    <a:lnTo>
                      <a:pt x="3" y="73"/>
                    </a:lnTo>
                    <a:lnTo>
                      <a:pt x="14" y="83"/>
                    </a:lnTo>
                    <a:lnTo>
                      <a:pt x="36" y="95"/>
                    </a:lnTo>
                    <a:lnTo>
                      <a:pt x="50" y="97"/>
                    </a:lnTo>
                    <a:lnTo>
                      <a:pt x="65" y="97"/>
                    </a:lnTo>
                    <a:lnTo>
                      <a:pt x="90" y="95"/>
                    </a:lnTo>
                    <a:lnTo>
                      <a:pt x="115" y="89"/>
                    </a:lnTo>
                    <a:lnTo>
                      <a:pt x="144" y="81"/>
                    </a:lnTo>
                    <a:lnTo>
                      <a:pt x="173" y="75"/>
                    </a:lnTo>
                    <a:lnTo>
                      <a:pt x="180" y="69"/>
                    </a:lnTo>
                    <a:lnTo>
                      <a:pt x="187" y="66"/>
                    </a:lnTo>
                    <a:lnTo>
                      <a:pt x="191" y="60"/>
                    </a:lnTo>
                    <a:lnTo>
                      <a:pt x="191" y="52"/>
                    </a:lnTo>
                    <a:lnTo>
                      <a:pt x="187" y="38"/>
                    </a:lnTo>
                    <a:lnTo>
                      <a:pt x="176" y="26"/>
                    </a:lnTo>
                    <a:lnTo>
                      <a:pt x="173" y="24"/>
                    </a:lnTo>
                    <a:lnTo>
                      <a:pt x="169" y="22"/>
                    </a:lnTo>
                    <a:lnTo>
                      <a:pt x="144" y="12"/>
                    </a:lnTo>
                    <a:lnTo>
                      <a:pt x="122" y="4"/>
                    </a:lnTo>
                    <a:lnTo>
                      <a:pt x="119" y="2"/>
                    </a:lnTo>
                    <a:lnTo>
                      <a:pt x="115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2" name="Freeform 23"/>
              <p:cNvSpPr>
                <a:spLocks/>
              </p:cNvSpPr>
              <p:nvPr/>
            </p:nvSpPr>
            <p:spPr bwMode="auto">
              <a:xfrm>
                <a:off x="3719" y="2280"/>
                <a:ext cx="191" cy="97"/>
              </a:xfrm>
              <a:custGeom>
                <a:avLst/>
                <a:gdLst>
                  <a:gd name="T0" fmla="*/ 119 w 191"/>
                  <a:gd name="T1" fmla="*/ 0 h 97"/>
                  <a:gd name="T2" fmla="*/ 104 w 191"/>
                  <a:gd name="T3" fmla="*/ 0 h 97"/>
                  <a:gd name="T4" fmla="*/ 90 w 191"/>
                  <a:gd name="T5" fmla="*/ 0 h 97"/>
                  <a:gd name="T6" fmla="*/ 72 w 191"/>
                  <a:gd name="T7" fmla="*/ 2 h 97"/>
                  <a:gd name="T8" fmla="*/ 57 w 191"/>
                  <a:gd name="T9" fmla="*/ 4 h 97"/>
                  <a:gd name="T10" fmla="*/ 43 w 191"/>
                  <a:gd name="T11" fmla="*/ 6 h 97"/>
                  <a:gd name="T12" fmla="*/ 32 w 191"/>
                  <a:gd name="T13" fmla="*/ 10 h 97"/>
                  <a:gd name="T14" fmla="*/ 21 w 191"/>
                  <a:gd name="T15" fmla="*/ 14 h 97"/>
                  <a:gd name="T16" fmla="*/ 11 w 191"/>
                  <a:gd name="T17" fmla="*/ 22 h 97"/>
                  <a:gd name="T18" fmla="*/ 7 w 191"/>
                  <a:gd name="T19" fmla="*/ 40 h 97"/>
                  <a:gd name="T20" fmla="*/ 3 w 191"/>
                  <a:gd name="T21" fmla="*/ 58 h 97"/>
                  <a:gd name="T22" fmla="*/ 0 w 191"/>
                  <a:gd name="T23" fmla="*/ 66 h 97"/>
                  <a:gd name="T24" fmla="*/ 3 w 191"/>
                  <a:gd name="T25" fmla="*/ 73 h 97"/>
                  <a:gd name="T26" fmla="*/ 14 w 191"/>
                  <a:gd name="T27" fmla="*/ 83 h 97"/>
                  <a:gd name="T28" fmla="*/ 36 w 191"/>
                  <a:gd name="T29" fmla="*/ 95 h 97"/>
                  <a:gd name="T30" fmla="*/ 50 w 191"/>
                  <a:gd name="T31" fmla="*/ 97 h 97"/>
                  <a:gd name="T32" fmla="*/ 65 w 191"/>
                  <a:gd name="T33" fmla="*/ 97 h 97"/>
                  <a:gd name="T34" fmla="*/ 90 w 191"/>
                  <a:gd name="T35" fmla="*/ 95 h 97"/>
                  <a:gd name="T36" fmla="*/ 115 w 191"/>
                  <a:gd name="T37" fmla="*/ 89 h 97"/>
                  <a:gd name="T38" fmla="*/ 144 w 191"/>
                  <a:gd name="T39" fmla="*/ 81 h 97"/>
                  <a:gd name="T40" fmla="*/ 173 w 191"/>
                  <a:gd name="T41" fmla="*/ 75 h 97"/>
                  <a:gd name="T42" fmla="*/ 180 w 191"/>
                  <a:gd name="T43" fmla="*/ 69 h 97"/>
                  <a:gd name="T44" fmla="*/ 187 w 191"/>
                  <a:gd name="T45" fmla="*/ 66 h 97"/>
                  <a:gd name="T46" fmla="*/ 191 w 191"/>
                  <a:gd name="T47" fmla="*/ 60 h 97"/>
                  <a:gd name="T48" fmla="*/ 191 w 191"/>
                  <a:gd name="T49" fmla="*/ 52 h 97"/>
                  <a:gd name="T50" fmla="*/ 187 w 191"/>
                  <a:gd name="T51" fmla="*/ 38 h 97"/>
                  <a:gd name="T52" fmla="*/ 176 w 191"/>
                  <a:gd name="T53" fmla="*/ 26 h 97"/>
                  <a:gd name="T54" fmla="*/ 173 w 191"/>
                  <a:gd name="T55" fmla="*/ 24 h 97"/>
                  <a:gd name="T56" fmla="*/ 169 w 191"/>
                  <a:gd name="T57" fmla="*/ 22 h 97"/>
                  <a:gd name="T58" fmla="*/ 144 w 191"/>
                  <a:gd name="T59" fmla="*/ 12 h 97"/>
                  <a:gd name="T60" fmla="*/ 122 w 191"/>
                  <a:gd name="T61" fmla="*/ 4 h 97"/>
                  <a:gd name="T62" fmla="*/ 119 w 191"/>
                  <a:gd name="T63" fmla="*/ 2 h 97"/>
                  <a:gd name="T64" fmla="*/ 115 w 191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1" h="97">
                    <a:moveTo>
                      <a:pt x="119" y="0"/>
                    </a:moveTo>
                    <a:lnTo>
                      <a:pt x="104" y="0"/>
                    </a:lnTo>
                    <a:lnTo>
                      <a:pt x="90" y="0"/>
                    </a:lnTo>
                    <a:lnTo>
                      <a:pt x="72" y="2"/>
                    </a:lnTo>
                    <a:lnTo>
                      <a:pt x="57" y="4"/>
                    </a:lnTo>
                    <a:lnTo>
                      <a:pt x="43" y="6"/>
                    </a:lnTo>
                    <a:lnTo>
                      <a:pt x="32" y="10"/>
                    </a:lnTo>
                    <a:lnTo>
                      <a:pt x="21" y="14"/>
                    </a:lnTo>
                    <a:lnTo>
                      <a:pt x="11" y="22"/>
                    </a:lnTo>
                    <a:lnTo>
                      <a:pt x="7" y="40"/>
                    </a:lnTo>
                    <a:lnTo>
                      <a:pt x="3" y="58"/>
                    </a:lnTo>
                    <a:lnTo>
                      <a:pt x="0" y="66"/>
                    </a:lnTo>
                    <a:lnTo>
                      <a:pt x="3" y="73"/>
                    </a:lnTo>
                    <a:lnTo>
                      <a:pt x="14" y="83"/>
                    </a:lnTo>
                    <a:lnTo>
                      <a:pt x="36" y="95"/>
                    </a:lnTo>
                    <a:lnTo>
                      <a:pt x="50" y="97"/>
                    </a:lnTo>
                    <a:lnTo>
                      <a:pt x="65" y="97"/>
                    </a:lnTo>
                    <a:lnTo>
                      <a:pt x="90" y="95"/>
                    </a:lnTo>
                    <a:lnTo>
                      <a:pt x="115" y="89"/>
                    </a:lnTo>
                    <a:lnTo>
                      <a:pt x="144" y="81"/>
                    </a:lnTo>
                    <a:lnTo>
                      <a:pt x="173" y="75"/>
                    </a:lnTo>
                    <a:lnTo>
                      <a:pt x="180" y="69"/>
                    </a:lnTo>
                    <a:lnTo>
                      <a:pt x="187" y="66"/>
                    </a:lnTo>
                    <a:lnTo>
                      <a:pt x="191" y="60"/>
                    </a:lnTo>
                    <a:lnTo>
                      <a:pt x="191" y="52"/>
                    </a:lnTo>
                    <a:lnTo>
                      <a:pt x="187" y="38"/>
                    </a:lnTo>
                    <a:lnTo>
                      <a:pt x="176" y="26"/>
                    </a:lnTo>
                    <a:lnTo>
                      <a:pt x="173" y="24"/>
                    </a:lnTo>
                    <a:lnTo>
                      <a:pt x="169" y="22"/>
                    </a:lnTo>
                    <a:lnTo>
                      <a:pt x="144" y="12"/>
                    </a:lnTo>
                    <a:lnTo>
                      <a:pt x="122" y="4"/>
                    </a:lnTo>
                    <a:lnTo>
                      <a:pt x="119" y="2"/>
                    </a:lnTo>
                    <a:lnTo>
                      <a:pt x="115" y="0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3" name="Freeform 24"/>
              <p:cNvSpPr>
                <a:spLocks/>
              </p:cNvSpPr>
              <p:nvPr/>
            </p:nvSpPr>
            <p:spPr bwMode="auto">
              <a:xfrm>
                <a:off x="3650" y="2217"/>
                <a:ext cx="216" cy="115"/>
              </a:xfrm>
              <a:custGeom>
                <a:avLst/>
                <a:gdLst>
                  <a:gd name="T0" fmla="*/ 170 w 216"/>
                  <a:gd name="T1" fmla="*/ 12 h 115"/>
                  <a:gd name="T2" fmla="*/ 170 w 216"/>
                  <a:gd name="T3" fmla="*/ 10 h 115"/>
                  <a:gd name="T4" fmla="*/ 166 w 216"/>
                  <a:gd name="T5" fmla="*/ 8 h 115"/>
                  <a:gd name="T6" fmla="*/ 152 w 216"/>
                  <a:gd name="T7" fmla="*/ 4 h 115"/>
                  <a:gd name="T8" fmla="*/ 134 w 216"/>
                  <a:gd name="T9" fmla="*/ 2 h 115"/>
                  <a:gd name="T10" fmla="*/ 116 w 216"/>
                  <a:gd name="T11" fmla="*/ 0 h 115"/>
                  <a:gd name="T12" fmla="*/ 98 w 216"/>
                  <a:gd name="T13" fmla="*/ 0 h 115"/>
                  <a:gd name="T14" fmla="*/ 83 w 216"/>
                  <a:gd name="T15" fmla="*/ 0 h 115"/>
                  <a:gd name="T16" fmla="*/ 69 w 216"/>
                  <a:gd name="T17" fmla="*/ 4 h 115"/>
                  <a:gd name="T18" fmla="*/ 44 w 216"/>
                  <a:gd name="T19" fmla="*/ 14 h 115"/>
                  <a:gd name="T20" fmla="*/ 26 w 216"/>
                  <a:gd name="T21" fmla="*/ 24 h 115"/>
                  <a:gd name="T22" fmla="*/ 22 w 216"/>
                  <a:gd name="T23" fmla="*/ 26 h 115"/>
                  <a:gd name="T24" fmla="*/ 22 w 216"/>
                  <a:gd name="T25" fmla="*/ 28 h 115"/>
                  <a:gd name="T26" fmla="*/ 22 w 216"/>
                  <a:gd name="T27" fmla="*/ 28 h 115"/>
                  <a:gd name="T28" fmla="*/ 18 w 216"/>
                  <a:gd name="T29" fmla="*/ 28 h 115"/>
                  <a:gd name="T30" fmla="*/ 11 w 216"/>
                  <a:gd name="T31" fmla="*/ 38 h 115"/>
                  <a:gd name="T32" fmla="*/ 4 w 216"/>
                  <a:gd name="T33" fmla="*/ 48 h 115"/>
                  <a:gd name="T34" fmla="*/ 0 w 216"/>
                  <a:gd name="T35" fmla="*/ 58 h 115"/>
                  <a:gd name="T36" fmla="*/ 0 w 216"/>
                  <a:gd name="T37" fmla="*/ 69 h 115"/>
                  <a:gd name="T38" fmla="*/ 4 w 216"/>
                  <a:gd name="T39" fmla="*/ 81 h 115"/>
                  <a:gd name="T40" fmla="*/ 15 w 216"/>
                  <a:gd name="T41" fmla="*/ 93 h 115"/>
                  <a:gd name="T42" fmla="*/ 22 w 216"/>
                  <a:gd name="T43" fmla="*/ 97 h 115"/>
                  <a:gd name="T44" fmla="*/ 29 w 216"/>
                  <a:gd name="T45" fmla="*/ 99 h 115"/>
                  <a:gd name="T46" fmla="*/ 40 w 216"/>
                  <a:gd name="T47" fmla="*/ 105 h 115"/>
                  <a:gd name="T48" fmla="*/ 51 w 216"/>
                  <a:gd name="T49" fmla="*/ 111 h 115"/>
                  <a:gd name="T50" fmla="*/ 65 w 216"/>
                  <a:gd name="T51" fmla="*/ 113 h 115"/>
                  <a:gd name="T52" fmla="*/ 80 w 216"/>
                  <a:gd name="T53" fmla="*/ 115 h 115"/>
                  <a:gd name="T54" fmla="*/ 94 w 216"/>
                  <a:gd name="T55" fmla="*/ 115 h 115"/>
                  <a:gd name="T56" fmla="*/ 112 w 216"/>
                  <a:gd name="T57" fmla="*/ 113 h 115"/>
                  <a:gd name="T58" fmla="*/ 119 w 216"/>
                  <a:gd name="T59" fmla="*/ 111 h 115"/>
                  <a:gd name="T60" fmla="*/ 123 w 216"/>
                  <a:gd name="T61" fmla="*/ 109 h 115"/>
                  <a:gd name="T62" fmla="*/ 130 w 216"/>
                  <a:gd name="T63" fmla="*/ 103 h 115"/>
                  <a:gd name="T64" fmla="*/ 137 w 216"/>
                  <a:gd name="T65" fmla="*/ 101 h 115"/>
                  <a:gd name="T66" fmla="*/ 170 w 216"/>
                  <a:gd name="T67" fmla="*/ 91 h 115"/>
                  <a:gd name="T68" fmla="*/ 198 w 216"/>
                  <a:gd name="T69" fmla="*/ 81 h 115"/>
                  <a:gd name="T70" fmla="*/ 206 w 216"/>
                  <a:gd name="T71" fmla="*/ 77 h 115"/>
                  <a:gd name="T72" fmla="*/ 213 w 216"/>
                  <a:gd name="T73" fmla="*/ 73 h 115"/>
                  <a:gd name="T74" fmla="*/ 216 w 216"/>
                  <a:gd name="T75" fmla="*/ 69 h 115"/>
                  <a:gd name="T76" fmla="*/ 216 w 216"/>
                  <a:gd name="T77" fmla="*/ 65 h 115"/>
                  <a:gd name="T78" fmla="*/ 213 w 216"/>
                  <a:gd name="T79" fmla="*/ 63 h 115"/>
                  <a:gd name="T80" fmla="*/ 213 w 216"/>
                  <a:gd name="T81" fmla="*/ 60 h 115"/>
                  <a:gd name="T82" fmla="*/ 209 w 216"/>
                  <a:gd name="T83" fmla="*/ 54 h 115"/>
                  <a:gd name="T84" fmla="*/ 209 w 216"/>
                  <a:gd name="T85" fmla="*/ 48 h 115"/>
                  <a:gd name="T86" fmla="*/ 198 w 216"/>
                  <a:gd name="T87" fmla="*/ 38 h 115"/>
                  <a:gd name="T88" fmla="*/ 191 w 216"/>
                  <a:gd name="T89" fmla="*/ 26 h 115"/>
                  <a:gd name="T90" fmla="*/ 191 w 216"/>
                  <a:gd name="T91" fmla="*/ 26 h 115"/>
                  <a:gd name="T92" fmla="*/ 188 w 216"/>
                  <a:gd name="T93" fmla="*/ 26 h 115"/>
                  <a:gd name="T94" fmla="*/ 180 w 216"/>
                  <a:gd name="T95" fmla="*/ 18 h 115"/>
                  <a:gd name="T96" fmla="*/ 170 w 216"/>
                  <a:gd name="T97" fmla="*/ 10 h 115"/>
                  <a:gd name="T98" fmla="*/ 170 w 216"/>
                  <a:gd name="T99" fmla="*/ 12 h 115"/>
                  <a:gd name="T100" fmla="*/ 170 w 216"/>
                  <a:gd name="T101" fmla="*/ 12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" h="115">
                    <a:moveTo>
                      <a:pt x="170" y="12"/>
                    </a:moveTo>
                    <a:lnTo>
                      <a:pt x="170" y="10"/>
                    </a:lnTo>
                    <a:lnTo>
                      <a:pt x="166" y="8"/>
                    </a:lnTo>
                    <a:lnTo>
                      <a:pt x="152" y="4"/>
                    </a:lnTo>
                    <a:lnTo>
                      <a:pt x="134" y="2"/>
                    </a:lnTo>
                    <a:lnTo>
                      <a:pt x="116" y="0"/>
                    </a:lnTo>
                    <a:lnTo>
                      <a:pt x="98" y="0"/>
                    </a:lnTo>
                    <a:lnTo>
                      <a:pt x="83" y="0"/>
                    </a:lnTo>
                    <a:lnTo>
                      <a:pt x="69" y="4"/>
                    </a:lnTo>
                    <a:lnTo>
                      <a:pt x="44" y="14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1" y="38"/>
                    </a:lnTo>
                    <a:lnTo>
                      <a:pt x="4" y="48"/>
                    </a:lnTo>
                    <a:lnTo>
                      <a:pt x="0" y="58"/>
                    </a:lnTo>
                    <a:lnTo>
                      <a:pt x="0" y="69"/>
                    </a:lnTo>
                    <a:lnTo>
                      <a:pt x="4" y="81"/>
                    </a:lnTo>
                    <a:lnTo>
                      <a:pt x="15" y="93"/>
                    </a:lnTo>
                    <a:lnTo>
                      <a:pt x="22" y="97"/>
                    </a:lnTo>
                    <a:lnTo>
                      <a:pt x="29" y="99"/>
                    </a:lnTo>
                    <a:lnTo>
                      <a:pt x="40" y="105"/>
                    </a:lnTo>
                    <a:lnTo>
                      <a:pt x="51" y="111"/>
                    </a:lnTo>
                    <a:lnTo>
                      <a:pt x="65" y="113"/>
                    </a:lnTo>
                    <a:lnTo>
                      <a:pt x="80" y="115"/>
                    </a:lnTo>
                    <a:lnTo>
                      <a:pt x="94" y="115"/>
                    </a:lnTo>
                    <a:lnTo>
                      <a:pt x="112" y="113"/>
                    </a:lnTo>
                    <a:lnTo>
                      <a:pt x="119" y="111"/>
                    </a:lnTo>
                    <a:lnTo>
                      <a:pt x="123" y="109"/>
                    </a:lnTo>
                    <a:lnTo>
                      <a:pt x="130" y="103"/>
                    </a:lnTo>
                    <a:lnTo>
                      <a:pt x="137" y="101"/>
                    </a:lnTo>
                    <a:lnTo>
                      <a:pt x="170" y="91"/>
                    </a:lnTo>
                    <a:lnTo>
                      <a:pt x="198" y="81"/>
                    </a:lnTo>
                    <a:lnTo>
                      <a:pt x="206" y="77"/>
                    </a:lnTo>
                    <a:lnTo>
                      <a:pt x="213" y="73"/>
                    </a:lnTo>
                    <a:lnTo>
                      <a:pt x="216" y="69"/>
                    </a:lnTo>
                    <a:lnTo>
                      <a:pt x="216" y="65"/>
                    </a:lnTo>
                    <a:lnTo>
                      <a:pt x="213" y="63"/>
                    </a:lnTo>
                    <a:lnTo>
                      <a:pt x="213" y="60"/>
                    </a:lnTo>
                    <a:lnTo>
                      <a:pt x="209" y="54"/>
                    </a:lnTo>
                    <a:lnTo>
                      <a:pt x="209" y="48"/>
                    </a:lnTo>
                    <a:lnTo>
                      <a:pt x="198" y="38"/>
                    </a:lnTo>
                    <a:lnTo>
                      <a:pt x="191" y="26"/>
                    </a:lnTo>
                    <a:lnTo>
                      <a:pt x="188" y="26"/>
                    </a:lnTo>
                    <a:lnTo>
                      <a:pt x="180" y="18"/>
                    </a:lnTo>
                    <a:lnTo>
                      <a:pt x="170" y="10"/>
                    </a:lnTo>
                    <a:lnTo>
                      <a:pt x="17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4" name="Freeform 25"/>
              <p:cNvSpPr>
                <a:spLocks/>
              </p:cNvSpPr>
              <p:nvPr/>
            </p:nvSpPr>
            <p:spPr bwMode="auto">
              <a:xfrm>
                <a:off x="3650" y="2217"/>
                <a:ext cx="216" cy="115"/>
              </a:xfrm>
              <a:custGeom>
                <a:avLst/>
                <a:gdLst>
                  <a:gd name="T0" fmla="*/ 170 w 216"/>
                  <a:gd name="T1" fmla="*/ 12 h 115"/>
                  <a:gd name="T2" fmla="*/ 170 w 216"/>
                  <a:gd name="T3" fmla="*/ 10 h 115"/>
                  <a:gd name="T4" fmla="*/ 166 w 216"/>
                  <a:gd name="T5" fmla="*/ 8 h 115"/>
                  <a:gd name="T6" fmla="*/ 152 w 216"/>
                  <a:gd name="T7" fmla="*/ 4 h 115"/>
                  <a:gd name="T8" fmla="*/ 134 w 216"/>
                  <a:gd name="T9" fmla="*/ 2 h 115"/>
                  <a:gd name="T10" fmla="*/ 116 w 216"/>
                  <a:gd name="T11" fmla="*/ 0 h 115"/>
                  <a:gd name="T12" fmla="*/ 98 w 216"/>
                  <a:gd name="T13" fmla="*/ 0 h 115"/>
                  <a:gd name="T14" fmla="*/ 83 w 216"/>
                  <a:gd name="T15" fmla="*/ 0 h 115"/>
                  <a:gd name="T16" fmla="*/ 69 w 216"/>
                  <a:gd name="T17" fmla="*/ 4 h 115"/>
                  <a:gd name="T18" fmla="*/ 44 w 216"/>
                  <a:gd name="T19" fmla="*/ 14 h 115"/>
                  <a:gd name="T20" fmla="*/ 26 w 216"/>
                  <a:gd name="T21" fmla="*/ 24 h 115"/>
                  <a:gd name="T22" fmla="*/ 22 w 216"/>
                  <a:gd name="T23" fmla="*/ 26 h 115"/>
                  <a:gd name="T24" fmla="*/ 22 w 216"/>
                  <a:gd name="T25" fmla="*/ 28 h 115"/>
                  <a:gd name="T26" fmla="*/ 22 w 216"/>
                  <a:gd name="T27" fmla="*/ 28 h 115"/>
                  <a:gd name="T28" fmla="*/ 18 w 216"/>
                  <a:gd name="T29" fmla="*/ 28 h 115"/>
                  <a:gd name="T30" fmla="*/ 11 w 216"/>
                  <a:gd name="T31" fmla="*/ 38 h 115"/>
                  <a:gd name="T32" fmla="*/ 4 w 216"/>
                  <a:gd name="T33" fmla="*/ 48 h 115"/>
                  <a:gd name="T34" fmla="*/ 0 w 216"/>
                  <a:gd name="T35" fmla="*/ 58 h 115"/>
                  <a:gd name="T36" fmla="*/ 0 w 216"/>
                  <a:gd name="T37" fmla="*/ 69 h 115"/>
                  <a:gd name="T38" fmla="*/ 4 w 216"/>
                  <a:gd name="T39" fmla="*/ 81 h 115"/>
                  <a:gd name="T40" fmla="*/ 15 w 216"/>
                  <a:gd name="T41" fmla="*/ 93 h 115"/>
                  <a:gd name="T42" fmla="*/ 22 w 216"/>
                  <a:gd name="T43" fmla="*/ 97 h 115"/>
                  <a:gd name="T44" fmla="*/ 29 w 216"/>
                  <a:gd name="T45" fmla="*/ 99 h 115"/>
                  <a:gd name="T46" fmla="*/ 40 w 216"/>
                  <a:gd name="T47" fmla="*/ 105 h 115"/>
                  <a:gd name="T48" fmla="*/ 51 w 216"/>
                  <a:gd name="T49" fmla="*/ 111 h 115"/>
                  <a:gd name="T50" fmla="*/ 65 w 216"/>
                  <a:gd name="T51" fmla="*/ 113 h 115"/>
                  <a:gd name="T52" fmla="*/ 80 w 216"/>
                  <a:gd name="T53" fmla="*/ 115 h 115"/>
                  <a:gd name="T54" fmla="*/ 94 w 216"/>
                  <a:gd name="T55" fmla="*/ 115 h 115"/>
                  <a:gd name="T56" fmla="*/ 112 w 216"/>
                  <a:gd name="T57" fmla="*/ 113 h 115"/>
                  <a:gd name="T58" fmla="*/ 119 w 216"/>
                  <a:gd name="T59" fmla="*/ 111 h 115"/>
                  <a:gd name="T60" fmla="*/ 123 w 216"/>
                  <a:gd name="T61" fmla="*/ 109 h 115"/>
                  <a:gd name="T62" fmla="*/ 130 w 216"/>
                  <a:gd name="T63" fmla="*/ 103 h 115"/>
                  <a:gd name="T64" fmla="*/ 137 w 216"/>
                  <a:gd name="T65" fmla="*/ 101 h 115"/>
                  <a:gd name="T66" fmla="*/ 170 w 216"/>
                  <a:gd name="T67" fmla="*/ 91 h 115"/>
                  <a:gd name="T68" fmla="*/ 198 w 216"/>
                  <a:gd name="T69" fmla="*/ 81 h 115"/>
                  <a:gd name="T70" fmla="*/ 206 w 216"/>
                  <a:gd name="T71" fmla="*/ 77 h 115"/>
                  <a:gd name="T72" fmla="*/ 213 w 216"/>
                  <a:gd name="T73" fmla="*/ 73 h 115"/>
                  <a:gd name="T74" fmla="*/ 216 w 216"/>
                  <a:gd name="T75" fmla="*/ 69 h 115"/>
                  <a:gd name="T76" fmla="*/ 216 w 216"/>
                  <a:gd name="T77" fmla="*/ 65 h 115"/>
                  <a:gd name="T78" fmla="*/ 213 w 216"/>
                  <a:gd name="T79" fmla="*/ 63 h 115"/>
                  <a:gd name="T80" fmla="*/ 213 w 216"/>
                  <a:gd name="T81" fmla="*/ 60 h 115"/>
                  <a:gd name="T82" fmla="*/ 209 w 216"/>
                  <a:gd name="T83" fmla="*/ 54 h 115"/>
                  <a:gd name="T84" fmla="*/ 209 w 216"/>
                  <a:gd name="T85" fmla="*/ 48 h 115"/>
                  <a:gd name="T86" fmla="*/ 198 w 216"/>
                  <a:gd name="T87" fmla="*/ 38 h 115"/>
                  <a:gd name="T88" fmla="*/ 191 w 216"/>
                  <a:gd name="T89" fmla="*/ 26 h 115"/>
                  <a:gd name="T90" fmla="*/ 191 w 216"/>
                  <a:gd name="T91" fmla="*/ 26 h 115"/>
                  <a:gd name="T92" fmla="*/ 188 w 216"/>
                  <a:gd name="T93" fmla="*/ 26 h 115"/>
                  <a:gd name="T94" fmla="*/ 180 w 216"/>
                  <a:gd name="T95" fmla="*/ 18 h 115"/>
                  <a:gd name="T96" fmla="*/ 170 w 216"/>
                  <a:gd name="T97" fmla="*/ 10 h 115"/>
                  <a:gd name="T98" fmla="*/ 170 w 216"/>
                  <a:gd name="T99" fmla="*/ 12 h 115"/>
                  <a:gd name="T100" fmla="*/ 170 w 216"/>
                  <a:gd name="T101" fmla="*/ 12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" h="115">
                    <a:moveTo>
                      <a:pt x="170" y="12"/>
                    </a:moveTo>
                    <a:lnTo>
                      <a:pt x="170" y="10"/>
                    </a:lnTo>
                    <a:lnTo>
                      <a:pt x="166" y="8"/>
                    </a:lnTo>
                    <a:lnTo>
                      <a:pt x="152" y="4"/>
                    </a:lnTo>
                    <a:lnTo>
                      <a:pt x="134" y="2"/>
                    </a:lnTo>
                    <a:lnTo>
                      <a:pt x="116" y="0"/>
                    </a:lnTo>
                    <a:lnTo>
                      <a:pt x="98" y="0"/>
                    </a:lnTo>
                    <a:lnTo>
                      <a:pt x="83" y="0"/>
                    </a:lnTo>
                    <a:lnTo>
                      <a:pt x="69" y="4"/>
                    </a:lnTo>
                    <a:lnTo>
                      <a:pt x="44" y="14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1" y="38"/>
                    </a:lnTo>
                    <a:lnTo>
                      <a:pt x="4" y="48"/>
                    </a:lnTo>
                    <a:lnTo>
                      <a:pt x="0" y="58"/>
                    </a:lnTo>
                    <a:lnTo>
                      <a:pt x="0" y="69"/>
                    </a:lnTo>
                    <a:lnTo>
                      <a:pt x="4" y="81"/>
                    </a:lnTo>
                    <a:lnTo>
                      <a:pt x="15" y="93"/>
                    </a:lnTo>
                    <a:lnTo>
                      <a:pt x="22" y="97"/>
                    </a:lnTo>
                    <a:lnTo>
                      <a:pt x="29" y="99"/>
                    </a:lnTo>
                    <a:lnTo>
                      <a:pt x="40" y="105"/>
                    </a:lnTo>
                    <a:lnTo>
                      <a:pt x="51" y="111"/>
                    </a:lnTo>
                    <a:lnTo>
                      <a:pt x="65" y="113"/>
                    </a:lnTo>
                    <a:lnTo>
                      <a:pt x="80" y="115"/>
                    </a:lnTo>
                    <a:lnTo>
                      <a:pt x="94" y="115"/>
                    </a:lnTo>
                    <a:lnTo>
                      <a:pt x="112" y="113"/>
                    </a:lnTo>
                    <a:lnTo>
                      <a:pt x="119" y="111"/>
                    </a:lnTo>
                    <a:lnTo>
                      <a:pt x="123" y="109"/>
                    </a:lnTo>
                    <a:lnTo>
                      <a:pt x="130" y="103"/>
                    </a:lnTo>
                    <a:lnTo>
                      <a:pt x="137" y="101"/>
                    </a:lnTo>
                    <a:lnTo>
                      <a:pt x="170" y="91"/>
                    </a:lnTo>
                    <a:lnTo>
                      <a:pt x="198" y="81"/>
                    </a:lnTo>
                    <a:lnTo>
                      <a:pt x="206" y="77"/>
                    </a:lnTo>
                    <a:lnTo>
                      <a:pt x="213" y="73"/>
                    </a:lnTo>
                    <a:lnTo>
                      <a:pt x="216" y="69"/>
                    </a:lnTo>
                    <a:lnTo>
                      <a:pt x="216" y="65"/>
                    </a:lnTo>
                    <a:lnTo>
                      <a:pt x="213" y="63"/>
                    </a:lnTo>
                    <a:lnTo>
                      <a:pt x="213" y="60"/>
                    </a:lnTo>
                    <a:lnTo>
                      <a:pt x="209" y="54"/>
                    </a:lnTo>
                    <a:lnTo>
                      <a:pt x="209" y="48"/>
                    </a:lnTo>
                    <a:lnTo>
                      <a:pt x="198" y="38"/>
                    </a:lnTo>
                    <a:lnTo>
                      <a:pt x="191" y="26"/>
                    </a:lnTo>
                    <a:lnTo>
                      <a:pt x="188" y="26"/>
                    </a:lnTo>
                    <a:lnTo>
                      <a:pt x="180" y="18"/>
                    </a:lnTo>
                    <a:lnTo>
                      <a:pt x="170" y="10"/>
                    </a:lnTo>
                    <a:lnTo>
                      <a:pt x="170" y="1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5" name="Freeform 26"/>
              <p:cNvSpPr>
                <a:spLocks/>
              </p:cNvSpPr>
              <p:nvPr/>
            </p:nvSpPr>
            <p:spPr bwMode="auto">
              <a:xfrm>
                <a:off x="3600" y="2140"/>
                <a:ext cx="227" cy="119"/>
              </a:xfrm>
              <a:custGeom>
                <a:avLst/>
                <a:gdLst>
                  <a:gd name="T0" fmla="*/ 173 w 227"/>
                  <a:gd name="T1" fmla="*/ 16 h 119"/>
                  <a:gd name="T2" fmla="*/ 162 w 227"/>
                  <a:gd name="T3" fmla="*/ 10 h 119"/>
                  <a:gd name="T4" fmla="*/ 151 w 227"/>
                  <a:gd name="T5" fmla="*/ 4 h 119"/>
                  <a:gd name="T6" fmla="*/ 140 w 227"/>
                  <a:gd name="T7" fmla="*/ 2 h 119"/>
                  <a:gd name="T8" fmla="*/ 126 w 227"/>
                  <a:gd name="T9" fmla="*/ 0 h 119"/>
                  <a:gd name="T10" fmla="*/ 112 w 227"/>
                  <a:gd name="T11" fmla="*/ 0 h 119"/>
                  <a:gd name="T12" fmla="*/ 97 w 227"/>
                  <a:gd name="T13" fmla="*/ 2 h 119"/>
                  <a:gd name="T14" fmla="*/ 86 w 227"/>
                  <a:gd name="T15" fmla="*/ 4 h 119"/>
                  <a:gd name="T16" fmla="*/ 72 w 227"/>
                  <a:gd name="T17" fmla="*/ 6 h 119"/>
                  <a:gd name="T18" fmla="*/ 43 w 227"/>
                  <a:gd name="T19" fmla="*/ 18 h 119"/>
                  <a:gd name="T20" fmla="*/ 22 w 227"/>
                  <a:gd name="T21" fmla="*/ 34 h 119"/>
                  <a:gd name="T22" fmla="*/ 18 w 227"/>
                  <a:gd name="T23" fmla="*/ 38 h 119"/>
                  <a:gd name="T24" fmla="*/ 14 w 227"/>
                  <a:gd name="T25" fmla="*/ 40 h 119"/>
                  <a:gd name="T26" fmla="*/ 14 w 227"/>
                  <a:gd name="T27" fmla="*/ 40 h 119"/>
                  <a:gd name="T28" fmla="*/ 14 w 227"/>
                  <a:gd name="T29" fmla="*/ 42 h 119"/>
                  <a:gd name="T30" fmla="*/ 4 w 227"/>
                  <a:gd name="T31" fmla="*/ 62 h 119"/>
                  <a:gd name="T32" fmla="*/ 0 w 227"/>
                  <a:gd name="T33" fmla="*/ 79 h 119"/>
                  <a:gd name="T34" fmla="*/ 4 w 227"/>
                  <a:gd name="T35" fmla="*/ 81 h 119"/>
                  <a:gd name="T36" fmla="*/ 4 w 227"/>
                  <a:gd name="T37" fmla="*/ 83 h 119"/>
                  <a:gd name="T38" fmla="*/ 7 w 227"/>
                  <a:gd name="T39" fmla="*/ 89 h 119"/>
                  <a:gd name="T40" fmla="*/ 14 w 227"/>
                  <a:gd name="T41" fmla="*/ 95 h 119"/>
                  <a:gd name="T42" fmla="*/ 25 w 227"/>
                  <a:gd name="T43" fmla="*/ 101 h 119"/>
                  <a:gd name="T44" fmla="*/ 36 w 227"/>
                  <a:gd name="T45" fmla="*/ 107 h 119"/>
                  <a:gd name="T46" fmla="*/ 47 w 227"/>
                  <a:gd name="T47" fmla="*/ 113 h 119"/>
                  <a:gd name="T48" fmla="*/ 58 w 227"/>
                  <a:gd name="T49" fmla="*/ 119 h 119"/>
                  <a:gd name="T50" fmla="*/ 79 w 227"/>
                  <a:gd name="T51" fmla="*/ 119 h 119"/>
                  <a:gd name="T52" fmla="*/ 104 w 227"/>
                  <a:gd name="T53" fmla="*/ 117 h 119"/>
                  <a:gd name="T54" fmla="*/ 112 w 227"/>
                  <a:gd name="T55" fmla="*/ 117 h 119"/>
                  <a:gd name="T56" fmla="*/ 122 w 227"/>
                  <a:gd name="T57" fmla="*/ 115 h 119"/>
                  <a:gd name="T58" fmla="*/ 155 w 227"/>
                  <a:gd name="T59" fmla="*/ 111 h 119"/>
                  <a:gd name="T60" fmla="*/ 191 w 227"/>
                  <a:gd name="T61" fmla="*/ 107 h 119"/>
                  <a:gd name="T62" fmla="*/ 194 w 227"/>
                  <a:gd name="T63" fmla="*/ 107 h 119"/>
                  <a:gd name="T64" fmla="*/ 194 w 227"/>
                  <a:gd name="T65" fmla="*/ 105 h 119"/>
                  <a:gd name="T66" fmla="*/ 212 w 227"/>
                  <a:gd name="T67" fmla="*/ 101 h 119"/>
                  <a:gd name="T68" fmla="*/ 220 w 227"/>
                  <a:gd name="T69" fmla="*/ 93 h 119"/>
                  <a:gd name="T70" fmla="*/ 227 w 227"/>
                  <a:gd name="T71" fmla="*/ 87 h 119"/>
                  <a:gd name="T72" fmla="*/ 227 w 227"/>
                  <a:gd name="T73" fmla="*/ 77 h 119"/>
                  <a:gd name="T74" fmla="*/ 227 w 227"/>
                  <a:gd name="T75" fmla="*/ 67 h 119"/>
                  <a:gd name="T76" fmla="*/ 223 w 227"/>
                  <a:gd name="T77" fmla="*/ 56 h 119"/>
                  <a:gd name="T78" fmla="*/ 220 w 227"/>
                  <a:gd name="T79" fmla="*/ 52 h 119"/>
                  <a:gd name="T80" fmla="*/ 216 w 227"/>
                  <a:gd name="T81" fmla="*/ 48 h 119"/>
                  <a:gd name="T82" fmla="*/ 212 w 227"/>
                  <a:gd name="T83" fmla="*/ 46 h 119"/>
                  <a:gd name="T84" fmla="*/ 212 w 227"/>
                  <a:gd name="T85" fmla="*/ 46 h 119"/>
                  <a:gd name="T86" fmla="*/ 209 w 227"/>
                  <a:gd name="T87" fmla="*/ 42 h 119"/>
                  <a:gd name="T88" fmla="*/ 205 w 227"/>
                  <a:gd name="T89" fmla="*/ 40 h 119"/>
                  <a:gd name="T90" fmla="*/ 198 w 227"/>
                  <a:gd name="T91" fmla="*/ 32 h 119"/>
                  <a:gd name="T92" fmla="*/ 191 w 227"/>
                  <a:gd name="T93" fmla="*/ 26 h 119"/>
                  <a:gd name="T94" fmla="*/ 180 w 227"/>
                  <a:gd name="T95" fmla="*/ 20 h 119"/>
                  <a:gd name="T96" fmla="*/ 169 w 227"/>
                  <a:gd name="T97" fmla="*/ 14 h 119"/>
                  <a:gd name="T98" fmla="*/ 173 w 227"/>
                  <a:gd name="T99" fmla="*/ 16 h 1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27" h="119">
                    <a:moveTo>
                      <a:pt x="173" y="16"/>
                    </a:moveTo>
                    <a:lnTo>
                      <a:pt x="162" y="10"/>
                    </a:lnTo>
                    <a:lnTo>
                      <a:pt x="151" y="4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12" y="0"/>
                    </a:lnTo>
                    <a:lnTo>
                      <a:pt x="97" y="2"/>
                    </a:lnTo>
                    <a:lnTo>
                      <a:pt x="86" y="4"/>
                    </a:lnTo>
                    <a:lnTo>
                      <a:pt x="72" y="6"/>
                    </a:lnTo>
                    <a:lnTo>
                      <a:pt x="43" y="18"/>
                    </a:lnTo>
                    <a:lnTo>
                      <a:pt x="22" y="34"/>
                    </a:lnTo>
                    <a:lnTo>
                      <a:pt x="18" y="38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4" y="62"/>
                    </a:lnTo>
                    <a:lnTo>
                      <a:pt x="0" y="79"/>
                    </a:lnTo>
                    <a:lnTo>
                      <a:pt x="4" y="81"/>
                    </a:lnTo>
                    <a:lnTo>
                      <a:pt x="4" y="83"/>
                    </a:lnTo>
                    <a:lnTo>
                      <a:pt x="7" y="89"/>
                    </a:lnTo>
                    <a:lnTo>
                      <a:pt x="14" y="95"/>
                    </a:lnTo>
                    <a:lnTo>
                      <a:pt x="25" y="101"/>
                    </a:lnTo>
                    <a:lnTo>
                      <a:pt x="36" y="107"/>
                    </a:lnTo>
                    <a:lnTo>
                      <a:pt x="47" y="113"/>
                    </a:lnTo>
                    <a:lnTo>
                      <a:pt x="58" y="119"/>
                    </a:lnTo>
                    <a:lnTo>
                      <a:pt x="79" y="119"/>
                    </a:lnTo>
                    <a:lnTo>
                      <a:pt x="104" y="117"/>
                    </a:lnTo>
                    <a:lnTo>
                      <a:pt x="112" y="117"/>
                    </a:lnTo>
                    <a:lnTo>
                      <a:pt x="122" y="115"/>
                    </a:lnTo>
                    <a:lnTo>
                      <a:pt x="155" y="111"/>
                    </a:lnTo>
                    <a:lnTo>
                      <a:pt x="191" y="107"/>
                    </a:lnTo>
                    <a:lnTo>
                      <a:pt x="194" y="107"/>
                    </a:lnTo>
                    <a:lnTo>
                      <a:pt x="194" y="105"/>
                    </a:lnTo>
                    <a:lnTo>
                      <a:pt x="212" y="101"/>
                    </a:lnTo>
                    <a:lnTo>
                      <a:pt x="220" y="93"/>
                    </a:lnTo>
                    <a:lnTo>
                      <a:pt x="227" y="87"/>
                    </a:lnTo>
                    <a:lnTo>
                      <a:pt x="227" y="77"/>
                    </a:lnTo>
                    <a:lnTo>
                      <a:pt x="227" y="67"/>
                    </a:lnTo>
                    <a:lnTo>
                      <a:pt x="223" y="56"/>
                    </a:lnTo>
                    <a:lnTo>
                      <a:pt x="220" y="52"/>
                    </a:lnTo>
                    <a:lnTo>
                      <a:pt x="216" y="48"/>
                    </a:lnTo>
                    <a:lnTo>
                      <a:pt x="212" y="46"/>
                    </a:lnTo>
                    <a:lnTo>
                      <a:pt x="209" y="42"/>
                    </a:lnTo>
                    <a:lnTo>
                      <a:pt x="205" y="40"/>
                    </a:lnTo>
                    <a:lnTo>
                      <a:pt x="198" y="32"/>
                    </a:lnTo>
                    <a:lnTo>
                      <a:pt x="191" y="26"/>
                    </a:lnTo>
                    <a:lnTo>
                      <a:pt x="180" y="20"/>
                    </a:lnTo>
                    <a:lnTo>
                      <a:pt x="169" y="14"/>
                    </a:lnTo>
                    <a:lnTo>
                      <a:pt x="173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6" name="Freeform 27"/>
              <p:cNvSpPr>
                <a:spLocks/>
              </p:cNvSpPr>
              <p:nvPr/>
            </p:nvSpPr>
            <p:spPr bwMode="auto">
              <a:xfrm>
                <a:off x="3600" y="2140"/>
                <a:ext cx="227" cy="119"/>
              </a:xfrm>
              <a:custGeom>
                <a:avLst/>
                <a:gdLst>
                  <a:gd name="T0" fmla="*/ 173 w 227"/>
                  <a:gd name="T1" fmla="*/ 16 h 119"/>
                  <a:gd name="T2" fmla="*/ 162 w 227"/>
                  <a:gd name="T3" fmla="*/ 10 h 119"/>
                  <a:gd name="T4" fmla="*/ 151 w 227"/>
                  <a:gd name="T5" fmla="*/ 4 h 119"/>
                  <a:gd name="T6" fmla="*/ 140 w 227"/>
                  <a:gd name="T7" fmla="*/ 2 h 119"/>
                  <a:gd name="T8" fmla="*/ 126 w 227"/>
                  <a:gd name="T9" fmla="*/ 0 h 119"/>
                  <a:gd name="T10" fmla="*/ 112 w 227"/>
                  <a:gd name="T11" fmla="*/ 0 h 119"/>
                  <a:gd name="T12" fmla="*/ 97 w 227"/>
                  <a:gd name="T13" fmla="*/ 2 h 119"/>
                  <a:gd name="T14" fmla="*/ 86 w 227"/>
                  <a:gd name="T15" fmla="*/ 4 h 119"/>
                  <a:gd name="T16" fmla="*/ 72 w 227"/>
                  <a:gd name="T17" fmla="*/ 6 h 119"/>
                  <a:gd name="T18" fmla="*/ 43 w 227"/>
                  <a:gd name="T19" fmla="*/ 18 h 119"/>
                  <a:gd name="T20" fmla="*/ 22 w 227"/>
                  <a:gd name="T21" fmla="*/ 34 h 119"/>
                  <a:gd name="T22" fmla="*/ 18 w 227"/>
                  <a:gd name="T23" fmla="*/ 38 h 119"/>
                  <a:gd name="T24" fmla="*/ 14 w 227"/>
                  <a:gd name="T25" fmla="*/ 40 h 119"/>
                  <a:gd name="T26" fmla="*/ 14 w 227"/>
                  <a:gd name="T27" fmla="*/ 40 h 119"/>
                  <a:gd name="T28" fmla="*/ 14 w 227"/>
                  <a:gd name="T29" fmla="*/ 42 h 119"/>
                  <a:gd name="T30" fmla="*/ 4 w 227"/>
                  <a:gd name="T31" fmla="*/ 62 h 119"/>
                  <a:gd name="T32" fmla="*/ 0 w 227"/>
                  <a:gd name="T33" fmla="*/ 79 h 119"/>
                  <a:gd name="T34" fmla="*/ 4 w 227"/>
                  <a:gd name="T35" fmla="*/ 81 h 119"/>
                  <a:gd name="T36" fmla="*/ 4 w 227"/>
                  <a:gd name="T37" fmla="*/ 83 h 119"/>
                  <a:gd name="T38" fmla="*/ 7 w 227"/>
                  <a:gd name="T39" fmla="*/ 89 h 119"/>
                  <a:gd name="T40" fmla="*/ 14 w 227"/>
                  <a:gd name="T41" fmla="*/ 95 h 119"/>
                  <a:gd name="T42" fmla="*/ 25 w 227"/>
                  <a:gd name="T43" fmla="*/ 101 h 119"/>
                  <a:gd name="T44" fmla="*/ 36 w 227"/>
                  <a:gd name="T45" fmla="*/ 107 h 119"/>
                  <a:gd name="T46" fmla="*/ 47 w 227"/>
                  <a:gd name="T47" fmla="*/ 113 h 119"/>
                  <a:gd name="T48" fmla="*/ 58 w 227"/>
                  <a:gd name="T49" fmla="*/ 119 h 119"/>
                  <a:gd name="T50" fmla="*/ 79 w 227"/>
                  <a:gd name="T51" fmla="*/ 119 h 119"/>
                  <a:gd name="T52" fmla="*/ 104 w 227"/>
                  <a:gd name="T53" fmla="*/ 117 h 119"/>
                  <a:gd name="T54" fmla="*/ 112 w 227"/>
                  <a:gd name="T55" fmla="*/ 117 h 119"/>
                  <a:gd name="T56" fmla="*/ 122 w 227"/>
                  <a:gd name="T57" fmla="*/ 115 h 119"/>
                  <a:gd name="T58" fmla="*/ 155 w 227"/>
                  <a:gd name="T59" fmla="*/ 111 h 119"/>
                  <a:gd name="T60" fmla="*/ 191 w 227"/>
                  <a:gd name="T61" fmla="*/ 107 h 119"/>
                  <a:gd name="T62" fmla="*/ 194 w 227"/>
                  <a:gd name="T63" fmla="*/ 107 h 119"/>
                  <a:gd name="T64" fmla="*/ 194 w 227"/>
                  <a:gd name="T65" fmla="*/ 105 h 119"/>
                  <a:gd name="T66" fmla="*/ 212 w 227"/>
                  <a:gd name="T67" fmla="*/ 101 h 119"/>
                  <a:gd name="T68" fmla="*/ 220 w 227"/>
                  <a:gd name="T69" fmla="*/ 93 h 119"/>
                  <a:gd name="T70" fmla="*/ 227 w 227"/>
                  <a:gd name="T71" fmla="*/ 87 h 119"/>
                  <a:gd name="T72" fmla="*/ 227 w 227"/>
                  <a:gd name="T73" fmla="*/ 77 h 119"/>
                  <a:gd name="T74" fmla="*/ 227 w 227"/>
                  <a:gd name="T75" fmla="*/ 67 h 119"/>
                  <a:gd name="T76" fmla="*/ 223 w 227"/>
                  <a:gd name="T77" fmla="*/ 56 h 119"/>
                  <a:gd name="T78" fmla="*/ 220 w 227"/>
                  <a:gd name="T79" fmla="*/ 52 h 119"/>
                  <a:gd name="T80" fmla="*/ 216 w 227"/>
                  <a:gd name="T81" fmla="*/ 48 h 119"/>
                  <a:gd name="T82" fmla="*/ 212 w 227"/>
                  <a:gd name="T83" fmla="*/ 46 h 119"/>
                  <a:gd name="T84" fmla="*/ 212 w 227"/>
                  <a:gd name="T85" fmla="*/ 46 h 119"/>
                  <a:gd name="T86" fmla="*/ 209 w 227"/>
                  <a:gd name="T87" fmla="*/ 42 h 119"/>
                  <a:gd name="T88" fmla="*/ 205 w 227"/>
                  <a:gd name="T89" fmla="*/ 40 h 119"/>
                  <a:gd name="T90" fmla="*/ 198 w 227"/>
                  <a:gd name="T91" fmla="*/ 32 h 119"/>
                  <a:gd name="T92" fmla="*/ 191 w 227"/>
                  <a:gd name="T93" fmla="*/ 26 h 119"/>
                  <a:gd name="T94" fmla="*/ 180 w 227"/>
                  <a:gd name="T95" fmla="*/ 20 h 119"/>
                  <a:gd name="T96" fmla="*/ 169 w 227"/>
                  <a:gd name="T97" fmla="*/ 14 h 11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27" h="119">
                    <a:moveTo>
                      <a:pt x="173" y="16"/>
                    </a:moveTo>
                    <a:lnTo>
                      <a:pt x="162" y="10"/>
                    </a:lnTo>
                    <a:lnTo>
                      <a:pt x="151" y="4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12" y="0"/>
                    </a:lnTo>
                    <a:lnTo>
                      <a:pt x="97" y="2"/>
                    </a:lnTo>
                    <a:lnTo>
                      <a:pt x="86" y="4"/>
                    </a:lnTo>
                    <a:lnTo>
                      <a:pt x="72" y="6"/>
                    </a:lnTo>
                    <a:lnTo>
                      <a:pt x="43" y="18"/>
                    </a:lnTo>
                    <a:lnTo>
                      <a:pt x="22" y="34"/>
                    </a:lnTo>
                    <a:lnTo>
                      <a:pt x="18" y="38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4" y="62"/>
                    </a:lnTo>
                    <a:lnTo>
                      <a:pt x="0" y="79"/>
                    </a:lnTo>
                    <a:lnTo>
                      <a:pt x="4" y="81"/>
                    </a:lnTo>
                    <a:lnTo>
                      <a:pt x="4" y="83"/>
                    </a:lnTo>
                    <a:lnTo>
                      <a:pt x="7" y="89"/>
                    </a:lnTo>
                    <a:lnTo>
                      <a:pt x="14" y="95"/>
                    </a:lnTo>
                    <a:lnTo>
                      <a:pt x="25" y="101"/>
                    </a:lnTo>
                    <a:lnTo>
                      <a:pt x="36" y="107"/>
                    </a:lnTo>
                    <a:lnTo>
                      <a:pt x="47" y="113"/>
                    </a:lnTo>
                    <a:lnTo>
                      <a:pt x="58" y="119"/>
                    </a:lnTo>
                    <a:lnTo>
                      <a:pt x="79" y="119"/>
                    </a:lnTo>
                    <a:lnTo>
                      <a:pt x="104" y="117"/>
                    </a:lnTo>
                    <a:lnTo>
                      <a:pt x="112" y="117"/>
                    </a:lnTo>
                    <a:lnTo>
                      <a:pt x="122" y="115"/>
                    </a:lnTo>
                    <a:lnTo>
                      <a:pt x="155" y="111"/>
                    </a:lnTo>
                    <a:lnTo>
                      <a:pt x="191" y="107"/>
                    </a:lnTo>
                    <a:lnTo>
                      <a:pt x="194" y="107"/>
                    </a:lnTo>
                    <a:lnTo>
                      <a:pt x="194" y="105"/>
                    </a:lnTo>
                    <a:lnTo>
                      <a:pt x="212" y="101"/>
                    </a:lnTo>
                    <a:lnTo>
                      <a:pt x="220" y="93"/>
                    </a:lnTo>
                    <a:lnTo>
                      <a:pt x="227" y="87"/>
                    </a:lnTo>
                    <a:lnTo>
                      <a:pt x="227" y="77"/>
                    </a:lnTo>
                    <a:lnTo>
                      <a:pt x="227" y="67"/>
                    </a:lnTo>
                    <a:lnTo>
                      <a:pt x="223" y="56"/>
                    </a:lnTo>
                    <a:lnTo>
                      <a:pt x="220" y="52"/>
                    </a:lnTo>
                    <a:lnTo>
                      <a:pt x="216" y="48"/>
                    </a:lnTo>
                    <a:lnTo>
                      <a:pt x="212" y="46"/>
                    </a:lnTo>
                    <a:lnTo>
                      <a:pt x="209" y="42"/>
                    </a:lnTo>
                    <a:lnTo>
                      <a:pt x="205" y="40"/>
                    </a:lnTo>
                    <a:lnTo>
                      <a:pt x="198" y="32"/>
                    </a:lnTo>
                    <a:lnTo>
                      <a:pt x="191" y="26"/>
                    </a:lnTo>
                    <a:lnTo>
                      <a:pt x="180" y="20"/>
                    </a:lnTo>
                    <a:lnTo>
                      <a:pt x="169" y="14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7" name="Freeform 28"/>
              <p:cNvSpPr>
                <a:spLocks/>
              </p:cNvSpPr>
              <p:nvPr/>
            </p:nvSpPr>
            <p:spPr bwMode="auto">
              <a:xfrm>
                <a:off x="3535" y="2075"/>
                <a:ext cx="209" cy="129"/>
              </a:xfrm>
              <a:custGeom>
                <a:avLst/>
                <a:gdLst>
                  <a:gd name="T0" fmla="*/ 123 w 209"/>
                  <a:gd name="T1" fmla="*/ 0 h 129"/>
                  <a:gd name="T2" fmla="*/ 105 w 209"/>
                  <a:gd name="T3" fmla="*/ 0 h 129"/>
                  <a:gd name="T4" fmla="*/ 87 w 209"/>
                  <a:gd name="T5" fmla="*/ 2 h 129"/>
                  <a:gd name="T6" fmla="*/ 72 w 209"/>
                  <a:gd name="T7" fmla="*/ 6 h 129"/>
                  <a:gd name="T8" fmla="*/ 54 w 209"/>
                  <a:gd name="T9" fmla="*/ 12 h 129"/>
                  <a:gd name="T10" fmla="*/ 40 w 209"/>
                  <a:gd name="T11" fmla="*/ 18 h 129"/>
                  <a:gd name="T12" fmla="*/ 25 w 209"/>
                  <a:gd name="T13" fmla="*/ 26 h 129"/>
                  <a:gd name="T14" fmla="*/ 22 w 209"/>
                  <a:gd name="T15" fmla="*/ 28 h 129"/>
                  <a:gd name="T16" fmla="*/ 18 w 209"/>
                  <a:gd name="T17" fmla="*/ 30 h 129"/>
                  <a:gd name="T18" fmla="*/ 7 w 209"/>
                  <a:gd name="T19" fmla="*/ 44 h 129"/>
                  <a:gd name="T20" fmla="*/ 0 w 209"/>
                  <a:gd name="T21" fmla="*/ 58 h 129"/>
                  <a:gd name="T22" fmla="*/ 0 w 209"/>
                  <a:gd name="T23" fmla="*/ 67 h 129"/>
                  <a:gd name="T24" fmla="*/ 0 w 209"/>
                  <a:gd name="T25" fmla="*/ 79 h 129"/>
                  <a:gd name="T26" fmla="*/ 4 w 209"/>
                  <a:gd name="T27" fmla="*/ 89 h 129"/>
                  <a:gd name="T28" fmla="*/ 7 w 209"/>
                  <a:gd name="T29" fmla="*/ 101 h 129"/>
                  <a:gd name="T30" fmla="*/ 11 w 209"/>
                  <a:gd name="T31" fmla="*/ 105 h 129"/>
                  <a:gd name="T32" fmla="*/ 15 w 209"/>
                  <a:gd name="T33" fmla="*/ 109 h 129"/>
                  <a:gd name="T34" fmla="*/ 18 w 209"/>
                  <a:gd name="T35" fmla="*/ 109 h 129"/>
                  <a:gd name="T36" fmla="*/ 22 w 209"/>
                  <a:gd name="T37" fmla="*/ 113 h 129"/>
                  <a:gd name="T38" fmla="*/ 54 w 209"/>
                  <a:gd name="T39" fmla="*/ 115 h 129"/>
                  <a:gd name="T40" fmla="*/ 87 w 209"/>
                  <a:gd name="T41" fmla="*/ 119 h 129"/>
                  <a:gd name="T42" fmla="*/ 123 w 209"/>
                  <a:gd name="T43" fmla="*/ 125 h 129"/>
                  <a:gd name="T44" fmla="*/ 159 w 209"/>
                  <a:gd name="T45" fmla="*/ 129 h 129"/>
                  <a:gd name="T46" fmla="*/ 173 w 209"/>
                  <a:gd name="T47" fmla="*/ 129 h 129"/>
                  <a:gd name="T48" fmla="*/ 187 w 209"/>
                  <a:gd name="T49" fmla="*/ 125 h 129"/>
                  <a:gd name="T50" fmla="*/ 198 w 209"/>
                  <a:gd name="T51" fmla="*/ 107 h 129"/>
                  <a:gd name="T52" fmla="*/ 205 w 209"/>
                  <a:gd name="T53" fmla="*/ 89 h 129"/>
                  <a:gd name="T54" fmla="*/ 209 w 209"/>
                  <a:gd name="T55" fmla="*/ 69 h 129"/>
                  <a:gd name="T56" fmla="*/ 205 w 209"/>
                  <a:gd name="T57" fmla="*/ 52 h 129"/>
                  <a:gd name="T58" fmla="*/ 202 w 209"/>
                  <a:gd name="T59" fmla="*/ 42 h 129"/>
                  <a:gd name="T60" fmla="*/ 195 w 209"/>
                  <a:gd name="T61" fmla="*/ 34 h 129"/>
                  <a:gd name="T62" fmla="*/ 187 w 209"/>
                  <a:gd name="T63" fmla="*/ 26 h 129"/>
                  <a:gd name="T64" fmla="*/ 180 w 209"/>
                  <a:gd name="T65" fmla="*/ 20 h 129"/>
                  <a:gd name="T66" fmla="*/ 169 w 209"/>
                  <a:gd name="T67" fmla="*/ 14 h 129"/>
                  <a:gd name="T68" fmla="*/ 155 w 209"/>
                  <a:gd name="T69" fmla="*/ 10 h 129"/>
                  <a:gd name="T70" fmla="*/ 151 w 209"/>
                  <a:gd name="T71" fmla="*/ 8 h 129"/>
                  <a:gd name="T72" fmla="*/ 148 w 209"/>
                  <a:gd name="T73" fmla="*/ 4 h 129"/>
                  <a:gd name="T74" fmla="*/ 137 w 209"/>
                  <a:gd name="T75" fmla="*/ 2 h 129"/>
                  <a:gd name="T76" fmla="*/ 126 w 209"/>
                  <a:gd name="T77" fmla="*/ 0 h 129"/>
                  <a:gd name="T78" fmla="*/ 126 w 209"/>
                  <a:gd name="T79" fmla="*/ 0 h 129"/>
                  <a:gd name="T80" fmla="*/ 123 w 209"/>
                  <a:gd name="T81" fmla="*/ 0 h 1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9" h="129">
                    <a:moveTo>
                      <a:pt x="123" y="0"/>
                    </a:moveTo>
                    <a:lnTo>
                      <a:pt x="105" y="0"/>
                    </a:lnTo>
                    <a:lnTo>
                      <a:pt x="87" y="2"/>
                    </a:lnTo>
                    <a:lnTo>
                      <a:pt x="72" y="6"/>
                    </a:lnTo>
                    <a:lnTo>
                      <a:pt x="54" y="12"/>
                    </a:lnTo>
                    <a:lnTo>
                      <a:pt x="40" y="18"/>
                    </a:lnTo>
                    <a:lnTo>
                      <a:pt x="25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7" y="44"/>
                    </a:lnTo>
                    <a:lnTo>
                      <a:pt x="0" y="58"/>
                    </a:lnTo>
                    <a:lnTo>
                      <a:pt x="0" y="67"/>
                    </a:lnTo>
                    <a:lnTo>
                      <a:pt x="0" y="79"/>
                    </a:lnTo>
                    <a:lnTo>
                      <a:pt x="4" y="89"/>
                    </a:lnTo>
                    <a:lnTo>
                      <a:pt x="7" y="101"/>
                    </a:lnTo>
                    <a:lnTo>
                      <a:pt x="11" y="105"/>
                    </a:lnTo>
                    <a:lnTo>
                      <a:pt x="15" y="109"/>
                    </a:lnTo>
                    <a:lnTo>
                      <a:pt x="18" y="109"/>
                    </a:lnTo>
                    <a:lnTo>
                      <a:pt x="22" y="113"/>
                    </a:lnTo>
                    <a:lnTo>
                      <a:pt x="54" y="115"/>
                    </a:lnTo>
                    <a:lnTo>
                      <a:pt x="87" y="119"/>
                    </a:lnTo>
                    <a:lnTo>
                      <a:pt x="123" y="125"/>
                    </a:lnTo>
                    <a:lnTo>
                      <a:pt x="159" y="129"/>
                    </a:lnTo>
                    <a:lnTo>
                      <a:pt x="173" y="129"/>
                    </a:lnTo>
                    <a:lnTo>
                      <a:pt x="187" y="125"/>
                    </a:lnTo>
                    <a:lnTo>
                      <a:pt x="198" y="107"/>
                    </a:lnTo>
                    <a:lnTo>
                      <a:pt x="205" y="89"/>
                    </a:lnTo>
                    <a:lnTo>
                      <a:pt x="209" y="69"/>
                    </a:lnTo>
                    <a:lnTo>
                      <a:pt x="205" y="52"/>
                    </a:lnTo>
                    <a:lnTo>
                      <a:pt x="202" y="42"/>
                    </a:lnTo>
                    <a:lnTo>
                      <a:pt x="195" y="34"/>
                    </a:lnTo>
                    <a:lnTo>
                      <a:pt x="187" y="26"/>
                    </a:lnTo>
                    <a:lnTo>
                      <a:pt x="180" y="20"/>
                    </a:lnTo>
                    <a:lnTo>
                      <a:pt x="169" y="14"/>
                    </a:lnTo>
                    <a:lnTo>
                      <a:pt x="155" y="10"/>
                    </a:lnTo>
                    <a:lnTo>
                      <a:pt x="151" y="8"/>
                    </a:lnTo>
                    <a:lnTo>
                      <a:pt x="148" y="4"/>
                    </a:lnTo>
                    <a:lnTo>
                      <a:pt x="137" y="2"/>
                    </a:lnTo>
                    <a:lnTo>
                      <a:pt x="126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8" name="Freeform 29"/>
              <p:cNvSpPr>
                <a:spLocks/>
              </p:cNvSpPr>
              <p:nvPr/>
            </p:nvSpPr>
            <p:spPr bwMode="auto">
              <a:xfrm>
                <a:off x="3535" y="2075"/>
                <a:ext cx="209" cy="129"/>
              </a:xfrm>
              <a:custGeom>
                <a:avLst/>
                <a:gdLst>
                  <a:gd name="T0" fmla="*/ 123 w 209"/>
                  <a:gd name="T1" fmla="*/ 0 h 129"/>
                  <a:gd name="T2" fmla="*/ 105 w 209"/>
                  <a:gd name="T3" fmla="*/ 0 h 129"/>
                  <a:gd name="T4" fmla="*/ 87 w 209"/>
                  <a:gd name="T5" fmla="*/ 2 h 129"/>
                  <a:gd name="T6" fmla="*/ 72 w 209"/>
                  <a:gd name="T7" fmla="*/ 6 h 129"/>
                  <a:gd name="T8" fmla="*/ 54 w 209"/>
                  <a:gd name="T9" fmla="*/ 12 h 129"/>
                  <a:gd name="T10" fmla="*/ 40 w 209"/>
                  <a:gd name="T11" fmla="*/ 18 h 129"/>
                  <a:gd name="T12" fmla="*/ 25 w 209"/>
                  <a:gd name="T13" fmla="*/ 26 h 129"/>
                  <a:gd name="T14" fmla="*/ 22 w 209"/>
                  <a:gd name="T15" fmla="*/ 28 h 129"/>
                  <a:gd name="T16" fmla="*/ 18 w 209"/>
                  <a:gd name="T17" fmla="*/ 30 h 129"/>
                  <a:gd name="T18" fmla="*/ 7 w 209"/>
                  <a:gd name="T19" fmla="*/ 44 h 129"/>
                  <a:gd name="T20" fmla="*/ 0 w 209"/>
                  <a:gd name="T21" fmla="*/ 58 h 129"/>
                  <a:gd name="T22" fmla="*/ 0 w 209"/>
                  <a:gd name="T23" fmla="*/ 67 h 129"/>
                  <a:gd name="T24" fmla="*/ 0 w 209"/>
                  <a:gd name="T25" fmla="*/ 79 h 129"/>
                  <a:gd name="T26" fmla="*/ 4 w 209"/>
                  <a:gd name="T27" fmla="*/ 89 h 129"/>
                  <a:gd name="T28" fmla="*/ 7 w 209"/>
                  <a:gd name="T29" fmla="*/ 101 h 129"/>
                  <a:gd name="T30" fmla="*/ 11 w 209"/>
                  <a:gd name="T31" fmla="*/ 105 h 129"/>
                  <a:gd name="T32" fmla="*/ 15 w 209"/>
                  <a:gd name="T33" fmla="*/ 109 h 129"/>
                  <a:gd name="T34" fmla="*/ 18 w 209"/>
                  <a:gd name="T35" fmla="*/ 109 h 129"/>
                  <a:gd name="T36" fmla="*/ 22 w 209"/>
                  <a:gd name="T37" fmla="*/ 113 h 129"/>
                  <a:gd name="T38" fmla="*/ 54 w 209"/>
                  <a:gd name="T39" fmla="*/ 115 h 129"/>
                  <a:gd name="T40" fmla="*/ 87 w 209"/>
                  <a:gd name="T41" fmla="*/ 119 h 129"/>
                  <a:gd name="T42" fmla="*/ 123 w 209"/>
                  <a:gd name="T43" fmla="*/ 125 h 129"/>
                  <a:gd name="T44" fmla="*/ 159 w 209"/>
                  <a:gd name="T45" fmla="*/ 129 h 129"/>
                  <a:gd name="T46" fmla="*/ 173 w 209"/>
                  <a:gd name="T47" fmla="*/ 129 h 129"/>
                  <a:gd name="T48" fmla="*/ 187 w 209"/>
                  <a:gd name="T49" fmla="*/ 125 h 129"/>
                  <a:gd name="T50" fmla="*/ 198 w 209"/>
                  <a:gd name="T51" fmla="*/ 107 h 129"/>
                  <a:gd name="T52" fmla="*/ 205 w 209"/>
                  <a:gd name="T53" fmla="*/ 89 h 129"/>
                  <a:gd name="T54" fmla="*/ 209 w 209"/>
                  <a:gd name="T55" fmla="*/ 69 h 129"/>
                  <a:gd name="T56" fmla="*/ 205 w 209"/>
                  <a:gd name="T57" fmla="*/ 52 h 129"/>
                  <a:gd name="T58" fmla="*/ 202 w 209"/>
                  <a:gd name="T59" fmla="*/ 42 h 129"/>
                  <a:gd name="T60" fmla="*/ 195 w 209"/>
                  <a:gd name="T61" fmla="*/ 34 h 129"/>
                  <a:gd name="T62" fmla="*/ 187 w 209"/>
                  <a:gd name="T63" fmla="*/ 26 h 129"/>
                  <a:gd name="T64" fmla="*/ 180 w 209"/>
                  <a:gd name="T65" fmla="*/ 20 h 129"/>
                  <a:gd name="T66" fmla="*/ 169 w 209"/>
                  <a:gd name="T67" fmla="*/ 14 h 129"/>
                  <a:gd name="T68" fmla="*/ 155 w 209"/>
                  <a:gd name="T69" fmla="*/ 10 h 129"/>
                  <a:gd name="T70" fmla="*/ 151 w 209"/>
                  <a:gd name="T71" fmla="*/ 8 h 129"/>
                  <a:gd name="T72" fmla="*/ 148 w 209"/>
                  <a:gd name="T73" fmla="*/ 4 h 129"/>
                  <a:gd name="T74" fmla="*/ 137 w 209"/>
                  <a:gd name="T75" fmla="*/ 2 h 129"/>
                  <a:gd name="T76" fmla="*/ 126 w 209"/>
                  <a:gd name="T77" fmla="*/ 0 h 129"/>
                  <a:gd name="T78" fmla="*/ 126 w 209"/>
                  <a:gd name="T79" fmla="*/ 0 h 129"/>
                  <a:gd name="T80" fmla="*/ 123 w 209"/>
                  <a:gd name="T81" fmla="*/ 0 h 1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9" h="129">
                    <a:moveTo>
                      <a:pt x="123" y="0"/>
                    </a:moveTo>
                    <a:lnTo>
                      <a:pt x="105" y="0"/>
                    </a:lnTo>
                    <a:lnTo>
                      <a:pt x="87" y="2"/>
                    </a:lnTo>
                    <a:lnTo>
                      <a:pt x="72" y="6"/>
                    </a:lnTo>
                    <a:lnTo>
                      <a:pt x="54" y="12"/>
                    </a:lnTo>
                    <a:lnTo>
                      <a:pt x="40" y="18"/>
                    </a:lnTo>
                    <a:lnTo>
                      <a:pt x="25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7" y="44"/>
                    </a:lnTo>
                    <a:lnTo>
                      <a:pt x="0" y="58"/>
                    </a:lnTo>
                    <a:lnTo>
                      <a:pt x="0" y="67"/>
                    </a:lnTo>
                    <a:lnTo>
                      <a:pt x="0" y="79"/>
                    </a:lnTo>
                    <a:lnTo>
                      <a:pt x="4" y="89"/>
                    </a:lnTo>
                    <a:lnTo>
                      <a:pt x="7" y="101"/>
                    </a:lnTo>
                    <a:lnTo>
                      <a:pt x="11" y="105"/>
                    </a:lnTo>
                    <a:lnTo>
                      <a:pt x="15" y="109"/>
                    </a:lnTo>
                    <a:lnTo>
                      <a:pt x="18" y="109"/>
                    </a:lnTo>
                    <a:lnTo>
                      <a:pt x="22" y="113"/>
                    </a:lnTo>
                    <a:lnTo>
                      <a:pt x="54" y="115"/>
                    </a:lnTo>
                    <a:lnTo>
                      <a:pt x="87" y="119"/>
                    </a:lnTo>
                    <a:lnTo>
                      <a:pt x="123" y="125"/>
                    </a:lnTo>
                    <a:lnTo>
                      <a:pt x="159" y="129"/>
                    </a:lnTo>
                    <a:lnTo>
                      <a:pt x="173" y="129"/>
                    </a:lnTo>
                    <a:lnTo>
                      <a:pt x="187" y="125"/>
                    </a:lnTo>
                    <a:lnTo>
                      <a:pt x="198" y="107"/>
                    </a:lnTo>
                    <a:lnTo>
                      <a:pt x="205" y="89"/>
                    </a:lnTo>
                    <a:lnTo>
                      <a:pt x="209" y="69"/>
                    </a:lnTo>
                    <a:lnTo>
                      <a:pt x="205" y="52"/>
                    </a:lnTo>
                    <a:lnTo>
                      <a:pt x="202" y="42"/>
                    </a:lnTo>
                    <a:lnTo>
                      <a:pt x="195" y="34"/>
                    </a:lnTo>
                    <a:lnTo>
                      <a:pt x="187" y="26"/>
                    </a:lnTo>
                    <a:lnTo>
                      <a:pt x="180" y="20"/>
                    </a:lnTo>
                    <a:lnTo>
                      <a:pt x="169" y="14"/>
                    </a:lnTo>
                    <a:lnTo>
                      <a:pt x="155" y="10"/>
                    </a:lnTo>
                    <a:lnTo>
                      <a:pt x="151" y="8"/>
                    </a:lnTo>
                    <a:lnTo>
                      <a:pt x="148" y="4"/>
                    </a:lnTo>
                    <a:lnTo>
                      <a:pt x="137" y="2"/>
                    </a:lnTo>
                    <a:lnTo>
                      <a:pt x="126" y="0"/>
                    </a:lnTo>
                    <a:lnTo>
                      <a:pt x="123" y="0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9" name="Freeform 30"/>
              <p:cNvSpPr>
                <a:spLocks/>
              </p:cNvSpPr>
              <p:nvPr/>
            </p:nvSpPr>
            <p:spPr bwMode="auto">
              <a:xfrm>
                <a:off x="2351" y="2740"/>
                <a:ext cx="227" cy="122"/>
              </a:xfrm>
              <a:custGeom>
                <a:avLst/>
                <a:gdLst>
                  <a:gd name="T0" fmla="*/ 115 w 227"/>
                  <a:gd name="T1" fmla="*/ 120 h 122"/>
                  <a:gd name="T2" fmla="*/ 137 w 227"/>
                  <a:gd name="T3" fmla="*/ 122 h 122"/>
                  <a:gd name="T4" fmla="*/ 162 w 227"/>
                  <a:gd name="T5" fmla="*/ 122 h 122"/>
                  <a:gd name="T6" fmla="*/ 180 w 227"/>
                  <a:gd name="T7" fmla="*/ 118 h 122"/>
                  <a:gd name="T8" fmla="*/ 194 w 227"/>
                  <a:gd name="T9" fmla="*/ 112 h 122"/>
                  <a:gd name="T10" fmla="*/ 205 w 227"/>
                  <a:gd name="T11" fmla="*/ 105 h 122"/>
                  <a:gd name="T12" fmla="*/ 212 w 227"/>
                  <a:gd name="T13" fmla="*/ 97 h 122"/>
                  <a:gd name="T14" fmla="*/ 216 w 227"/>
                  <a:gd name="T15" fmla="*/ 83 h 122"/>
                  <a:gd name="T16" fmla="*/ 223 w 227"/>
                  <a:gd name="T17" fmla="*/ 71 h 122"/>
                  <a:gd name="T18" fmla="*/ 227 w 227"/>
                  <a:gd name="T19" fmla="*/ 59 h 122"/>
                  <a:gd name="T20" fmla="*/ 223 w 227"/>
                  <a:gd name="T21" fmla="*/ 43 h 122"/>
                  <a:gd name="T22" fmla="*/ 219 w 227"/>
                  <a:gd name="T23" fmla="*/ 38 h 122"/>
                  <a:gd name="T24" fmla="*/ 216 w 227"/>
                  <a:gd name="T25" fmla="*/ 32 h 122"/>
                  <a:gd name="T26" fmla="*/ 209 w 227"/>
                  <a:gd name="T27" fmla="*/ 26 h 122"/>
                  <a:gd name="T28" fmla="*/ 198 w 227"/>
                  <a:gd name="T29" fmla="*/ 22 h 122"/>
                  <a:gd name="T30" fmla="*/ 180 w 227"/>
                  <a:gd name="T31" fmla="*/ 12 h 122"/>
                  <a:gd name="T32" fmla="*/ 155 w 227"/>
                  <a:gd name="T33" fmla="*/ 6 h 122"/>
                  <a:gd name="T34" fmla="*/ 144 w 227"/>
                  <a:gd name="T35" fmla="*/ 2 h 122"/>
                  <a:gd name="T36" fmla="*/ 129 w 227"/>
                  <a:gd name="T37" fmla="*/ 0 h 122"/>
                  <a:gd name="T38" fmla="*/ 115 w 227"/>
                  <a:gd name="T39" fmla="*/ 0 h 122"/>
                  <a:gd name="T40" fmla="*/ 101 w 227"/>
                  <a:gd name="T41" fmla="*/ 0 h 122"/>
                  <a:gd name="T42" fmla="*/ 83 w 227"/>
                  <a:gd name="T43" fmla="*/ 2 h 122"/>
                  <a:gd name="T44" fmla="*/ 65 w 227"/>
                  <a:gd name="T45" fmla="*/ 4 h 122"/>
                  <a:gd name="T46" fmla="*/ 50 w 227"/>
                  <a:gd name="T47" fmla="*/ 6 h 122"/>
                  <a:gd name="T48" fmla="*/ 36 w 227"/>
                  <a:gd name="T49" fmla="*/ 10 h 122"/>
                  <a:gd name="T50" fmla="*/ 29 w 227"/>
                  <a:gd name="T51" fmla="*/ 16 h 122"/>
                  <a:gd name="T52" fmla="*/ 18 w 227"/>
                  <a:gd name="T53" fmla="*/ 22 h 122"/>
                  <a:gd name="T54" fmla="*/ 14 w 227"/>
                  <a:gd name="T55" fmla="*/ 30 h 122"/>
                  <a:gd name="T56" fmla="*/ 7 w 227"/>
                  <a:gd name="T57" fmla="*/ 38 h 122"/>
                  <a:gd name="T58" fmla="*/ 0 w 227"/>
                  <a:gd name="T59" fmla="*/ 51 h 122"/>
                  <a:gd name="T60" fmla="*/ 0 w 227"/>
                  <a:gd name="T61" fmla="*/ 67 h 122"/>
                  <a:gd name="T62" fmla="*/ 7 w 227"/>
                  <a:gd name="T63" fmla="*/ 81 h 122"/>
                  <a:gd name="T64" fmla="*/ 21 w 227"/>
                  <a:gd name="T65" fmla="*/ 95 h 122"/>
                  <a:gd name="T66" fmla="*/ 39 w 227"/>
                  <a:gd name="T67" fmla="*/ 107 h 122"/>
                  <a:gd name="T68" fmla="*/ 61 w 227"/>
                  <a:gd name="T69" fmla="*/ 114 h 122"/>
                  <a:gd name="T70" fmla="*/ 72 w 227"/>
                  <a:gd name="T71" fmla="*/ 118 h 122"/>
                  <a:gd name="T72" fmla="*/ 86 w 227"/>
                  <a:gd name="T73" fmla="*/ 120 h 122"/>
                  <a:gd name="T74" fmla="*/ 101 w 227"/>
                  <a:gd name="T75" fmla="*/ 120 h 122"/>
                  <a:gd name="T76" fmla="*/ 115 w 227"/>
                  <a:gd name="T77" fmla="*/ 120 h 1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7" h="122">
                    <a:moveTo>
                      <a:pt x="115" y="120"/>
                    </a:moveTo>
                    <a:lnTo>
                      <a:pt x="137" y="122"/>
                    </a:lnTo>
                    <a:lnTo>
                      <a:pt x="162" y="122"/>
                    </a:lnTo>
                    <a:lnTo>
                      <a:pt x="180" y="118"/>
                    </a:lnTo>
                    <a:lnTo>
                      <a:pt x="194" y="112"/>
                    </a:lnTo>
                    <a:lnTo>
                      <a:pt x="205" y="105"/>
                    </a:lnTo>
                    <a:lnTo>
                      <a:pt x="212" y="97"/>
                    </a:lnTo>
                    <a:lnTo>
                      <a:pt x="216" y="83"/>
                    </a:lnTo>
                    <a:lnTo>
                      <a:pt x="223" y="71"/>
                    </a:lnTo>
                    <a:lnTo>
                      <a:pt x="227" y="59"/>
                    </a:lnTo>
                    <a:lnTo>
                      <a:pt x="223" y="43"/>
                    </a:lnTo>
                    <a:lnTo>
                      <a:pt x="219" y="38"/>
                    </a:lnTo>
                    <a:lnTo>
                      <a:pt x="216" y="32"/>
                    </a:lnTo>
                    <a:lnTo>
                      <a:pt x="209" y="26"/>
                    </a:lnTo>
                    <a:lnTo>
                      <a:pt x="198" y="22"/>
                    </a:lnTo>
                    <a:lnTo>
                      <a:pt x="180" y="12"/>
                    </a:lnTo>
                    <a:lnTo>
                      <a:pt x="155" y="6"/>
                    </a:lnTo>
                    <a:lnTo>
                      <a:pt x="144" y="2"/>
                    </a:lnTo>
                    <a:lnTo>
                      <a:pt x="129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83" y="2"/>
                    </a:lnTo>
                    <a:lnTo>
                      <a:pt x="65" y="4"/>
                    </a:lnTo>
                    <a:lnTo>
                      <a:pt x="50" y="6"/>
                    </a:lnTo>
                    <a:lnTo>
                      <a:pt x="36" y="10"/>
                    </a:lnTo>
                    <a:lnTo>
                      <a:pt x="29" y="16"/>
                    </a:lnTo>
                    <a:lnTo>
                      <a:pt x="18" y="22"/>
                    </a:lnTo>
                    <a:lnTo>
                      <a:pt x="14" y="30"/>
                    </a:lnTo>
                    <a:lnTo>
                      <a:pt x="7" y="38"/>
                    </a:lnTo>
                    <a:lnTo>
                      <a:pt x="0" y="51"/>
                    </a:lnTo>
                    <a:lnTo>
                      <a:pt x="0" y="67"/>
                    </a:lnTo>
                    <a:lnTo>
                      <a:pt x="7" y="81"/>
                    </a:lnTo>
                    <a:lnTo>
                      <a:pt x="21" y="95"/>
                    </a:lnTo>
                    <a:lnTo>
                      <a:pt x="39" y="107"/>
                    </a:lnTo>
                    <a:lnTo>
                      <a:pt x="61" y="114"/>
                    </a:lnTo>
                    <a:lnTo>
                      <a:pt x="72" y="118"/>
                    </a:lnTo>
                    <a:lnTo>
                      <a:pt x="86" y="120"/>
                    </a:lnTo>
                    <a:lnTo>
                      <a:pt x="101" y="120"/>
                    </a:lnTo>
                    <a:lnTo>
                      <a:pt x="115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0" name="Freeform 31"/>
              <p:cNvSpPr>
                <a:spLocks/>
              </p:cNvSpPr>
              <p:nvPr/>
            </p:nvSpPr>
            <p:spPr bwMode="auto">
              <a:xfrm>
                <a:off x="2351" y="2740"/>
                <a:ext cx="227" cy="122"/>
              </a:xfrm>
              <a:custGeom>
                <a:avLst/>
                <a:gdLst>
                  <a:gd name="T0" fmla="*/ 115 w 227"/>
                  <a:gd name="T1" fmla="*/ 120 h 122"/>
                  <a:gd name="T2" fmla="*/ 137 w 227"/>
                  <a:gd name="T3" fmla="*/ 122 h 122"/>
                  <a:gd name="T4" fmla="*/ 162 w 227"/>
                  <a:gd name="T5" fmla="*/ 122 h 122"/>
                  <a:gd name="T6" fmla="*/ 180 w 227"/>
                  <a:gd name="T7" fmla="*/ 118 h 122"/>
                  <a:gd name="T8" fmla="*/ 194 w 227"/>
                  <a:gd name="T9" fmla="*/ 112 h 122"/>
                  <a:gd name="T10" fmla="*/ 205 w 227"/>
                  <a:gd name="T11" fmla="*/ 105 h 122"/>
                  <a:gd name="T12" fmla="*/ 212 w 227"/>
                  <a:gd name="T13" fmla="*/ 97 h 122"/>
                  <a:gd name="T14" fmla="*/ 216 w 227"/>
                  <a:gd name="T15" fmla="*/ 83 h 122"/>
                  <a:gd name="T16" fmla="*/ 223 w 227"/>
                  <a:gd name="T17" fmla="*/ 71 h 122"/>
                  <a:gd name="T18" fmla="*/ 227 w 227"/>
                  <a:gd name="T19" fmla="*/ 59 h 122"/>
                  <a:gd name="T20" fmla="*/ 223 w 227"/>
                  <a:gd name="T21" fmla="*/ 43 h 122"/>
                  <a:gd name="T22" fmla="*/ 219 w 227"/>
                  <a:gd name="T23" fmla="*/ 38 h 122"/>
                  <a:gd name="T24" fmla="*/ 216 w 227"/>
                  <a:gd name="T25" fmla="*/ 32 h 122"/>
                  <a:gd name="T26" fmla="*/ 209 w 227"/>
                  <a:gd name="T27" fmla="*/ 26 h 122"/>
                  <a:gd name="T28" fmla="*/ 198 w 227"/>
                  <a:gd name="T29" fmla="*/ 22 h 122"/>
                  <a:gd name="T30" fmla="*/ 180 w 227"/>
                  <a:gd name="T31" fmla="*/ 12 h 122"/>
                  <a:gd name="T32" fmla="*/ 155 w 227"/>
                  <a:gd name="T33" fmla="*/ 6 h 122"/>
                  <a:gd name="T34" fmla="*/ 144 w 227"/>
                  <a:gd name="T35" fmla="*/ 2 h 122"/>
                  <a:gd name="T36" fmla="*/ 129 w 227"/>
                  <a:gd name="T37" fmla="*/ 0 h 122"/>
                  <a:gd name="T38" fmla="*/ 115 w 227"/>
                  <a:gd name="T39" fmla="*/ 0 h 122"/>
                  <a:gd name="T40" fmla="*/ 101 w 227"/>
                  <a:gd name="T41" fmla="*/ 0 h 122"/>
                  <a:gd name="T42" fmla="*/ 83 w 227"/>
                  <a:gd name="T43" fmla="*/ 2 h 122"/>
                  <a:gd name="T44" fmla="*/ 65 w 227"/>
                  <a:gd name="T45" fmla="*/ 4 h 122"/>
                  <a:gd name="T46" fmla="*/ 50 w 227"/>
                  <a:gd name="T47" fmla="*/ 6 h 122"/>
                  <a:gd name="T48" fmla="*/ 36 w 227"/>
                  <a:gd name="T49" fmla="*/ 10 h 122"/>
                  <a:gd name="T50" fmla="*/ 29 w 227"/>
                  <a:gd name="T51" fmla="*/ 16 h 122"/>
                  <a:gd name="T52" fmla="*/ 18 w 227"/>
                  <a:gd name="T53" fmla="*/ 22 h 122"/>
                  <a:gd name="T54" fmla="*/ 14 w 227"/>
                  <a:gd name="T55" fmla="*/ 30 h 122"/>
                  <a:gd name="T56" fmla="*/ 7 w 227"/>
                  <a:gd name="T57" fmla="*/ 38 h 122"/>
                  <a:gd name="T58" fmla="*/ 0 w 227"/>
                  <a:gd name="T59" fmla="*/ 51 h 122"/>
                  <a:gd name="T60" fmla="*/ 0 w 227"/>
                  <a:gd name="T61" fmla="*/ 67 h 122"/>
                  <a:gd name="T62" fmla="*/ 7 w 227"/>
                  <a:gd name="T63" fmla="*/ 81 h 122"/>
                  <a:gd name="T64" fmla="*/ 21 w 227"/>
                  <a:gd name="T65" fmla="*/ 95 h 122"/>
                  <a:gd name="T66" fmla="*/ 39 w 227"/>
                  <a:gd name="T67" fmla="*/ 107 h 122"/>
                  <a:gd name="T68" fmla="*/ 61 w 227"/>
                  <a:gd name="T69" fmla="*/ 114 h 122"/>
                  <a:gd name="T70" fmla="*/ 72 w 227"/>
                  <a:gd name="T71" fmla="*/ 118 h 122"/>
                  <a:gd name="T72" fmla="*/ 86 w 227"/>
                  <a:gd name="T73" fmla="*/ 120 h 122"/>
                  <a:gd name="T74" fmla="*/ 101 w 227"/>
                  <a:gd name="T75" fmla="*/ 120 h 122"/>
                  <a:gd name="T76" fmla="*/ 115 w 227"/>
                  <a:gd name="T77" fmla="*/ 120 h 1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27" h="122">
                    <a:moveTo>
                      <a:pt x="115" y="120"/>
                    </a:moveTo>
                    <a:lnTo>
                      <a:pt x="137" y="122"/>
                    </a:lnTo>
                    <a:lnTo>
                      <a:pt x="162" y="122"/>
                    </a:lnTo>
                    <a:lnTo>
                      <a:pt x="180" y="118"/>
                    </a:lnTo>
                    <a:lnTo>
                      <a:pt x="194" y="112"/>
                    </a:lnTo>
                    <a:lnTo>
                      <a:pt x="205" y="105"/>
                    </a:lnTo>
                    <a:lnTo>
                      <a:pt x="212" y="97"/>
                    </a:lnTo>
                    <a:lnTo>
                      <a:pt x="216" y="83"/>
                    </a:lnTo>
                    <a:lnTo>
                      <a:pt x="223" y="71"/>
                    </a:lnTo>
                    <a:lnTo>
                      <a:pt x="227" y="59"/>
                    </a:lnTo>
                    <a:lnTo>
                      <a:pt x="223" y="43"/>
                    </a:lnTo>
                    <a:lnTo>
                      <a:pt x="219" y="38"/>
                    </a:lnTo>
                    <a:lnTo>
                      <a:pt x="216" y="32"/>
                    </a:lnTo>
                    <a:lnTo>
                      <a:pt x="209" y="26"/>
                    </a:lnTo>
                    <a:lnTo>
                      <a:pt x="198" y="22"/>
                    </a:lnTo>
                    <a:lnTo>
                      <a:pt x="180" y="12"/>
                    </a:lnTo>
                    <a:lnTo>
                      <a:pt x="155" y="6"/>
                    </a:lnTo>
                    <a:lnTo>
                      <a:pt x="144" y="2"/>
                    </a:lnTo>
                    <a:lnTo>
                      <a:pt x="129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83" y="2"/>
                    </a:lnTo>
                    <a:lnTo>
                      <a:pt x="65" y="4"/>
                    </a:lnTo>
                    <a:lnTo>
                      <a:pt x="50" y="6"/>
                    </a:lnTo>
                    <a:lnTo>
                      <a:pt x="36" y="10"/>
                    </a:lnTo>
                    <a:lnTo>
                      <a:pt x="29" y="16"/>
                    </a:lnTo>
                    <a:lnTo>
                      <a:pt x="18" y="22"/>
                    </a:lnTo>
                    <a:lnTo>
                      <a:pt x="14" y="30"/>
                    </a:lnTo>
                    <a:lnTo>
                      <a:pt x="7" y="38"/>
                    </a:lnTo>
                    <a:lnTo>
                      <a:pt x="0" y="51"/>
                    </a:lnTo>
                    <a:lnTo>
                      <a:pt x="0" y="67"/>
                    </a:lnTo>
                    <a:lnTo>
                      <a:pt x="7" y="81"/>
                    </a:lnTo>
                    <a:lnTo>
                      <a:pt x="21" y="95"/>
                    </a:lnTo>
                    <a:lnTo>
                      <a:pt x="39" y="107"/>
                    </a:lnTo>
                    <a:lnTo>
                      <a:pt x="61" y="114"/>
                    </a:lnTo>
                    <a:lnTo>
                      <a:pt x="72" y="118"/>
                    </a:lnTo>
                    <a:lnTo>
                      <a:pt x="86" y="120"/>
                    </a:lnTo>
                    <a:lnTo>
                      <a:pt x="101" y="120"/>
                    </a:lnTo>
                    <a:lnTo>
                      <a:pt x="115" y="120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1" name="Freeform 32"/>
              <p:cNvSpPr>
                <a:spLocks/>
              </p:cNvSpPr>
              <p:nvPr/>
            </p:nvSpPr>
            <p:spPr bwMode="auto">
              <a:xfrm>
                <a:off x="2369" y="2809"/>
                <a:ext cx="248" cy="124"/>
              </a:xfrm>
              <a:custGeom>
                <a:avLst/>
                <a:gdLst>
                  <a:gd name="T0" fmla="*/ 39 w 248"/>
                  <a:gd name="T1" fmla="*/ 0 h 124"/>
                  <a:gd name="T2" fmla="*/ 75 w 248"/>
                  <a:gd name="T3" fmla="*/ 2 h 124"/>
                  <a:gd name="T4" fmla="*/ 108 w 248"/>
                  <a:gd name="T5" fmla="*/ 2 h 124"/>
                  <a:gd name="T6" fmla="*/ 144 w 248"/>
                  <a:gd name="T7" fmla="*/ 4 h 124"/>
                  <a:gd name="T8" fmla="*/ 180 w 248"/>
                  <a:gd name="T9" fmla="*/ 8 h 124"/>
                  <a:gd name="T10" fmla="*/ 201 w 248"/>
                  <a:gd name="T11" fmla="*/ 12 h 124"/>
                  <a:gd name="T12" fmla="*/ 219 w 248"/>
                  <a:gd name="T13" fmla="*/ 18 h 124"/>
                  <a:gd name="T14" fmla="*/ 227 w 248"/>
                  <a:gd name="T15" fmla="*/ 22 h 124"/>
                  <a:gd name="T16" fmla="*/ 234 w 248"/>
                  <a:gd name="T17" fmla="*/ 26 h 124"/>
                  <a:gd name="T18" fmla="*/ 241 w 248"/>
                  <a:gd name="T19" fmla="*/ 32 h 124"/>
                  <a:gd name="T20" fmla="*/ 245 w 248"/>
                  <a:gd name="T21" fmla="*/ 38 h 124"/>
                  <a:gd name="T22" fmla="*/ 248 w 248"/>
                  <a:gd name="T23" fmla="*/ 53 h 124"/>
                  <a:gd name="T24" fmla="*/ 245 w 248"/>
                  <a:gd name="T25" fmla="*/ 67 h 124"/>
                  <a:gd name="T26" fmla="*/ 237 w 248"/>
                  <a:gd name="T27" fmla="*/ 81 h 124"/>
                  <a:gd name="T28" fmla="*/ 223 w 248"/>
                  <a:gd name="T29" fmla="*/ 93 h 124"/>
                  <a:gd name="T30" fmla="*/ 223 w 248"/>
                  <a:gd name="T31" fmla="*/ 93 h 124"/>
                  <a:gd name="T32" fmla="*/ 216 w 248"/>
                  <a:gd name="T33" fmla="*/ 99 h 124"/>
                  <a:gd name="T34" fmla="*/ 209 w 248"/>
                  <a:gd name="T35" fmla="*/ 105 h 124"/>
                  <a:gd name="T36" fmla="*/ 201 w 248"/>
                  <a:gd name="T37" fmla="*/ 111 h 124"/>
                  <a:gd name="T38" fmla="*/ 191 w 248"/>
                  <a:gd name="T39" fmla="*/ 116 h 124"/>
                  <a:gd name="T40" fmla="*/ 180 w 248"/>
                  <a:gd name="T41" fmla="*/ 118 h 124"/>
                  <a:gd name="T42" fmla="*/ 155 w 248"/>
                  <a:gd name="T43" fmla="*/ 122 h 124"/>
                  <a:gd name="T44" fmla="*/ 133 w 248"/>
                  <a:gd name="T45" fmla="*/ 124 h 124"/>
                  <a:gd name="T46" fmla="*/ 111 w 248"/>
                  <a:gd name="T47" fmla="*/ 124 h 124"/>
                  <a:gd name="T48" fmla="*/ 93 w 248"/>
                  <a:gd name="T49" fmla="*/ 122 h 124"/>
                  <a:gd name="T50" fmla="*/ 75 w 248"/>
                  <a:gd name="T51" fmla="*/ 118 h 124"/>
                  <a:gd name="T52" fmla="*/ 57 w 248"/>
                  <a:gd name="T53" fmla="*/ 114 h 124"/>
                  <a:gd name="T54" fmla="*/ 50 w 248"/>
                  <a:gd name="T55" fmla="*/ 111 h 124"/>
                  <a:gd name="T56" fmla="*/ 43 w 248"/>
                  <a:gd name="T57" fmla="*/ 107 h 124"/>
                  <a:gd name="T58" fmla="*/ 32 w 248"/>
                  <a:gd name="T59" fmla="*/ 93 h 124"/>
                  <a:gd name="T60" fmla="*/ 21 w 248"/>
                  <a:gd name="T61" fmla="*/ 79 h 124"/>
                  <a:gd name="T62" fmla="*/ 21 w 248"/>
                  <a:gd name="T63" fmla="*/ 75 h 124"/>
                  <a:gd name="T64" fmla="*/ 18 w 248"/>
                  <a:gd name="T65" fmla="*/ 71 h 124"/>
                  <a:gd name="T66" fmla="*/ 11 w 248"/>
                  <a:gd name="T67" fmla="*/ 63 h 124"/>
                  <a:gd name="T68" fmla="*/ 7 w 248"/>
                  <a:gd name="T69" fmla="*/ 55 h 124"/>
                  <a:gd name="T70" fmla="*/ 3 w 248"/>
                  <a:gd name="T71" fmla="*/ 47 h 124"/>
                  <a:gd name="T72" fmla="*/ 0 w 248"/>
                  <a:gd name="T73" fmla="*/ 40 h 124"/>
                  <a:gd name="T74" fmla="*/ 0 w 248"/>
                  <a:gd name="T75" fmla="*/ 30 h 124"/>
                  <a:gd name="T76" fmla="*/ 3 w 248"/>
                  <a:gd name="T77" fmla="*/ 24 h 124"/>
                  <a:gd name="T78" fmla="*/ 11 w 248"/>
                  <a:gd name="T79" fmla="*/ 16 h 124"/>
                  <a:gd name="T80" fmla="*/ 18 w 248"/>
                  <a:gd name="T81" fmla="*/ 10 h 124"/>
                  <a:gd name="T82" fmla="*/ 29 w 248"/>
                  <a:gd name="T83" fmla="*/ 4 h 124"/>
                  <a:gd name="T84" fmla="*/ 39 w 24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48" h="124">
                    <a:moveTo>
                      <a:pt x="39" y="0"/>
                    </a:moveTo>
                    <a:lnTo>
                      <a:pt x="75" y="2"/>
                    </a:lnTo>
                    <a:lnTo>
                      <a:pt x="108" y="2"/>
                    </a:lnTo>
                    <a:lnTo>
                      <a:pt x="144" y="4"/>
                    </a:lnTo>
                    <a:lnTo>
                      <a:pt x="180" y="8"/>
                    </a:lnTo>
                    <a:lnTo>
                      <a:pt x="201" y="12"/>
                    </a:lnTo>
                    <a:lnTo>
                      <a:pt x="219" y="18"/>
                    </a:lnTo>
                    <a:lnTo>
                      <a:pt x="227" y="22"/>
                    </a:lnTo>
                    <a:lnTo>
                      <a:pt x="234" y="26"/>
                    </a:lnTo>
                    <a:lnTo>
                      <a:pt x="241" y="32"/>
                    </a:lnTo>
                    <a:lnTo>
                      <a:pt x="245" y="38"/>
                    </a:lnTo>
                    <a:lnTo>
                      <a:pt x="248" y="53"/>
                    </a:lnTo>
                    <a:lnTo>
                      <a:pt x="245" y="67"/>
                    </a:lnTo>
                    <a:lnTo>
                      <a:pt x="237" y="81"/>
                    </a:lnTo>
                    <a:lnTo>
                      <a:pt x="223" y="93"/>
                    </a:lnTo>
                    <a:lnTo>
                      <a:pt x="216" y="99"/>
                    </a:lnTo>
                    <a:lnTo>
                      <a:pt x="209" y="105"/>
                    </a:lnTo>
                    <a:lnTo>
                      <a:pt x="201" y="111"/>
                    </a:lnTo>
                    <a:lnTo>
                      <a:pt x="191" y="116"/>
                    </a:lnTo>
                    <a:lnTo>
                      <a:pt x="180" y="118"/>
                    </a:lnTo>
                    <a:lnTo>
                      <a:pt x="155" y="122"/>
                    </a:lnTo>
                    <a:lnTo>
                      <a:pt x="133" y="124"/>
                    </a:lnTo>
                    <a:lnTo>
                      <a:pt x="111" y="124"/>
                    </a:lnTo>
                    <a:lnTo>
                      <a:pt x="93" y="122"/>
                    </a:lnTo>
                    <a:lnTo>
                      <a:pt x="75" y="118"/>
                    </a:lnTo>
                    <a:lnTo>
                      <a:pt x="57" y="114"/>
                    </a:lnTo>
                    <a:lnTo>
                      <a:pt x="50" y="111"/>
                    </a:lnTo>
                    <a:lnTo>
                      <a:pt x="43" y="107"/>
                    </a:lnTo>
                    <a:lnTo>
                      <a:pt x="32" y="93"/>
                    </a:lnTo>
                    <a:lnTo>
                      <a:pt x="21" y="79"/>
                    </a:lnTo>
                    <a:lnTo>
                      <a:pt x="21" y="75"/>
                    </a:lnTo>
                    <a:lnTo>
                      <a:pt x="18" y="71"/>
                    </a:lnTo>
                    <a:lnTo>
                      <a:pt x="11" y="63"/>
                    </a:lnTo>
                    <a:lnTo>
                      <a:pt x="7" y="55"/>
                    </a:lnTo>
                    <a:lnTo>
                      <a:pt x="3" y="47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3" y="24"/>
                    </a:lnTo>
                    <a:lnTo>
                      <a:pt x="11" y="16"/>
                    </a:lnTo>
                    <a:lnTo>
                      <a:pt x="18" y="10"/>
                    </a:lnTo>
                    <a:lnTo>
                      <a:pt x="29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2" name="Freeform 33"/>
              <p:cNvSpPr>
                <a:spLocks/>
              </p:cNvSpPr>
              <p:nvPr/>
            </p:nvSpPr>
            <p:spPr bwMode="auto">
              <a:xfrm>
                <a:off x="2369" y="2809"/>
                <a:ext cx="248" cy="124"/>
              </a:xfrm>
              <a:custGeom>
                <a:avLst/>
                <a:gdLst>
                  <a:gd name="T0" fmla="*/ 39 w 248"/>
                  <a:gd name="T1" fmla="*/ 0 h 124"/>
                  <a:gd name="T2" fmla="*/ 75 w 248"/>
                  <a:gd name="T3" fmla="*/ 2 h 124"/>
                  <a:gd name="T4" fmla="*/ 108 w 248"/>
                  <a:gd name="T5" fmla="*/ 2 h 124"/>
                  <a:gd name="T6" fmla="*/ 144 w 248"/>
                  <a:gd name="T7" fmla="*/ 4 h 124"/>
                  <a:gd name="T8" fmla="*/ 180 w 248"/>
                  <a:gd name="T9" fmla="*/ 8 h 124"/>
                  <a:gd name="T10" fmla="*/ 201 w 248"/>
                  <a:gd name="T11" fmla="*/ 12 h 124"/>
                  <a:gd name="T12" fmla="*/ 219 w 248"/>
                  <a:gd name="T13" fmla="*/ 18 h 124"/>
                  <a:gd name="T14" fmla="*/ 227 w 248"/>
                  <a:gd name="T15" fmla="*/ 22 h 124"/>
                  <a:gd name="T16" fmla="*/ 234 w 248"/>
                  <a:gd name="T17" fmla="*/ 26 h 124"/>
                  <a:gd name="T18" fmla="*/ 241 w 248"/>
                  <a:gd name="T19" fmla="*/ 32 h 124"/>
                  <a:gd name="T20" fmla="*/ 245 w 248"/>
                  <a:gd name="T21" fmla="*/ 38 h 124"/>
                  <a:gd name="T22" fmla="*/ 248 w 248"/>
                  <a:gd name="T23" fmla="*/ 53 h 124"/>
                  <a:gd name="T24" fmla="*/ 245 w 248"/>
                  <a:gd name="T25" fmla="*/ 67 h 124"/>
                  <a:gd name="T26" fmla="*/ 237 w 248"/>
                  <a:gd name="T27" fmla="*/ 81 h 124"/>
                  <a:gd name="T28" fmla="*/ 223 w 248"/>
                  <a:gd name="T29" fmla="*/ 93 h 124"/>
                  <a:gd name="T30" fmla="*/ 223 w 248"/>
                  <a:gd name="T31" fmla="*/ 93 h 124"/>
                  <a:gd name="T32" fmla="*/ 216 w 248"/>
                  <a:gd name="T33" fmla="*/ 99 h 124"/>
                  <a:gd name="T34" fmla="*/ 209 w 248"/>
                  <a:gd name="T35" fmla="*/ 105 h 124"/>
                  <a:gd name="T36" fmla="*/ 201 w 248"/>
                  <a:gd name="T37" fmla="*/ 111 h 124"/>
                  <a:gd name="T38" fmla="*/ 191 w 248"/>
                  <a:gd name="T39" fmla="*/ 116 h 124"/>
                  <a:gd name="T40" fmla="*/ 180 w 248"/>
                  <a:gd name="T41" fmla="*/ 118 h 124"/>
                  <a:gd name="T42" fmla="*/ 155 w 248"/>
                  <a:gd name="T43" fmla="*/ 122 h 124"/>
                  <a:gd name="T44" fmla="*/ 133 w 248"/>
                  <a:gd name="T45" fmla="*/ 124 h 124"/>
                  <a:gd name="T46" fmla="*/ 111 w 248"/>
                  <a:gd name="T47" fmla="*/ 124 h 124"/>
                  <a:gd name="T48" fmla="*/ 93 w 248"/>
                  <a:gd name="T49" fmla="*/ 122 h 124"/>
                  <a:gd name="T50" fmla="*/ 75 w 248"/>
                  <a:gd name="T51" fmla="*/ 118 h 124"/>
                  <a:gd name="T52" fmla="*/ 57 w 248"/>
                  <a:gd name="T53" fmla="*/ 114 h 124"/>
                  <a:gd name="T54" fmla="*/ 50 w 248"/>
                  <a:gd name="T55" fmla="*/ 111 h 124"/>
                  <a:gd name="T56" fmla="*/ 43 w 248"/>
                  <a:gd name="T57" fmla="*/ 107 h 124"/>
                  <a:gd name="T58" fmla="*/ 32 w 248"/>
                  <a:gd name="T59" fmla="*/ 93 h 124"/>
                  <a:gd name="T60" fmla="*/ 21 w 248"/>
                  <a:gd name="T61" fmla="*/ 79 h 124"/>
                  <a:gd name="T62" fmla="*/ 21 w 248"/>
                  <a:gd name="T63" fmla="*/ 75 h 124"/>
                  <a:gd name="T64" fmla="*/ 18 w 248"/>
                  <a:gd name="T65" fmla="*/ 71 h 124"/>
                  <a:gd name="T66" fmla="*/ 11 w 248"/>
                  <a:gd name="T67" fmla="*/ 63 h 124"/>
                  <a:gd name="T68" fmla="*/ 7 w 248"/>
                  <a:gd name="T69" fmla="*/ 55 h 124"/>
                  <a:gd name="T70" fmla="*/ 3 w 248"/>
                  <a:gd name="T71" fmla="*/ 47 h 124"/>
                  <a:gd name="T72" fmla="*/ 0 w 248"/>
                  <a:gd name="T73" fmla="*/ 40 h 124"/>
                  <a:gd name="T74" fmla="*/ 0 w 248"/>
                  <a:gd name="T75" fmla="*/ 30 h 124"/>
                  <a:gd name="T76" fmla="*/ 3 w 248"/>
                  <a:gd name="T77" fmla="*/ 24 h 124"/>
                  <a:gd name="T78" fmla="*/ 11 w 248"/>
                  <a:gd name="T79" fmla="*/ 16 h 124"/>
                  <a:gd name="T80" fmla="*/ 18 w 248"/>
                  <a:gd name="T81" fmla="*/ 10 h 124"/>
                  <a:gd name="T82" fmla="*/ 29 w 248"/>
                  <a:gd name="T83" fmla="*/ 4 h 124"/>
                  <a:gd name="T84" fmla="*/ 39 w 24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48" h="124">
                    <a:moveTo>
                      <a:pt x="39" y="0"/>
                    </a:moveTo>
                    <a:lnTo>
                      <a:pt x="75" y="2"/>
                    </a:lnTo>
                    <a:lnTo>
                      <a:pt x="108" y="2"/>
                    </a:lnTo>
                    <a:lnTo>
                      <a:pt x="144" y="4"/>
                    </a:lnTo>
                    <a:lnTo>
                      <a:pt x="180" y="8"/>
                    </a:lnTo>
                    <a:lnTo>
                      <a:pt x="201" y="12"/>
                    </a:lnTo>
                    <a:lnTo>
                      <a:pt x="219" y="18"/>
                    </a:lnTo>
                    <a:lnTo>
                      <a:pt x="227" y="22"/>
                    </a:lnTo>
                    <a:lnTo>
                      <a:pt x="234" y="26"/>
                    </a:lnTo>
                    <a:lnTo>
                      <a:pt x="241" y="32"/>
                    </a:lnTo>
                    <a:lnTo>
                      <a:pt x="245" y="38"/>
                    </a:lnTo>
                    <a:lnTo>
                      <a:pt x="248" y="53"/>
                    </a:lnTo>
                    <a:lnTo>
                      <a:pt x="245" y="67"/>
                    </a:lnTo>
                    <a:lnTo>
                      <a:pt x="237" y="81"/>
                    </a:lnTo>
                    <a:lnTo>
                      <a:pt x="223" y="93"/>
                    </a:lnTo>
                    <a:lnTo>
                      <a:pt x="216" y="99"/>
                    </a:lnTo>
                    <a:lnTo>
                      <a:pt x="209" y="105"/>
                    </a:lnTo>
                    <a:lnTo>
                      <a:pt x="201" y="111"/>
                    </a:lnTo>
                    <a:lnTo>
                      <a:pt x="191" y="116"/>
                    </a:lnTo>
                    <a:lnTo>
                      <a:pt x="180" y="118"/>
                    </a:lnTo>
                    <a:lnTo>
                      <a:pt x="155" y="122"/>
                    </a:lnTo>
                    <a:lnTo>
                      <a:pt x="133" y="124"/>
                    </a:lnTo>
                    <a:lnTo>
                      <a:pt x="111" y="124"/>
                    </a:lnTo>
                    <a:lnTo>
                      <a:pt x="93" y="122"/>
                    </a:lnTo>
                    <a:lnTo>
                      <a:pt x="75" y="118"/>
                    </a:lnTo>
                    <a:lnTo>
                      <a:pt x="57" y="114"/>
                    </a:lnTo>
                    <a:lnTo>
                      <a:pt x="50" y="111"/>
                    </a:lnTo>
                    <a:lnTo>
                      <a:pt x="43" y="107"/>
                    </a:lnTo>
                    <a:lnTo>
                      <a:pt x="32" y="93"/>
                    </a:lnTo>
                    <a:lnTo>
                      <a:pt x="21" y="79"/>
                    </a:lnTo>
                    <a:lnTo>
                      <a:pt x="21" y="75"/>
                    </a:lnTo>
                    <a:lnTo>
                      <a:pt x="18" y="71"/>
                    </a:lnTo>
                    <a:lnTo>
                      <a:pt x="11" y="63"/>
                    </a:lnTo>
                    <a:lnTo>
                      <a:pt x="7" y="55"/>
                    </a:lnTo>
                    <a:lnTo>
                      <a:pt x="3" y="47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3" y="24"/>
                    </a:lnTo>
                    <a:lnTo>
                      <a:pt x="11" y="16"/>
                    </a:lnTo>
                    <a:lnTo>
                      <a:pt x="18" y="10"/>
                    </a:lnTo>
                    <a:lnTo>
                      <a:pt x="29" y="4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3" name="Freeform 34"/>
              <p:cNvSpPr>
                <a:spLocks/>
              </p:cNvSpPr>
              <p:nvPr/>
            </p:nvSpPr>
            <p:spPr bwMode="auto">
              <a:xfrm>
                <a:off x="2434" y="2900"/>
                <a:ext cx="244" cy="124"/>
              </a:xfrm>
              <a:custGeom>
                <a:avLst/>
                <a:gdLst>
                  <a:gd name="T0" fmla="*/ 194 w 244"/>
                  <a:gd name="T1" fmla="*/ 10 h 124"/>
                  <a:gd name="T2" fmla="*/ 158 w 244"/>
                  <a:gd name="T3" fmla="*/ 4 h 124"/>
                  <a:gd name="T4" fmla="*/ 122 w 244"/>
                  <a:gd name="T5" fmla="*/ 0 h 124"/>
                  <a:gd name="T6" fmla="*/ 108 w 244"/>
                  <a:gd name="T7" fmla="*/ 0 h 124"/>
                  <a:gd name="T8" fmla="*/ 90 w 244"/>
                  <a:gd name="T9" fmla="*/ 2 h 124"/>
                  <a:gd name="T10" fmla="*/ 72 w 244"/>
                  <a:gd name="T11" fmla="*/ 4 h 124"/>
                  <a:gd name="T12" fmla="*/ 54 w 244"/>
                  <a:gd name="T13" fmla="*/ 6 h 124"/>
                  <a:gd name="T14" fmla="*/ 46 w 244"/>
                  <a:gd name="T15" fmla="*/ 8 h 124"/>
                  <a:gd name="T16" fmla="*/ 36 w 244"/>
                  <a:gd name="T17" fmla="*/ 10 h 124"/>
                  <a:gd name="T18" fmla="*/ 25 w 244"/>
                  <a:gd name="T19" fmla="*/ 14 h 124"/>
                  <a:gd name="T20" fmla="*/ 18 w 244"/>
                  <a:gd name="T21" fmla="*/ 18 h 124"/>
                  <a:gd name="T22" fmla="*/ 7 w 244"/>
                  <a:gd name="T23" fmla="*/ 33 h 124"/>
                  <a:gd name="T24" fmla="*/ 0 w 244"/>
                  <a:gd name="T25" fmla="*/ 49 h 124"/>
                  <a:gd name="T26" fmla="*/ 0 w 244"/>
                  <a:gd name="T27" fmla="*/ 57 h 124"/>
                  <a:gd name="T28" fmla="*/ 0 w 244"/>
                  <a:gd name="T29" fmla="*/ 65 h 124"/>
                  <a:gd name="T30" fmla="*/ 3 w 244"/>
                  <a:gd name="T31" fmla="*/ 71 h 124"/>
                  <a:gd name="T32" fmla="*/ 10 w 244"/>
                  <a:gd name="T33" fmla="*/ 77 h 124"/>
                  <a:gd name="T34" fmla="*/ 21 w 244"/>
                  <a:gd name="T35" fmla="*/ 89 h 124"/>
                  <a:gd name="T36" fmla="*/ 28 w 244"/>
                  <a:gd name="T37" fmla="*/ 98 h 124"/>
                  <a:gd name="T38" fmla="*/ 25 w 244"/>
                  <a:gd name="T39" fmla="*/ 94 h 124"/>
                  <a:gd name="T40" fmla="*/ 28 w 244"/>
                  <a:gd name="T41" fmla="*/ 94 h 124"/>
                  <a:gd name="T42" fmla="*/ 32 w 244"/>
                  <a:gd name="T43" fmla="*/ 98 h 124"/>
                  <a:gd name="T44" fmla="*/ 39 w 244"/>
                  <a:gd name="T45" fmla="*/ 106 h 124"/>
                  <a:gd name="T46" fmla="*/ 50 w 244"/>
                  <a:gd name="T47" fmla="*/ 116 h 124"/>
                  <a:gd name="T48" fmla="*/ 46 w 244"/>
                  <a:gd name="T49" fmla="*/ 112 h 124"/>
                  <a:gd name="T50" fmla="*/ 54 w 244"/>
                  <a:gd name="T51" fmla="*/ 116 h 124"/>
                  <a:gd name="T52" fmla="*/ 61 w 244"/>
                  <a:gd name="T53" fmla="*/ 120 h 124"/>
                  <a:gd name="T54" fmla="*/ 68 w 244"/>
                  <a:gd name="T55" fmla="*/ 120 h 124"/>
                  <a:gd name="T56" fmla="*/ 79 w 244"/>
                  <a:gd name="T57" fmla="*/ 120 h 124"/>
                  <a:gd name="T58" fmla="*/ 82 w 244"/>
                  <a:gd name="T59" fmla="*/ 122 h 124"/>
                  <a:gd name="T60" fmla="*/ 86 w 244"/>
                  <a:gd name="T61" fmla="*/ 120 h 124"/>
                  <a:gd name="T62" fmla="*/ 111 w 244"/>
                  <a:gd name="T63" fmla="*/ 124 h 124"/>
                  <a:gd name="T64" fmla="*/ 136 w 244"/>
                  <a:gd name="T65" fmla="*/ 124 h 124"/>
                  <a:gd name="T66" fmla="*/ 158 w 244"/>
                  <a:gd name="T67" fmla="*/ 124 h 124"/>
                  <a:gd name="T68" fmla="*/ 183 w 244"/>
                  <a:gd name="T69" fmla="*/ 120 h 124"/>
                  <a:gd name="T70" fmla="*/ 205 w 244"/>
                  <a:gd name="T71" fmla="*/ 114 h 124"/>
                  <a:gd name="T72" fmla="*/ 223 w 244"/>
                  <a:gd name="T73" fmla="*/ 108 h 124"/>
                  <a:gd name="T74" fmla="*/ 234 w 244"/>
                  <a:gd name="T75" fmla="*/ 98 h 124"/>
                  <a:gd name="T76" fmla="*/ 237 w 244"/>
                  <a:gd name="T77" fmla="*/ 89 h 124"/>
                  <a:gd name="T78" fmla="*/ 241 w 244"/>
                  <a:gd name="T79" fmla="*/ 69 h 124"/>
                  <a:gd name="T80" fmla="*/ 244 w 244"/>
                  <a:gd name="T81" fmla="*/ 49 h 124"/>
                  <a:gd name="T82" fmla="*/ 241 w 244"/>
                  <a:gd name="T83" fmla="*/ 39 h 124"/>
                  <a:gd name="T84" fmla="*/ 234 w 244"/>
                  <a:gd name="T85" fmla="*/ 29 h 124"/>
                  <a:gd name="T86" fmla="*/ 226 w 244"/>
                  <a:gd name="T87" fmla="*/ 23 h 124"/>
                  <a:gd name="T88" fmla="*/ 219 w 244"/>
                  <a:gd name="T89" fmla="*/ 20 h 124"/>
                  <a:gd name="T90" fmla="*/ 208 w 244"/>
                  <a:gd name="T91" fmla="*/ 14 h 124"/>
                  <a:gd name="T92" fmla="*/ 198 w 244"/>
                  <a:gd name="T93" fmla="*/ 10 h 124"/>
                  <a:gd name="T94" fmla="*/ 194 w 244"/>
                  <a:gd name="T95" fmla="*/ 10 h 124"/>
                  <a:gd name="T96" fmla="*/ 194 w 244"/>
                  <a:gd name="T97" fmla="*/ 10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4" h="124">
                    <a:moveTo>
                      <a:pt x="194" y="10"/>
                    </a:moveTo>
                    <a:lnTo>
                      <a:pt x="158" y="4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0" y="2"/>
                    </a:lnTo>
                    <a:lnTo>
                      <a:pt x="72" y="4"/>
                    </a:lnTo>
                    <a:lnTo>
                      <a:pt x="54" y="6"/>
                    </a:lnTo>
                    <a:lnTo>
                      <a:pt x="46" y="8"/>
                    </a:lnTo>
                    <a:lnTo>
                      <a:pt x="36" y="10"/>
                    </a:lnTo>
                    <a:lnTo>
                      <a:pt x="25" y="14"/>
                    </a:lnTo>
                    <a:lnTo>
                      <a:pt x="18" y="18"/>
                    </a:lnTo>
                    <a:lnTo>
                      <a:pt x="7" y="33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3" y="71"/>
                    </a:lnTo>
                    <a:lnTo>
                      <a:pt x="10" y="77"/>
                    </a:lnTo>
                    <a:lnTo>
                      <a:pt x="21" y="89"/>
                    </a:lnTo>
                    <a:lnTo>
                      <a:pt x="28" y="98"/>
                    </a:lnTo>
                    <a:lnTo>
                      <a:pt x="25" y="94"/>
                    </a:lnTo>
                    <a:lnTo>
                      <a:pt x="28" y="94"/>
                    </a:lnTo>
                    <a:lnTo>
                      <a:pt x="32" y="98"/>
                    </a:lnTo>
                    <a:lnTo>
                      <a:pt x="39" y="106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54" y="116"/>
                    </a:lnTo>
                    <a:lnTo>
                      <a:pt x="61" y="120"/>
                    </a:lnTo>
                    <a:lnTo>
                      <a:pt x="68" y="120"/>
                    </a:lnTo>
                    <a:lnTo>
                      <a:pt x="79" y="120"/>
                    </a:lnTo>
                    <a:lnTo>
                      <a:pt x="82" y="122"/>
                    </a:lnTo>
                    <a:lnTo>
                      <a:pt x="86" y="120"/>
                    </a:lnTo>
                    <a:lnTo>
                      <a:pt x="111" y="124"/>
                    </a:lnTo>
                    <a:lnTo>
                      <a:pt x="136" y="124"/>
                    </a:lnTo>
                    <a:lnTo>
                      <a:pt x="158" y="124"/>
                    </a:lnTo>
                    <a:lnTo>
                      <a:pt x="183" y="120"/>
                    </a:lnTo>
                    <a:lnTo>
                      <a:pt x="205" y="114"/>
                    </a:lnTo>
                    <a:lnTo>
                      <a:pt x="223" y="108"/>
                    </a:lnTo>
                    <a:lnTo>
                      <a:pt x="234" y="98"/>
                    </a:lnTo>
                    <a:lnTo>
                      <a:pt x="237" y="89"/>
                    </a:lnTo>
                    <a:lnTo>
                      <a:pt x="241" y="69"/>
                    </a:lnTo>
                    <a:lnTo>
                      <a:pt x="244" y="49"/>
                    </a:lnTo>
                    <a:lnTo>
                      <a:pt x="241" y="39"/>
                    </a:lnTo>
                    <a:lnTo>
                      <a:pt x="234" y="29"/>
                    </a:lnTo>
                    <a:lnTo>
                      <a:pt x="226" y="23"/>
                    </a:lnTo>
                    <a:lnTo>
                      <a:pt x="219" y="20"/>
                    </a:lnTo>
                    <a:lnTo>
                      <a:pt x="208" y="14"/>
                    </a:lnTo>
                    <a:lnTo>
                      <a:pt x="198" y="10"/>
                    </a:lnTo>
                    <a:lnTo>
                      <a:pt x="194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4" name="Freeform 35"/>
              <p:cNvSpPr>
                <a:spLocks/>
              </p:cNvSpPr>
              <p:nvPr/>
            </p:nvSpPr>
            <p:spPr bwMode="auto">
              <a:xfrm>
                <a:off x="2434" y="2900"/>
                <a:ext cx="244" cy="124"/>
              </a:xfrm>
              <a:custGeom>
                <a:avLst/>
                <a:gdLst>
                  <a:gd name="T0" fmla="*/ 194 w 244"/>
                  <a:gd name="T1" fmla="*/ 10 h 124"/>
                  <a:gd name="T2" fmla="*/ 158 w 244"/>
                  <a:gd name="T3" fmla="*/ 4 h 124"/>
                  <a:gd name="T4" fmla="*/ 122 w 244"/>
                  <a:gd name="T5" fmla="*/ 0 h 124"/>
                  <a:gd name="T6" fmla="*/ 108 w 244"/>
                  <a:gd name="T7" fmla="*/ 0 h 124"/>
                  <a:gd name="T8" fmla="*/ 90 w 244"/>
                  <a:gd name="T9" fmla="*/ 2 h 124"/>
                  <a:gd name="T10" fmla="*/ 72 w 244"/>
                  <a:gd name="T11" fmla="*/ 4 h 124"/>
                  <a:gd name="T12" fmla="*/ 54 w 244"/>
                  <a:gd name="T13" fmla="*/ 6 h 124"/>
                  <a:gd name="T14" fmla="*/ 46 w 244"/>
                  <a:gd name="T15" fmla="*/ 8 h 124"/>
                  <a:gd name="T16" fmla="*/ 36 w 244"/>
                  <a:gd name="T17" fmla="*/ 10 h 124"/>
                  <a:gd name="T18" fmla="*/ 25 w 244"/>
                  <a:gd name="T19" fmla="*/ 14 h 124"/>
                  <a:gd name="T20" fmla="*/ 18 w 244"/>
                  <a:gd name="T21" fmla="*/ 18 h 124"/>
                  <a:gd name="T22" fmla="*/ 7 w 244"/>
                  <a:gd name="T23" fmla="*/ 33 h 124"/>
                  <a:gd name="T24" fmla="*/ 0 w 244"/>
                  <a:gd name="T25" fmla="*/ 49 h 124"/>
                  <a:gd name="T26" fmla="*/ 0 w 244"/>
                  <a:gd name="T27" fmla="*/ 57 h 124"/>
                  <a:gd name="T28" fmla="*/ 0 w 244"/>
                  <a:gd name="T29" fmla="*/ 65 h 124"/>
                  <a:gd name="T30" fmla="*/ 3 w 244"/>
                  <a:gd name="T31" fmla="*/ 71 h 124"/>
                  <a:gd name="T32" fmla="*/ 10 w 244"/>
                  <a:gd name="T33" fmla="*/ 77 h 124"/>
                  <a:gd name="T34" fmla="*/ 21 w 244"/>
                  <a:gd name="T35" fmla="*/ 89 h 124"/>
                  <a:gd name="T36" fmla="*/ 28 w 244"/>
                  <a:gd name="T37" fmla="*/ 98 h 124"/>
                  <a:gd name="T38" fmla="*/ 25 w 244"/>
                  <a:gd name="T39" fmla="*/ 94 h 124"/>
                  <a:gd name="T40" fmla="*/ 28 w 244"/>
                  <a:gd name="T41" fmla="*/ 94 h 124"/>
                  <a:gd name="T42" fmla="*/ 32 w 244"/>
                  <a:gd name="T43" fmla="*/ 98 h 124"/>
                  <a:gd name="T44" fmla="*/ 39 w 244"/>
                  <a:gd name="T45" fmla="*/ 106 h 124"/>
                  <a:gd name="T46" fmla="*/ 50 w 244"/>
                  <a:gd name="T47" fmla="*/ 116 h 124"/>
                  <a:gd name="T48" fmla="*/ 46 w 244"/>
                  <a:gd name="T49" fmla="*/ 112 h 124"/>
                  <a:gd name="T50" fmla="*/ 54 w 244"/>
                  <a:gd name="T51" fmla="*/ 116 h 124"/>
                  <a:gd name="T52" fmla="*/ 61 w 244"/>
                  <a:gd name="T53" fmla="*/ 120 h 124"/>
                  <a:gd name="T54" fmla="*/ 68 w 244"/>
                  <a:gd name="T55" fmla="*/ 120 h 124"/>
                  <a:gd name="T56" fmla="*/ 79 w 244"/>
                  <a:gd name="T57" fmla="*/ 120 h 124"/>
                  <a:gd name="T58" fmla="*/ 82 w 244"/>
                  <a:gd name="T59" fmla="*/ 122 h 124"/>
                  <a:gd name="T60" fmla="*/ 86 w 244"/>
                  <a:gd name="T61" fmla="*/ 120 h 124"/>
                  <a:gd name="T62" fmla="*/ 111 w 244"/>
                  <a:gd name="T63" fmla="*/ 124 h 124"/>
                  <a:gd name="T64" fmla="*/ 136 w 244"/>
                  <a:gd name="T65" fmla="*/ 124 h 124"/>
                  <a:gd name="T66" fmla="*/ 158 w 244"/>
                  <a:gd name="T67" fmla="*/ 124 h 124"/>
                  <a:gd name="T68" fmla="*/ 183 w 244"/>
                  <a:gd name="T69" fmla="*/ 120 h 124"/>
                  <a:gd name="T70" fmla="*/ 205 w 244"/>
                  <a:gd name="T71" fmla="*/ 114 h 124"/>
                  <a:gd name="T72" fmla="*/ 223 w 244"/>
                  <a:gd name="T73" fmla="*/ 108 h 124"/>
                  <a:gd name="T74" fmla="*/ 234 w 244"/>
                  <a:gd name="T75" fmla="*/ 98 h 124"/>
                  <a:gd name="T76" fmla="*/ 237 w 244"/>
                  <a:gd name="T77" fmla="*/ 89 h 124"/>
                  <a:gd name="T78" fmla="*/ 241 w 244"/>
                  <a:gd name="T79" fmla="*/ 69 h 124"/>
                  <a:gd name="T80" fmla="*/ 244 w 244"/>
                  <a:gd name="T81" fmla="*/ 49 h 124"/>
                  <a:gd name="T82" fmla="*/ 241 w 244"/>
                  <a:gd name="T83" fmla="*/ 39 h 124"/>
                  <a:gd name="T84" fmla="*/ 234 w 244"/>
                  <a:gd name="T85" fmla="*/ 29 h 124"/>
                  <a:gd name="T86" fmla="*/ 226 w 244"/>
                  <a:gd name="T87" fmla="*/ 23 h 124"/>
                  <a:gd name="T88" fmla="*/ 219 w 244"/>
                  <a:gd name="T89" fmla="*/ 20 h 124"/>
                  <a:gd name="T90" fmla="*/ 208 w 244"/>
                  <a:gd name="T91" fmla="*/ 14 h 124"/>
                  <a:gd name="T92" fmla="*/ 198 w 244"/>
                  <a:gd name="T93" fmla="*/ 10 h 124"/>
                  <a:gd name="T94" fmla="*/ 194 w 244"/>
                  <a:gd name="T95" fmla="*/ 10 h 124"/>
                  <a:gd name="T96" fmla="*/ 194 w 244"/>
                  <a:gd name="T97" fmla="*/ 10 h 1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4" h="124">
                    <a:moveTo>
                      <a:pt x="194" y="10"/>
                    </a:moveTo>
                    <a:lnTo>
                      <a:pt x="158" y="4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0" y="2"/>
                    </a:lnTo>
                    <a:lnTo>
                      <a:pt x="72" y="4"/>
                    </a:lnTo>
                    <a:lnTo>
                      <a:pt x="54" y="6"/>
                    </a:lnTo>
                    <a:lnTo>
                      <a:pt x="46" y="8"/>
                    </a:lnTo>
                    <a:lnTo>
                      <a:pt x="36" y="10"/>
                    </a:lnTo>
                    <a:lnTo>
                      <a:pt x="25" y="14"/>
                    </a:lnTo>
                    <a:lnTo>
                      <a:pt x="18" y="18"/>
                    </a:lnTo>
                    <a:lnTo>
                      <a:pt x="7" y="33"/>
                    </a:lnTo>
                    <a:lnTo>
                      <a:pt x="0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3" y="71"/>
                    </a:lnTo>
                    <a:lnTo>
                      <a:pt x="10" y="77"/>
                    </a:lnTo>
                    <a:lnTo>
                      <a:pt x="21" y="89"/>
                    </a:lnTo>
                    <a:lnTo>
                      <a:pt x="28" y="98"/>
                    </a:lnTo>
                    <a:lnTo>
                      <a:pt x="25" y="94"/>
                    </a:lnTo>
                    <a:lnTo>
                      <a:pt x="28" y="94"/>
                    </a:lnTo>
                    <a:lnTo>
                      <a:pt x="32" y="98"/>
                    </a:lnTo>
                    <a:lnTo>
                      <a:pt x="39" y="106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54" y="116"/>
                    </a:lnTo>
                    <a:lnTo>
                      <a:pt x="61" y="120"/>
                    </a:lnTo>
                    <a:lnTo>
                      <a:pt x="68" y="120"/>
                    </a:lnTo>
                    <a:lnTo>
                      <a:pt x="79" y="120"/>
                    </a:lnTo>
                    <a:lnTo>
                      <a:pt x="82" y="122"/>
                    </a:lnTo>
                    <a:lnTo>
                      <a:pt x="86" y="120"/>
                    </a:lnTo>
                    <a:lnTo>
                      <a:pt x="111" y="124"/>
                    </a:lnTo>
                    <a:lnTo>
                      <a:pt x="136" y="124"/>
                    </a:lnTo>
                    <a:lnTo>
                      <a:pt x="158" y="124"/>
                    </a:lnTo>
                    <a:lnTo>
                      <a:pt x="183" y="120"/>
                    </a:lnTo>
                    <a:lnTo>
                      <a:pt x="205" y="114"/>
                    </a:lnTo>
                    <a:lnTo>
                      <a:pt x="223" y="108"/>
                    </a:lnTo>
                    <a:lnTo>
                      <a:pt x="234" y="98"/>
                    </a:lnTo>
                    <a:lnTo>
                      <a:pt x="237" y="89"/>
                    </a:lnTo>
                    <a:lnTo>
                      <a:pt x="241" y="69"/>
                    </a:lnTo>
                    <a:lnTo>
                      <a:pt x="244" y="49"/>
                    </a:lnTo>
                    <a:lnTo>
                      <a:pt x="241" y="39"/>
                    </a:lnTo>
                    <a:lnTo>
                      <a:pt x="234" y="29"/>
                    </a:lnTo>
                    <a:lnTo>
                      <a:pt x="226" y="23"/>
                    </a:lnTo>
                    <a:lnTo>
                      <a:pt x="219" y="20"/>
                    </a:lnTo>
                    <a:lnTo>
                      <a:pt x="208" y="14"/>
                    </a:lnTo>
                    <a:lnTo>
                      <a:pt x="198" y="10"/>
                    </a:lnTo>
                    <a:lnTo>
                      <a:pt x="194" y="10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5" name="Freeform 36"/>
              <p:cNvSpPr>
                <a:spLocks/>
              </p:cNvSpPr>
              <p:nvPr/>
            </p:nvSpPr>
            <p:spPr bwMode="auto">
              <a:xfrm>
                <a:off x="2524" y="2983"/>
                <a:ext cx="212" cy="112"/>
              </a:xfrm>
              <a:custGeom>
                <a:avLst/>
                <a:gdLst>
                  <a:gd name="T0" fmla="*/ 187 w 212"/>
                  <a:gd name="T1" fmla="*/ 9 h 112"/>
                  <a:gd name="T2" fmla="*/ 165 w 212"/>
                  <a:gd name="T3" fmla="*/ 4 h 112"/>
                  <a:gd name="T4" fmla="*/ 144 w 212"/>
                  <a:gd name="T5" fmla="*/ 2 h 112"/>
                  <a:gd name="T6" fmla="*/ 100 w 212"/>
                  <a:gd name="T7" fmla="*/ 0 h 112"/>
                  <a:gd name="T8" fmla="*/ 54 w 212"/>
                  <a:gd name="T9" fmla="*/ 4 h 112"/>
                  <a:gd name="T10" fmla="*/ 43 w 212"/>
                  <a:gd name="T11" fmla="*/ 4 h 112"/>
                  <a:gd name="T12" fmla="*/ 32 w 212"/>
                  <a:gd name="T13" fmla="*/ 8 h 112"/>
                  <a:gd name="T14" fmla="*/ 21 w 212"/>
                  <a:gd name="T15" fmla="*/ 9 h 112"/>
                  <a:gd name="T16" fmla="*/ 14 w 212"/>
                  <a:gd name="T17" fmla="*/ 13 h 112"/>
                  <a:gd name="T18" fmla="*/ 10 w 212"/>
                  <a:gd name="T19" fmla="*/ 17 h 112"/>
                  <a:gd name="T20" fmla="*/ 7 w 212"/>
                  <a:gd name="T21" fmla="*/ 23 h 112"/>
                  <a:gd name="T22" fmla="*/ 3 w 212"/>
                  <a:gd name="T23" fmla="*/ 33 h 112"/>
                  <a:gd name="T24" fmla="*/ 0 w 212"/>
                  <a:gd name="T25" fmla="*/ 43 h 112"/>
                  <a:gd name="T26" fmla="*/ 0 w 212"/>
                  <a:gd name="T27" fmla="*/ 53 h 112"/>
                  <a:gd name="T28" fmla="*/ 3 w 212"/>
                  <a:gd name="T29" fmla="*/ 65 h 112"/>
                  <a:gd name="T30" fmla="*/ 14 w 212"/>
                  <a:gd name="T31" fmla="*/ 75 h 112"/>
                  <a:gd name="T32" fmla="*/ 21 w 212"/>
                  <a:gd name="T33" fmla="*/ 86 h 112"/>
                  <a:gd name="T34" fmla="*/ 36 w 212"/>
                  <a:gd name="T35" fmla="*/ 96 h 112"/>
                  <a:gd name="T36" fmla="*/ 50 w 212"/>
                  <a:gd name="T37" fmla="*/ 106 h 112"/>
                  <a:gd name="T38" fmla="*/ 64 w 212"/>
                  <a:gd name="T39" fmla="*/ 110 h 112"/>
                  <a:gd name="T40" fmla="*/ 79 w 212"/>
                  <a:gd name="T41" fmla="*/ 110 h 112"/>
                  <a:gd name="T42" fmla="*/ 93 w 212"/>
                  <a:gd name="T43" fmla="*/ 112 h 112"/>
                  <a:gd name="T44" fmla="*/ 111 w 212"/>
                  <a:gd name="T45" fmla="*/ 112 h 112"/>
                  <a:gd name="T46" fmla="*/ 126 w 212"/>
                  <a:gd name="T47" fmla="*/ 112 h 112"/>
                  <a:gd name="T48" fmla="*/ 140 w 212"/>
                  <a:gd name="T49" fmla="*/ 110 h 112"/>
                  <a:gd name="T50" fmla="*/ 151 w 212"/>
                  <a:gd name="T51" fmla="*/ 110 h 112"/>
                  <a:gd name="T52" fmla="*/ 162 w 212"/>
                  <a:gd name="T53" fmla="*/ 106 h 112"/>
                  <a:gd name="T54" fmla="*/ 180 w 212"/>
                  <a:gd name="T55" fmla="*/ 94 h 112"/>
                  <a:gd name="T56" fmla="*/ 194 w 212"/>
                  <a:gd name="T57" fmla="*/ 80 h 112"/>
                  <a:gd name="T58" fmla="*/ 205 w 212"/>
                  <a:gd name="T59" fmla="*/ 65 h 112"/>
                  <a:gd name="T60" fmla="*/ 212 w 212"/>
                  <a:gd name="T61" fmla="*/ 49 h 112"/>
                  <a:gd name="T62" fmla="*/ 212 w 212"/>
                  <a:gd name="T63" fmla="*/ 39 h 112"/>
                  <a:gd name="T64" fmla="*/ 208 w 212"/>
                  <a:gd name="T65" fmla="*/ 31 h 112"/>
                  <a:gd name="T66" fmla="*/ 205 w 212"/>
                  <a:gd name="T67" fmla="*/ 23 h 112"/>
                  <a:gd name="T68" fmla="*/ 198 w 212"/>
                  <a:gd name="T69" fmla="*/ 15 h 112"/>
                  <a:gd name="T70" fmla="*/ 190 w 212"/>
                  <a:gd name="T71" fmla="*/ 13 h 112"/>
                  <a:gd name="T72" fmla="*/ 187 w 212"/>
                  <a:gd name="T73" fmla="*/ 9 h 1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2" h="112">
                    <a:moveTo>
                      <a:pt x="187" y="9"/>
                    </a:moveTo>
                    <a:lnTo>
                      <a:pt x="165" y="4"/>
                    </a:lnTo>
                    <a:lnTo>
                      <a:pt x="144" y="2"/>
                    </a:lnTo>
                    <a:lnTo>
                      <a:pt x="100" y="0"/>
                    </a:lnTo>
                    <a:lnTo>
                      <a:pt x="54" y="4"/>
                    </a:lnTo>
                    <a:lnTo>
                      <a:pt x="43" y="4"/>
                    </a:lnTo>
                    <a:lnTo>
                      <a:pt x="32" y="8"/>
                    </a:lnTo>
                    <a:lnTo>
                      <a:pt x="21" y="9"/>
                    </a:lnTo>
                    <a:lnTo>
                      <a:pt x="14" y="13"/>
                    </a:lnTo>
                    <a:lnTo>
                      <a:pt x="10" y="17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3" y="65"/>
                    </a:lnTo>
                    <a:lnTo>
                      <a:pt x="14" y="75"/>
                    </a:lnTo>
                    <a:lnTo>
                      <a:pt x="21" y="86"/>
                    </a:lnTo>
                    <a:lnTo>
                      <a:pt x="36" y="96"/>
                    </a:lnTo>
                    <a:lnTo>
                      <a:pt x="50" y="106"/>
                    </a:lnTo>
                    <a:lnTo>
                      <a:pt x="64" y="110"/>
                    </a:lnTo>
                    <a:lnTo>
                      <a:pt x="79" y="110"/>
                    </a:lnTo>
                    <a:lnTo>
                      <a:pt x="93" y="112"/>
                    </a:lnTo>
                    <a:lnTo>
                      <a:pt x="111" y="112"/>
                    </a:lnTo>
                    <a:lnTo>
                      <a:pt x="126" y="112"/>
                    </a:lnTo>
                    <a:lnTo>
                      <a:pt x="140" y="110"/>
                    </a:lnTo>
                    <a:lnTo>
                      <a:pt x="151" y="110"/>
                    </a:lnTo>
                    <a:lnTo>
                      <a:pt x="162" y="106"/>
                    </a:lnTo>
                    <a:lnTo>
                      <a:pt x="180" y="94"/>
                    </a:lnTo>
                    <a:lnTo>
                      <a:pt x="194" y="80"/>
                    </a:lnTo>
                    <a:lnTo>
                      <a:pt x="205" y="65"/>
                    </a:lnTo>
                    <a:lnTo>
                      <a:pt x="212" y="49"/>
                    </a:lnTo>
                    <a:lnTo>
                      <a:pt x="212" y="39"/>
                    </a:lnTo>
                    <a:lnTo>
                      <a:pt x="208" y="31"/>
                    </a:lnTo>
                    <a:lnTo>
                      <a:pt x="205" y="23"/>
                    </a:lnTo>
                    <a:lnTo>
                      <a:pt x="198" y="15"/>
                    </a:lnTo>
                    <a:lnTo>
                      <a:pt x="190" y="13"/>
                    </a:lnTo>
                    <a:lnTo>
                      <a:pt x="187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6" name="Freeform 37"/>
              <p:cNvSpPr>
                <a:spLocks/>
              </p:cNvSpPr>
              <p:nvPr/>
            </p:nvSpPr>
            <p:spPr bwMode="auto">
              <a:xfrm>
                <a:off x="2524" y="2983"/>
                <a:ext cx="212" cy="112"/>
              </a:xfrm>
              <a:custGeom>
                <a:avLst/>
                <a:gdLst>
                  <a:gd name="T0" fmla="*/ 187 w 212"/>
                  <a:gd name="T1" fmla="*/ 9 h 112"/>
                  <a:gd name="T2" fmla="*/ 165 w 212"/>
                  <a:gd name="T3" fmla="*/ 4 h 112"/>
                  <a:gd name="T4" fmla="*/ 144 w 212"/>
                  <a:gd name="T5" fmla="*/ 2 h 112"/>
                  <a:gd name="T6" fmla="*/ 100 w 212"/>
                  <a:gd name="T7" fmla="*/ 0 h 112"/>
                  <a:gd name="T8" fmla="*/ 54 w 212"/>
                  <a:gd name="T9" fmla="*/ 4 h 112"/>
                  <a:gd name="T10" fmla="*/ 43 w 212"/>
                  <a:gd name="T11" fmla="*/ 4 h 112"/>
                  <a:gd name="T12" fmla="*/ 32 w 212"/>
                  <a:gd name="T13" fmla="*/ 8 h 112"/>
                  <a:gd name="T14" fmla="*/ 21 w 212"/>
                  <a:gd name="T15" fmla="*/ 9 h 112"/>
                  <a:gd name="T16" fmla="*/ 14 w 212"/>
                  <a:gd name="T17" fmla="*/ 13 h 112"/>
                  <a:gd name="T18" fmla="*/ 10 w 212"/>
                  <a:gd name="T19" fmla="*/ 17 h 112"/>
                  <a:gd name="T20" fmla="*/ 7 w 212"/>
                  <a:gd name="T21" fmla="*/ 23 h 112"/>
                  <a:gd name="T22" fmla="*/ 3 w 212"/>
                  <a:gd name="T23" fmla="*/ 33 h 112"/>
                  <a:gd name="T24" fmla="*/ 0 w 212"/>
                  <a:gd name="T25" fmla="*/ 43 h 112"/>
                  <a:gd name="T26" fmla="*/ 0 w 212"/>
                  <a:gd name="T27" fmla="*/ 53 h 112"/>
                  <a:gd name="T28" fmla="*/ 3 w 212"/>
                  <a:gd name="T29" fmla="*/ 65 h 112"/>
                  <a:gd name="T30" fmla="*/ 14 w 212"/>
                  <a:gd name="T31" fmla="*/ 75 h 112"/>
                  <a:gd name="T32" fmla="*/ 21 w 212"/>
                  <a:gd name="T33" fmla="*/ 86 h 112"/>
                  <a:gd name="T34" fmla="*/ 36 w 212"/>
                  <a:gd name="T35" fmla="*/ 96 h 112"/>
                  <a:gd name="T36" fmla="*/ 50 w 212"/>
                  <a:gd name="T37" fmla="*/ 106 h 112"/>
                  <a:gd name="T38" fmla="*/ 64 w 212"/>
                  <a:gd name="T39" fmla="*/ 110 h 112"/>
                  <a:gd name="T40" fmla="*/ 79 w 212"/>
                  <a:gd name="T41" fmla="*/ 110 h 112"/>
                  <a:gd name="T42" fmla="*/ 93 w 212"/>
                  <a:gd name="T43" fmla="*/ 112 h 112"/>
                  <a:gd name="T44" fmla="*/ 111 w 212"/>
                  <a:gd name="T45" fmla="*/ 112 h 112"/>
                  <a:gd name="T46" fmla="*/ 126 w 212"/>
                  <a:gd name="T47" fmla="*/ 112 h 112"/>
                  <a:gd name="T48" fmla="*/ 140 w 212"/>
                  <a:gd name="T49" fmla="*/ 110 h 112"/>
                  <a:gd name="T50" fmla="*/ 151 w 212"/>
                  <a:gd name="T51" fmla="*/ 110 h 112"/>
                  <a:gd name="T52" fmla="*/ 162 w 212"/>
                  <a:gd name="T53" fmla="*/ 106 h 112"/>
                  <a:gd name="T54" fmla="*/ 180 w 212"/>
                  <a:gd name="T55" fmla="*/ 94 h 112"/>
                  <a:gd name="T56" fmla="*/ 194 w 212"/>
                  <a:gd name="T57" fmla="*/ 80 h 112"/>
                  <a:gd name="T58" fmla="*/ 205 w 212"/>
                  <a:gd name="T59" fmla="*/ 65 h 112"/>
                  <a:gd name="T60" fmla="*/ 212 w 212"/>
                  <a:gd name="T61" fmla="*/ 49 h 112"/>
                  <a:gd name="T62" fmla="*/ 212 w 212"/>
                  <a:gd name="T63" fmla="*/ 39 h 112"/>
                  <a:gd name="T64" fmla="*/ 208 w 212"/>
                  <a:gd name="T65" fmla="*/ 31 h 112"/>
                  <a:gd name="T66" fmla="*/ 205 w 212"/>
                  <a:gd name="T67" fmla="*/ 23 h 112"/>
                  <a:gd name="T68" fmla="*/ 198 w 212"/>
                  <a:gd name="T69" fmla="*/ 15 h 112"/>
                  <a:gd name="T70" fmla="*/ 190 w 212"/>
                  <a:gd name="T71" fmla="*/ 13 h 112"/>
                  <a:gd name="T72" fmla="*/ 187 w 212"/>
                  <a:gd name="T73" fmla="*/ 9 h 1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2" h="112">
                    <a:moveTo>
                      <a:pt x="187" y="9"/>
                    </a:moveTo>
                    <a:lnTo>
                      <a:pt x="165" y="4"/>
                    </a:lnTo>
                    <a:lnTo>
                      <a:pt x="144" y="2"/>
                    </a:lnTo>
                    <a:lnTo>
                      <a:pt x="100" y="0"/>
                    </a:lnTo>
                    <a:lnTo>
                      <a:pt x="54" y="4"/>
                    </a:lnTo>
                    <a:lnTo>
                      <a:pt x="43" y="4"/>
                    </a:lnTo>
                    <a:lnTo>
                      <a:pt x="32" y="8"/>
                    </a:lnTo>
                    <a:lnTo>
                      <a:pt x="21" y="9"/>
                    </a:lnTo>
                    <a:lnTo>
                      <a:pt x="14" y="13"/>
                    </a:lnTo>
                    <a:lnTo>
                      <a:pt x="10" y="17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3" y="65"/>
                    </a:lnTo>
                    <a:lnTo>
                      <a:pt x="14" y="75"/>
                    </a:lnTo>
                    <a:lnTo>
                      <a:pt x="21" y="86"/>
                    </a:lnTo>
                    <a:lnTo>
                      <a:pt x="36" y="96"/>
                    </a:lnTo>
                    <a:lnTo>
                      <a:pt x="50" y="106"/>
                    </a:lnTo>
                    <a:lnTo>
                      <a:pt x="64" y="110"/>
                    </a:lnTo>
                    <a:lnTo>
                      <a:pt x="79" y="110"/>
                    </a:lnTo>
                    <a:lnTo>
                      <a:pt x="93" y="112"/>
                    </a:lnTo>
                    <a:lnTo>
                      <a:pt x="111" y="112"/>
                    </a:lnTo>
                    <a:lnTo>
                      <a:pt x="126" y="112"/>
                    </a:lnTo>
                    <a:lnTo>
                      <a:pt x="140" y="110"/>
                    </a:lnTo>
                    <a:lnTo>
                      <a:pt x="151" y="110"/>
                    </a:lnTo>
                    <a:lnTo>
                      <a:pt x="162" y="106"/>
                    </a:lnTo>
                    <a:lnTo>
                      <a:pt x="180" y="94"/>
                    </a:lnTo>
                    <a:lnTo>
                      <a:pt x="194" y="80"/>
                    </a:lnTo>
                    <a:lnTo>
                      <a:pt x="205" y="65"/>
                    </a:lnTo>
                    <a:lnTo>
                      <a:pt x="212" y="49"/>
                    </a:lnTo>
                    <a:lnTo>
                      <a:pt x="212" y="39"/>
                    </a:lnTo>
                    <a:lnTo>
                      <a:pt x="208" y="31"/>
                    </a:lnTo>
                    <a:lnTo>
                      <a:pt x="205" y="23"/>
                    </a:lnTo>
                    <a:lnTo>
                      <a:pt x="198" y="15"/>
                    </a:lnTo>
                    <a:lnTo>
                      <a:pt x="190" y="13"/>
                    </a:lnTo>
                    <a:lnTo>
                      <a:pt x="187" y="9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7" name="Freeform 38"/>
              <p:cNvSpPr>
                <a:spLocks/>
              </p:cNvSpPr>
              <p:nvPr/>
            </p:nvSpPr>
            <p:spPr bwMode="auto">
              <a:xfrm>
                <a:off x="2606" y="3046"/>
                <a:ext cx="180" cy="124"/>
              </a:xfrm>
              <a:custGeom>
                <a:avLst/>
                <a:gdLst>
                  <a:gd name="T0" fmla="*/ 159 w 180"/>
                  <a:gd name="T1" fmla="*/ 19 h 124"/>
                  <a:gd name="T2" fmla="*/ 152 w 180"/>
                  <a:gd name="T3" fmla="*/ 16 h 124"/>
                  <a:gd name="T4" fmla="*/ 141 w 180"/>
                  <a:gd name="T5" fmla="*/ 12 h 124"/>
                  <a:gd name="T6" fmla="*/ 119 w 180"/>
                  <a:gd name="T7" fmla="*/ 4 h 124"/>
                  <a:gd name="T8" fmla="*/ 98 w 180"/>
                  <a:gd name="T9" fmla="*/ 0 h 124"/>
                  <a:gd name="T10" fmla="*/ 80 w 180"/>
                  <a:gd name="T11" fmla="*/ 0 h 124"/>
                  <a:gd name="T12" fmla="*/ 65 w 180"/>
                  <a:gd name="T13" fmla="*/ 0 h 124"/>
                  <a:gd name="T14" fmla="*/ 54 w 180"/>
                  <a:gd name="T15" fmla="*/ 4 h 124"/>
                  <a:gd name="T16" fmla="*/ 44 w 180"/>
                  <a:gd name="T17" fmla="*/ 10 h 124"/>
                  <a:gd name="T18" fmla="*/ 33 w 180"/>
                  <a:gd name="T19" fmla="*/ 14 h 124"/>
                  <a:gd name="T20" fmla="*/ 26 w 180"/>
                  <a:gd name="T21" fmla="*/ 19 h 124"/>
                  <a:gd name="T22" fmla="*/ 11 w 180"/>
                  <a:gd name="T23" fmla="*/ 31 h 124"/>
                  <a:gd name="T24" fmla="*/ 4 w 180"/>
                  <a:gd name="T25" fmla="*/ 45 h 124"/>
                  <a:gd name="T26" fmla="*/ 4 w 180"/>
                  <a:gd name="T27" fmla="*/ 51 h 124"/>
                  <a:gd name="T28" fmla="*/ 0 w 180"/>
                  <a:gd name="T29" fmla="*/ 57 h 124"/>
                  <a:gd name="T30" fmla="*/ 0 w 180"/>
                  <a:gd name="T31" fmla="*/ 63 h 124"/>
                  <a:gd name="T32" fmla="*/ 0 w 180"/>
                  <a:gd name="T33" fmla="*/ 67 h 124"/>
                  <a:gd name="T34" fmla="*/ 4 w 180"/>
                  <a:gd name="T35" fmla="*/ 73 h 124"/>
                  <a:gd name="T36" fmla="*/ 8 w 180"/>
                  <a:gd name="T37" fmla="*/ 79 h 124"/>
                  <a:gd name="T38" fmla="*/ 15 w 180"/>
                  <a:gd name="T39" fmla="*/ 85 h 124"/>
                  <a:gd name="T40" fmla="*/ 26 w 180"/>
                  <a:gd name="T41" fmla="*/ 92 h 124"/>
                  <a:gd name="T42" fmla="*/ 36 w 180"/>
                  <a:gd name="T43" fmla="*/ 102 h 124"/>
                  <a:gd name="T44" fmla="*/ 54 w 180"/>
                  <a:gd name="T45" fmla="*/ 110 h 124"/>
                  <a:gd name="T46" fmla="*/ 69 w 180"/>
                  <a:gd name="T47" fmla="*/ 114 h 124"/>
                  <a:gd name="T48" fmla="*/ 83 w 180"/>
                  <a:gd name="T49" fmla="*/ 120 h 124"/>
                  <a:gd name="T50" fmla="*/ 94 w 180"/>
                  <a:gd name="T51" fmla="*/ 122 h 124"/>
                  <a:gd name="T52" fmla="*/ 101 w 180"/>
                  <a:gd name="T53" fmla="*/ 124 h 124"/>
                  <a:gd name="T54" fmla="*/ 112 w 180"/>
                  <a:gd name="T55" fmla="*/ 124 h 124"/>
                  <a:gd name="T56" fmla="*/ 119 w 180"/>
                  <a:gd name="T57" fmla="*/ 122 h 124"/>
                  <a:gd name="T58" fmla="*/ 130 w 180"/>
                  <a:gd name="T59" fmla="*/ 120 h 124"/>
                  <a:gd name="T60" fmla="*/ 137 w 180"/>
                  <a:gd name="T61" fmla="*/ 116 h 124"/>
                  <a:gd name="T62" fmla="*/ 148 w 180"/>
                  <a:gd name="T63" fmla="*/ 104 h 124"/>
                  <a:gd name="T64" fmla="*/ 159 w 180"/>
                  <a:gd name="T65" fmla="*/ 92 h 124"/>
                  <a:gd name="T66" fmla="*/ 162 w 180"/>
                  <a:gd name="T67" fmla="*/ 85 h 124"/>
                  <a:gd name="T68" fmla="*/ 173 w 180"/>
                  <a:gd name="T69" fmla="*/ 75 h 124"/>
                  <a:gd name="T70" fmla="*/ 177 w 180"/>
                  <a:gd name="T71" fmla="*/ 67 h 124"/>
                  <a:gd name="T72" fmla="*/ 180 w 180"/>
                  <a:gd name="T73" fmla="*/ 61 h 124"/>
                  <a:gd name="T74" fmla="*/ 180 w 180"/>
                  <a:gd name="T75" fmla="*/ 47 h 124"/>
                  <a:gd name="T76" fmla="*/ 177 w 180"/>
                  <a:gd name="T77" fmla="*/ 33 h 124"/>
                  <a:gd name="T78" fmla="*/ 170 w 180"/>
                  <a:gd name="T79" fmla="*/ 25 h 124"/>
                  <a:gd name="T80" fmla="*/ 159 w 180"/>
                  <a:gd name="T81" fmla="*/ 19 h 1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0" h="124">
                    <a:moveTo>
                      <a:pt x="159" y="19"/>
                    </a:moveTo>
                    <a:lnTo>
                      <a:pt x="152" y="16"/>
                    </a:lnTo>
                    <a:lnTo>
                      <a:pt x="141" y="12"/>
                    </a:lnTo>
                    <a:lnTo>
                      <a:pt x="119" y="4"/>
                    </a:lnTo>
                    <a:lnTo>
                      <a:pt x="98" y="0"/>
                    </a:lnTo>
                    <a:lnTo>
                      <a:pt x="80" y="0"/>
                    </a:lnTo>
                    <a:lnTo>
                      <a:pt x="65" y="0"/>
                    </a:lnTo>
                    <a:lnTo>
                      <a:pt x="54" y="4"/>
                    </a:lnTo>
                    <a:lnTo>
                      <a:pt x="44" y="10"/>
                    </a:lnTo>
                    <a:lnTo>
                      <a:pt x="33" y="14"/>
                    </a:lnTo>
                    <a:lnTo>
                      <a:pt x="26" y="19"/>
                    </a:lnTo>
                    <a:lnTo>
                      <a:pt x="11" y="31"/>
                    </a:lnTo>
                    <a:lnTo>
                      <a:pt x="4" y="45"/>
                    </a:lnTo>
                    <a:lnTo>
                      <a:pt x="4" y="51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4" y="73"/>
                    </a:lnTo>
                    <a:lnTo>
                      <a:pt x="8" y="79"/>
                    </a:lnTo>
                    <a:lnTo>
                      <a:pt x="15" y="85"/>
                    </a:lnTo>
                    <a:lnTo>
                      <a:pt x="26" y="92"/>
                    </a:lnTo>
                    <a:lnTo>
                      <a:pt x="36" y="102"/>
                    </a:lnTo>
                    <a:lnTo>
                      <a:pt x="54" y="110"/>
                    </a:lnTo>
                    <a:lnTo>
                      <a:pt x="69" y="114"/>
                    </a:lnTo>
                    <a:lnTo>
                      <a:pt x="83" y="120"/>
                    </a:lnTo>
                    <a:lnTo>
                      <a:pt x="94" y="122"/>
                    </a:lnTo>
                    <a:lnTo>
                      <a:pt x="101" y="124"/>
                    </a:lnTo>
                    <a:lnTo>
                      <a:pt x="112" y="124"/>
                    </a:lnTo>
                    <a:lnTo>
                      <a:pt x="119" y="122"/>
                    </a:lnTo>
                    <a:lnTo>
                      <a:pt x="130" y="120"/>
                    </a:lnTo>
                    <a:lnTo>
                      <a:pt x="137" y="116"/>
                    </a:lnTo>
                    <a:lnTo>
                      <a:pt x="148" y="104"/>
                    </a:lnTo>
                    <a:lnTo>
                      <a:pt x="159" y="92"/>
                    </a:lnTo>
                    <a:lnTo>
                      <a:pt x="162" y="85"/>
                    </a:lnTo>
                    <a:lnTo>
                      <a:pt x="173" y="75"/>
                    </a:lnTo>
                    <a:lnTo>
                      <a:pt x="177" y="67"/>
                    </a:lnTo>
                    <a:lnTo>
                      <a:pt x="180" y="61"/>
                    </a:lnTo>
                    <a:lnTo>
                      <a:pt x="180" y="47"/>
                    </a:lnTo>
                    <a:lnTo>
                      <a:pt x="177" y="33"/>
                    </a:lnTo>
                    <a:lnTo>
                      <a:pt x="170" y="25"/>
                    </a:lnTo>
                    <a:lnTo>
                      <a:pt x="15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8" name="Freeform 39"/>
              <p:cNvSpPr>
                <a:spLocks/>
              </p:cNvSpPr>
              <p:nvPr/>
            </p:nvSpPr>
            <p:spPr bwMode="auto">
              <a:xfrm>
                <a:off x="2606" y="3046"/>
                <a:ext cx="180" cy="124"/>
              </a:xfrm>
              <a:custGeom>
                <a:avLst/>
                <a:gdLst>
                  <a:gd name="T0" fmla="*/ 159 w 180"/>
                  <a:gd name="T1" fmla="*/ 19 h 124"/>
                  <a:gd name="T2" fmla="*/ 152 w 180"/>
                  <a:gd name="T3" fmla="*/ 16 h 124"/>
                  <a:gd name="T4" fmla="*/ 141 w 180"/>
                  <a:gd name="T5" fmla="*/ 12 h 124"/>
                  <a:gd name="T6" fmla="*/ 119 w 180"/>
                  <a:gd name="T7" fmla="*/ 4 h 124"/>
                  <a:gd name="T8" fmla="*/ 98 w 180"/>
                  <a:gd name="T9" fmla="*/ 0 h 124"/>
                  <a:gd name="T10" fmla="*/ 80 w 180"/>
                  <a:gd name="T11" fmla="*/ 0 h 124"/>
                  <a:gd name="T12" fmla="*/ 65 w 180"/>
                  <a:gd name="T13" fmla="*/ 0 h 124"/>
                  <a:gd name="T14" fmla="*/ 54 w 180"/>
                  <a:gd name="T15" fmla="*/ 4 h 124"/>
                  <a:gd name="T16" fmla="*/ 44 w 180"/>
                  <a:gd name="T17" fmla="*/ 10 h 124"/>
                  <a:gd name="T18" fmla="*/ 33 w 180"/>
                  <a:gd name="T19" fmla="*/ 14 h 124"/>
                  <a:gd name="T20" fmla="*/ 26 w 180"/>
                  <a:gd name="T21" fmla="*/ 19 h 124"/>
                  <a:gd name="T22" fmla="*/ 11 w 180"/>
                  <a:gd name="T23" fmla="*/ 31 h 124"/>
                  <a:gd name="T24" fmla="*/ 4 w 180"/>
                  <a:gd name="T25" fmla="*/ 45 h 124"/>
                  <a:gd name="T26" fmla="*/ 4 w 180"/>
                  <a:gd name="T27" fmla="*/ 51 h 124"/>
                  <a:gd name="T28" fmla="*/ 0 w 180"/>
                  <a:gd name="T29" fmla="*/ 57 h 124"/>
                  <a:gd name="T30" fmla="*/ 0 w 180"/>
                  <a:gd name="T31" fmla="*/ 63 h 124"/>
                  <a:gd name="T32" fmla="*/ 0 w 180"/>
                  <a:gd name="T33" fmla="*/ 67 h 124"/>
                  <a:gd name="T34" fmla="*/ 4 w 180"/>
                  <a:gd name="T35" fmla="*/ 73 h 124"/>
                  <a:gd name="T36" fmla="*/ 8 w 180"/>
                  <a:gd name="T37" fmla="*/ 79 h 124"/>
                  <a:gd name="T38" fmla="*/ 15 w 180"/>
                  <a:gd name="T39" fmla="*/ 85 h 124"/>
                  <a:gd name="T40" fmla="*/ 26 w 180"/>
                  <a:gd name="T41" fmla="*/ 92 h 124"/>
                  <a:gd name="T42" fmla="*/ 36 w 180"/>
                  <a:gd name="T43" fmla="*/ 102 h 124"/>
                  <a:gd name="T44" fmla="*/ 54 w 180"/>
                  <a:gd name="T45" fmla="*/ 110 h 124"/>
                  <a:gd name="T46" fmla="*/ 69 w 180"/>
                  <a:gd name="T47" fmla="*/ 114 h 124"/>
                  <a:gd name="T48" fmla="*/ 83 w 180"/>
                  <a:gd name="T49" fmla="*/ 120 h 124"/>
                  <a:gd name="T50" fmla="*/ 94 w 180"/>
                  <a:gd name="T51" fmla="*/ 122 h 124"/>
                  <a:gd name="T52" fmla="*/ 101 w 180"/>
                  <a:gd name="T53" fmla="*/ 124 h 124"/>
                  <a:gd name="T54" fmla="*/ 112 w 180"/>
                  <a:gd name="T55" fmla="*/ 124 h 124"/>
                  <a:gd name="T56" fmla="*/ 119 w 180"/>
                  <a:gd name="T57" fmla="*/ 122 h 124"/>
                  <a:gd name="T58" fmla="*/ 130 w 180"/>
                  <a:gd name="T59" fmla="*/ 120 h 124"/>
                  <a:gd name="T60" fmla="*/ 137 w 180"/>
                  <a:gd name="T61" fmla="*/ 116 h 124"/>
                  <a:gd name="T62" fmla="*/ 148 w 180"/>
                  <a:gd name="T63" fmla="*/ 104 h 124"/>
                  <a:gd name="T64" fmla="*/ 159 w 180"/>
                  <a:gd name="T65" fmla="*/ 92 h 124"/>
                  <a:gd name="T66" fmla="*/ 162 w 180"/>
                  <a:gd name="T67" fmla="*/ 85 h 124"/>
                  <a:gd name="T68" fmla="*/ 173 w 180"/>
                  <a:gd name="T69" fmla="*/ 75 h 124"/>
                  <a:gd name="T70" fmla="*/ 177 w 180"/>
                  <a:gd name="T71" fmla="*/ 67 h 124"/>
                  <a:gd name="T72" fmla="*/ 180 w 180"/>
                  <a:gd name="T73" fmla="*/ 61 h 124"/>
                  <a:gd name="T74" fmla="*/ 180 w 180"/>
                  <a:gd name="T75" fmla="*/ 47 h 124"/>
                  <a:gd name="T76" fmla="*/ 177 w 180"/>
                  <a:gd name="T77" fmla="*/ 33 h 124"/>
                  <a:gd name="T78" fmla="*/ 170 w 180"/>
                  <a:gd name="T79" fmla="*/ 25 h 124"/>
                  <a:gd name="T80" fmla="*/ 159 w 180"/>
                  <a:gd name="T81" fmla="*/ 19 h 1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0" h="124">
                    <a:moveTo>
                      <a:pt x="159" y="19"/>
                    </a:moveTo>
                    <a:lnTo>
                      <a:pt x="152" y="16"/>
                    </a:lnTo>
                    <a:lnTo>
                      <a:pt x="141" y="12"/>
                    </a:lnTo>
                    <a:lnTo>
                      <a:pt x="119" y="4"/>
                    </a:lnTo>
                    <a:lnTo>
                      <a:pt x="98" y="0"/>
                    </a:lnTo>
                    <a:lnTo>
                      <a:pt x="80" y="0"/>
                    </a:lnTo>
                    <a:lnTo>
                      <a:pt x="65" y="0"/>
                    </a:lnTo>
                    <a:lnTo>
                      <a:pt x="54" y="4"/>
                    </a:lnTo>
                    <a:lnTo>
                      <a:pt x="44" y="10"/>
                    </a:lnTo>
                    <a:lnTo>
                      <a:pt x="33" y="14"/>
                    </a:lnTo>
                    <a:lnTo>
                      <a:pt x="26" y="19"/>
                    </a:lnTo>
                    <a:lnTo>
                      <a:pt x="11" y="31"/>
                    </a:lnTo>
                    <a:lnTo>
                      <a:pt x="4" y="45"/>
                    </a:lnTo>
                    <a:lnTo>
                      <a:pt x="4" y="51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4" y="73"/>
                    </a:lnTo>
                    <a:lnTo>
                      <a:pt x="8" y="79"/>
                    </a:lnTo>
                    <a:lnTo>
                      <a:pt x="15" y="85"/>
                    </a:lnTo>
                    <a:lnTo>
                      <a:pt x="26" y="92"/>
                    </a:lnTo>
                    <a:lnTo>
                      <a:pt x="36" y="102"/>
                    </a:lnTo>
                    <a:lnTo>
                      <a:pt x="54" y="110"/>
                    </a:lnTo>
                    <a:lnTo>
                      <a:pt x="69" y="114"/>
                    </a:lnTo>
                    <a:lnTo>
                      <a:pt x="83" y="120"/>
                    </a:lnTo>
                    <a:lnTo>
                      <a:pt x="94" y="122"/>
                    </a:lnTo>
                    <a:lnTo>
                      <a:pt x="101" y="124"/>
                    </a:lnTo>
                    <a:lnTo>
                      <a:pt x="112" y="124"/>
                    </a:lnTo>
                    <a:lnTo>
                      <a:pt x="119" y="122"/>
                    </a:lnTo>
                    <a:lnTo>
                      <a:pt x="130" y="120"/>
                    </a:lnTo>
                    <a:lnTo>
                      <a:pt x="137" y="116"/>
                    </a:lnTo>
                    <a:lnTo>
                      <a:pt x="148" y="104"/>
                    </a:lnTo>
                    <a:lnTo>
                      <a:pt x="159" y="92"/>
                    </a:lnTo>
                    <a:lnTo>
                      <a:pt x="162" y="85"/>
                    </a:lnTo>
                    <a:lnTo>
                      <a:pt x="173" y="75"/>
                    </a:lnTo>
                    <a:lnTo>
                      <a:pt x="177" y="67"/>
                    </a:lnTo>
                    <a:lnTo>
                      <a:pt x="180" y="61"/>
                    </a:lnTo>
                    <a:lnTo>
                      <a:pt x="180" y="47"/>
                    </a:lnTo>
                    <a:lnTo>
                      <a:pt x="177" y="33"/>
                    </a:lnTo>
                    <a:lnTo>
                      <a:pt x="170" y="25"/>
                    </a:lnTo>
                    <a:lnTo>
                      <a:pt x="159" y="19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9" name="Freeform 40"/>
              <p:cNvSpPr>
                <a:spLocks/>
              </p:cNvSpPr>
              <p:nvPr/>
            </p:nvSpPr>
            <p:spPr bwMode="auto">
              <a:xfrm>
                <a:off x="3762" y="2750"/>
                <a:ext cx="234" cy="120"/>
              </a:xfrm>
              <a:custGeom>
                <a:avLst/>
                <a:gdLst>
                  <a:gd name="T0" fmla="*/ 169 w 234"/>
                  <a:gd name="T1" fmla="*/ 4 h 120"/>
                  <a:gd name="T2" fmla="*/ 126 w 234"/>
                  <a:gd name="T3" fmla="*/ 2 h 120"/>
                  <a:gd name="T4" fmla="*/ 79 w 234"/>
                  <a:gd name="T5" fmla="*/ 0 h 120"/>
                  <a:gd name="T6" fmla="*/ 65 w 234"/>
                  <a:gd name="T7" fmla="*/ 0 h 120"/>
                  <a:gd name="T8" fmla="*/ 47 w 234"/>
                  <a:gd name="T9" fmla="*/ 2 h 120"/>
                  <a:gd name="T10" fmla="*/ 32 w 234"/>
                  <a:gd name="T11" fmla="*/ 6 h 120"/>
                  <a:gd name="T12" fmla="*/ 22 w 234"/>
                  <a:gd name="T13" fmla="*/ 10 h 120"/>
                  <a:gd name="T14" fmla="*/ 7 w 234"/>
                  <a:gd name="T15" fmla="*/ 22 h 120"/>
                  <a:gd name="T16" fmla="*/ 0 w 234"/>
                  <a:gd name="T17" fmla="*/ 35 h 120"/>
                  <a:gd name="T18" fmla="*/ 0 w 234"/>
                  <a:gd name="T19" fmla="*/ 47 h 120"/>
                  <a:gd name="T20" fmla="*/ 4 w 234"/>
                  <a:gd name="T21" fmla="*/ 61 h 120"/>
                  <a:gd name="T22" fmla="*/ 14 w 234"/>
                  <a:gd name="T23" fmla="*/ 75 h 120"/>
                  <a:gd name="T24" fmla="*/ 25 w 234"/>
                  <a:gd name="T25" fmla="*/ 87 h 120"/>
                  <a:gd name="T26" fmla="*/ 36 w 234"/>
                  <a:gd name="T27" fmla="*/ 100 h 120"/>
                  <a:gd name="T28" fmla="*/ 47 w 234"/>
                  <a:gd name="T29" fmla="*/ 110 h 120"/>
                  <a:gd name="T30" fmla="*/ 61 w 234"/>
                  <a:gd name="T31" fmla="*/ 116 h 120"/>
                  <a:gd name="T32" fmla="*/ 79 w 234"/>
                  <a:gd name="T33" fmla="*/ 118 h 120"/>
                  <a:gd name="T34" fmla="*/ 97 w 234"/>
                  <a:gd name="T35" fmla="*/ 120 h 120"/>
                  <a:gd name="T36" fmla="*/ 115 w 234"/>
                  <a:gd name="T37" fmla="*/ 118 h 120"/>
                  <a:gd name="T38" fmla="*/ 137 w 234"/>
                  <a:gd name="T39" fmla="*/ 118 h 120"/>
                  <a:gd name="T40" fmla="*/ 158 w 234"/>
                  <a:gd name="T41" fmla="*/ 118 h 120"/>
                  <a:gd name="T42" fmla="*/ 176 w 234"/>
                  <a:gd name="T43" fmla="*/ 118 h 120"/>
                  <a:gd name="T44" fmla="*/ 194 w 234"/>
                  <a:gd name="T45" fmla="*/ 114 h 120"/>
                  <a:gd name="T46" fmla="*/ 209 w 234"/>
                  <a:gd name="T47" fmla="*/ 97 h 120"/>
                  <a:gd name="T48" fmla="*/ 220 w 234"/>
                  <a:gd name="T49" fmla="*/ 81 h 120"/>
                  <a:gd name="T50" fmla="*/ 230 w 234"/>
                  <a:gd name="T51" fmla="*/ 63 h 120"/>
                  <a:gd name="T52" fmla="*/ 234 w 234"/>
                  <a:gd name="T53" fmla="*/ 45 h 120"/>
                  <a:gd name="T54" fmla="*/ 227 w 234"/>
                  <a:gd name="T55" fmla="*/ 35 h 120"/>
                  <a:gd name="T56" fmla="*/ 220 w 234"/>
                  <a:gd name="T57" fmla="*/ 28 h 120"/>
                  <a:gd name="T58" fmla="*/ 209 w 234"/>
                  <a:gd name="T59" fmla="*/ 20 h 120"/>
                  <a:gd name="T60" fmla="*/ 198 w 234"/>
                  <a:gd name="T61" fmla="*/ 12 h 120"/>
                  <a:gd name="T62" fmla="*/ 184 w 234"/>
                  <a:gd name="T63" fmla="*/ 8 h 120"/>
                  <a:gd name="T64" fmla="*/ 169 w 234"/>
                  <a:gd name="T65" fmla="*/ 4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34" h="120">
                    <a:moveTo>
                      <a:pt x="169" y="4"/>
                    </a:moveTo>
                    <a:lnTo>
                      <a:pt x="126" y="2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7" y="2"/>
                    </a:lnTo>
                    <a:lnTo>
                      <a:pt x="32" y="6"/>
                    </a:lnTo>
                    <a:lnTo>
                      <a:pt x="22" y="10"/>
                    </a:lnTo>
                    <a:lnTo>
                      <a:pt x="7" y="2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4" y="61"/>
                    </a:lnTo>
                    <a:lnTo>
                      <a:pt x="14" y="75"/>
                    </a:lnTo>
                    <a:lnTo>
                      <a:pt x="25" y="87"/>
                    </a:lnTo>
                    <a:lnTo>
                      <a:pt x="36" y="100"/>
                    </a:lnTo>
                    <a:lnTo>
                      <a:pt x="47" y="110"/>
                    </a:lnTo>
                    <a:lnTo>
                      <a:pt x="61" y="116"/>
                    </a:lnTo>
                    <a:lnTo>
                      <a:pt x="79" y="118"/>
                    </a:lnTo>
                    <a:lnTo>
                      <a:pt x="97" y="120"/>
                    </a:lnTo>
                    <a:lnTo>
                      <a:pt x="115" y="118"/>
                    </a:lnTo>
                    <a:lnTo>
                      <a:pt x="137" y="118"/>
                    </a:lnTo>
                    <a:lnTo>
                      <a:pt x="158" y="118"/>
                    </a:lnTo>
                    <a:lnTo>
                      <a:pt x="176" y="118"/>
                    </a:lnTo>
                    <a:lnTo>
                      <a:pt x="194" y="114"/>
                    </a:lnTo>
                    <a:lnTo>
                      <a:pt x="209" y="97"/>
                    </a:lnTo>
                    <a:lnTo>
                      <a:pt x="220" y="81"/>
                    </a:lnTo>
                    <a:lnTo>
                      <a:pt x="230" y="63"/>
                    </a:lnTo>
                    <a:lnTo>
                      <a:pt x="234" y="45"/>
                    </a:lnTo>
                    <a:lnTo>
                      <a:pt x="227" y="35"/>
                    </a:lnTo>
                    <a:lnTo>
                      <a:pt x="220" y="28"/>
                    </a:lnTo>
                    <a:lnTo>
                      <a:pt x="209" y="20"/>
                    </a:lnTo>
                    <a:lnTo>
                      <a:pt x="198" y="12"/>
                    </a:lnTo>
                    <a:lnTo>
                      <a:pt x="184" y="8"/>
                    </a:lnTo>
                    <a:lnTo>
                      <a:pt x="169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0" name="Freeform 41"/>
              <p:cNvSpPr>
                <a:spLocks/>
              </p:cNvSpPr>
              <p:nvPr/>
            </p:nvSpPr>
            <p:spPr bwMode="auto">
              <a:xfrm>
                <a:off x="3762" y="2750"/>
                <a:ext cx="234" cy="120"/>
              </a:xfrm>
              <a:custGeom>
                <a:avLst/>
                <a:gdLst>
                  <a:gd name="T0" fmla="*/ 169 w 234"/>
                  <a:gd name="T1" fmla="*/ 4 h 120"/>
                  <a:gd name="T2" fmla="*/ 126 w 234"/>
                  <a:gd name="T3" fmla="*/ 2 h 120"/>
                  <a:gd name="T4" fmla="*/ 79 w 234"/>
                  <a:gd name="T5" fmla="*/ 0 h 120"/>
                  <a:gd name="T6" fmla="*/ 65 w 234"/>
                  <a:gd name="T7" fmla="*/ 0 h 120"/>
                  <a:gd name="T8" fmla="*/ 47 w 234"/>
                  <a:gd name="T9" fmla="*/ 2 h 120"/>
                  <a:gd name="T10" fmla="*/ 32 w 234"/>
                  <a:gd name="T11" fmla="*/ 6 h 120"/>
                  <a:gd name="T12" fmla="*/ 22 w 234"/>
                  <a:gd name="T13" fmla="*/ 10 h 120"/>
                  <a:gd name="T14" fmla="*/ 7 w 234"/>
                  <a:gd name="T15" fmla="*/ 22 h 120"/>
                  <a:gd name="T16" fmla="*/ 0 w 234"/>
                  <a:gd name="T17" fmla="*/ 35 h 120"/>
                  <a:gd name="T18" fmla="*/ 0 w 234"/>
                  <a:gd name="T19" fmla="*/ 47 h 120"/>
                  <a:gd name="T20" fmla="*/ 4 w 234"/>
                  <a:gd name="T21" fmla="*/ 61 h 120"/>
                  <a:gd name="T22" fmla="*/ 14 w 234"/>
                  <a:gd name="T23" fmla="*/ 75 h 120"/>
                  <a:gd name="T24" fmla="*/ 25 w 234"/>
                  <a:gd name="T25" fmla="*/ 87 h 120"/>
                  <a:gd name="T26" fmla="*/ 36 w 234"/>
                  <a:gd name="T27" fmla="*/ 100 h 120"/>
                  <a:gd name="T28" fmla="*/ 47 w 234"/>
                  <a:gd name="T29" fmla="*/ 110 h 120"/>
                  <a:gd name="T30" fmla="*/ 61 w 234"/>
                  <a:gd name="T31" fmla="*/ 116 h 120"/>
                  <a:gd name="T32" fmla="*/ 79 w 234"/>
                  <a:gd name="T33" fmla="*/ 118 h 120"/>
                  <a:gd name="T34" fmla="*/ 97 w 234"/>
                  <a:gd name="T35" fmla="*/ 120 h 120"/>
                  <a:gd name="T36" fmla="*/ 115 w 234"/>
                  <a:gd name="T37" fmla="*/ 118 h 120"/>
                  <a:gd name="T38" fmla="*/ 137 w 234"/>
                  <a:gd name="T39" fmla="*/ 118 h 120"/>
                  <a:gd name="T40" fmla="*/ 158 w 234"/>
                  <a:gd name="T41" fmla="*/ 118 h 120"/>
                  <a:gd name="T42" fmla="*/ 176 w 234"/>
                  <a:gd name="T43" fmla="*/ 118 h 120"/>
                  <a:gd name="T44" fmla="*/ 194 w 234"/>
                  <a:gd name="T45" fmla="*/ 114 h 120"/>
                  <a:gd name="T46" fmla="*/ 209 w 234"/>
                  <a:gd name="T47" fmla="*/ 97 h 120"/>
                  <a:gd name="T48" fmla="*/ 220 w 234"/>
                  <a:gd name="T49" fmla="*/ 81 h 120"/>
                  <a:gd name="T50" fmla="*/ 230 w 234"/>
                  <a:gd name="T51" fmla="*/ 63 h 120"/>
                  <a:gd name="T52" fmla="*/ 234 w 234"/>
                  <a:gd name="T53" fmla="*/ 45 h 120"/>
                  <a:gd name="T54" fmla="*/ 227 w 234"/>
                  <a:gd name="T55" fmla="*/ 35 h 120"/>
                  <a:gd name="T56" fmla="*/ 220 w 234"/>
                  <a:gd name="T57" fmla="*/ 28 h 120"/>
                  <a:gd name="T58" fmla="*/ 209 w 234"/>
                  <a:gd name="T59" fmla="*/ 20 h 120"/>
                  <a:gd name="T60" fmla="*/ 198 w 234"/>
                  <a:gd name="T61" fmla="*/ 12 h 120"/>
                  <a:gd name="T62" fmla="*/ 184 w 234"/>
                  <a:gd name="T63" fmla="*/ 8 h 120"/>
                  <a:gd name="T64" fmla="*/ 169 w 234"/>
                  <a:gd name="T65" fmla="*/ 4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34" h="120">
                    <a:moveTo>
                      <a:pt x="169" y="4"/>
                    </a:moveTo>
                    <a:lnTo>
                      <a:pt x="126" y="2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7" y="2"/>
                    </a:lnTo>
                    <a:lnTo>
                      <a:pt x="32" y="6"/>
                    </a:lnTo>
                    <a:lnTo>
                      <a:pt x="22" y="10"/>
                    </a:lnTo>
                    <a:lnTo>
                      <a:pt x="7" y="2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4" y="61"/>
                    </a:lnTo>
                    <a:lnTo>
                      <a:pt x="14" y="75"/>
                    </a:lnTo>
                    <a:lnTo>
                      <a:pt x="25" y="87"/>
                    </a:lnTo>
                    <a:lnTo>
                      <a:pt x="36" y="100"/>
                    </a:lnTo>
                    <a:lnTo>
                      <a:pt x="47" y="110"/>
                    </a:lnTo>
                    <a:lnTo>
                      <a:pt x="61" y="116"/>
                    </a:lnTo>
                    <a:lnTo>
                      <a:pt x="79" y="118"/>
                    </a:lnTo>
                    <a:lnTo>
                      <a:pt x="97" y="120"/>
                    </a:lnTo>
                    <a:lnTo>
                      <a:pt x="115" y="118"/>
                    </a:lnTo>
                    <a:lnTo>
                      <a:pt x="137" y="118"/>
                    </a:lnTo>
                    <a:lnTo>
                      <a:pt x="158" y="118"/>
                    </a:lnTo>
                    <a:lnTo>
                      <a:pt x="176" y="118"/>
                    </a:lnTo>
                    <a:lnTo>
                      <a:pt x="194" y="114"/>
                    </a:lnTo>
                    <a:lnTo>
                      <a:pt x="209" y="97"/>
                    </a:lnTo>
                    <a:lnTo>
                      <a:pt x="220" y="81"/>
                    </a:lnTo>
                    <a:lnTo>
                      <a:pt x="230" y="63"/>
                    </a:lnTo>
                    <a:lnTo>
                      <a:pt x="234" y="45"/>
                    </a:lnTo>
                    <a:lnTo>
                      <a:pt x="227" y="35"/>
                    </a:lnTo>
                    <a:lnTo>
                      <a:pt x="220" y="28"/>
                    </a:lnTo>
                    <a:lnTo>
                      <a:pt x="209" y="20"/>
                    </a:lnTo>
                    <a:lnTo>
                      <a:pt x="198" y="12"/>
                    </a:lnTo>
                    <a:lnTo>
                      <a:pt x="184" y="8"/>
                    </a:lnTo>
                    <a:lnTo>
                      <a:pt x="169" y="4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1" name="Freeform 42"/>
              <p:cNvSpPr>
                <a:spLocks/>
              </p:cNvSpPr>
              <p:nvPr/>
            </p:nvSpPr>
            <p:spPr bwMode="auto">
              <a:xfrm>
                <a:off x="3733" y="2819"/>
                <a:ext cx="213" cy="116"/>
              </a:xfrm>
              <a:custGeom>
                <a:avLst/>
                <a:gdLst>
                  <a:gd name="T0" fmla="*/ 184 w 213"/>
                  <a:gd name="T1" fmla="*/ 14 h 116"/>
                  <a:gd name="T2" fmla="*/ 184 w 213"/>
                  <a:gd name="T3" fmla="*/ 12 h 116"/>
                  <a:gd name="T4" fmla="*/ 180 w 213"/>
                  <a:gd name="T5" fmla="*/ 10 h 116"/>
                  <a:gd name="T6" fmla="*/ 144 w 213"/>
                  <a:gd name="T7" fmla="*/ 6 h 116"/>
                  <a:gd name="T8" fmla="*/ 112 w 213"/>
                  <a:gd name="T9" fmla="*/ 2 h 116"/>
                  <a:gd name="T10" fmla="*/ 97 w 213"/>
                  <a:gd name="T11" fmla="*/ 0 h 116"/>
                  <a:gd name="T12" fmla="*/ 83 w 213"/>
                  <a:gd name="T13" fmla="*/ 0 h 116"/>
                  <a:gd name="T14" fmla="*/ 72 w 213"/>
                  <a:gd name="T15" fmla="*/ 0 h 116"/>
                  <a:gd name="T16" fmla="*/ 58 w 213"/>
                  <a:gd name="T17" fmla="*/ 0 h 116"/>
                  <a:gd name="T18" fmla="*/ 40 w 213"/>
                  <a:gd name="T19" fmla="*/ 6 h 116"/>
                  <a:gd name="T20" fmla="*/ 22 w 213"/>
                  <a:gd name="T21" fmla="*/ 14 h 116"/>
                  <a:gd name="T22" fmla="*/ 7 w 213"/>
                  <a:gd name="T23" fmla="*/ 22 h 116"/>
                  <a:gd name="T24" fmla="*/ 0 w 213"/>
                  <a:gd name="T25" fmla="*/ 30 h 116"/>
                  <a:gd name="T26" fmla="*/ 4 w 213"/>
                  <a:gd name="T27" fmla="*/ 55 h 116"/>
                  <a:gd name="T28" fmla="*/ 11 w 213"/>
                  <a:gd name="T29" fmla="*/ 79 h 116"/>
                  <a:gd name="T30" fmla="*/ 18 w 213"/>
                  <a:gd name="T31" fmla="*/ 93 h 116"/>
                  <a:gd name="T32" fmla="*/ 29 w 213"/>
                  <a:gd name="T33" fmla="*/ 104 h 116"/>
                  <a:gd name="T34" fmla="*/ 33 w 213"/>
                  <a:gd name="T35" fmla="*/ 106 h 116"/>
                  <a:gd name="T36" fmla="*/ 36 w 213"/>
                  <a:gd name="T37" fmla="*/ 108 h 116"/>
                  <a:gd name="T38" fmla="*/ 87 w 213"/>
                  <a:gd name="T39" fmla="*/ 112 h 116"/>
                  <a:gd name="T40" fmla="*/ 137 w 213"/>
                  <a:gd name="T41" fmla="*/ 116 h 116"/>
                  <a:gd name="T42" fmla="*/ 144 w 213"/>
                  <a:gd name="T43" fmla="*/ 114 h 116"/>
                  <a:gd name="T44" fmla="*/ 151 w 213"/>
                  <a:gd name="T45" fmla="*/ 108 h 116"/>
                  <a:gd name="T46" fmla="*/ 159 w 213"/>
                  <a:gd name="T47" fmla="*/ 104 h 116"/>
                  <a:gd name="T48" fmla="*/ 166 w 213"/>
                  <a:gd name="T49" fmla="*/ 101 h 116"/>
                  <a:gd name="T50" fmla="*/ 177 w 213"/>
                  <a:gd name="T51" fmla="*/ 91 h 116"/>
                  <a:gd name="T52" fmla="*/ 191 w 213"/>
                  <a:gd name="T53" fmla="*/ 75 h 116"/>
                  <a:gd name="T54" fmla="*/ 198 w 213"/>
                  <a:gd name="T55" fmla="*/ 61 h 116"/>
                  <a:gd name="T56" fmla="*/ 209 w 213"/>
                  <a:gd name="T57" fmla="*/ 49 h 116"/>
                  <a:gd name="T58" fmla="*/ 213 w 213"/>
                  <a:gd name="T59" fmla="*/ 37 h 116"/>
                  <a:gd name="T60" fmla="*/ 209 w 213"/>
                  <a:gd name="T61" fmla="*/ 28 h 116"/>
                  <a:gd name="T62" fmla="*/ 198 w 213"/>
                  <a:gd name="T63" fmla="*/ 18 h 116"/>
                  <a:gd name="T64" fmla="*/ 180 w 213"/>
                  <a:gd name="T65" fmla="*/ 10 h 116"/>
                  <a:gd name="T66" fmla="*/ 184 w 213"/>
                  <a:gd name="T67" fmla="*/ 14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3" h="116">
                    <a:moveTo>
                      <a:pt x="184" y="14"/>
                    </a:moveTo>
                    <a:lnTo>
                      <a:pt x="184" y="12"/>
                    </a:lnTo>
                    <a:lnTo>
                      <a:pt x="180" y="10"/>
                    </a:lnTo>
                    <a:lnTo>
                      <a:pt x="144" y="6"/>
                    </a:lnTo>
                    <a:lnTo>
                      <a:pt x="112" y="2"/>
                    </a:lnTo>
                    <a:lnTo>
                      <a:pt x="97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0" y="6"/>
                    </a:lnTo>
                    <a:lnTo>
                      <a:pt x="22" y="14"/>
                    </a:lnTo>
                    <a:lnTo>
                      <a:pt x="7" y="22"/>
                    </a:lnTo>
                    <a:lnTo>
                      <a:pt x="0" y="30"/>
                    </a:lnTo>
                    <a:lnTo>
                      <a:pt x="4" y="55"/>
                    </a:lnTo>
                    <a:lnTo>
                      <a:pt x="11" y="79"/>
                    </a:lnTo>
                    <a:lnTo>
                      <a:pt x="18" y="93"/>
                    </a:lnTo>
                    <a:lnTo>
                      <a:pt x="29" y="104"/>
                    </a:lnTo>
                    <a:lnTo>
                      <a:pt x="33" y="106"/>
                    </a:lnTo>
                    <a:lnTo>
                      <a:pt x="36" y="108"/>
                    </a:lnTo>
                    <a:lnTo>
                      <a:pt x="87" y="112"/>
                    </a:lnTo>
                    <a:lnTo>
                      <a:pt x="137" y="116"/>
                    </a:lnTo>
                    <a:lnTo>
                      <a:pt x="144" y="114"/>
                    </a:lnTo>
                    <a:lnTo>
                      <a:pt x="151" y="108"/>
                    </a:lnTo>
                    <a:lnTo>
                      <a:pt x="159" y="104"/>
                    </a:lnTo>
                    <a:lnTo>
                      <a:pt x="166" y="101"/>
                    </a:lnTo>
                    <a:lnTo>
                      <a:pt x="177" y="91"/>
                    </a:lnTo>
                    <a:lnTo>
                      <a:pt x="191" y="75"/>
                    </a:lnTo>
                    <a:lnTo>
                      <a:pt x="198" y="61"/>
                    </a:lnTo>
                    <a:lnTo>
                      <a:pt x="209" y="49"/>
                    </a:lnTo>
                    <a:lnTo>
                      <a:pt x="213" y="37"/>
                    </a:lnTo>
                    <a:lnTo>
                      <a:pt x="209" y="28"/>
                    </a:lnTo>
                    <a:lnTo>
                      <a:pt x="198" y="18"/>
                    </a:lnTo>
                    <a:lnTo>
                      <a:pt x="180" y="10"/>
                    </a:lnTo>
                    <a:lnTo>
                      <a:pt x="18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2" name="Freeform 43"/>
              <p:cNvSpPr>
                <a:spLocks/>
              </p:cNvSpPr>
              <p:nvPr/>
            </p:nvSpPr>
            <p:spPr bwMode="auto">
              <a:xfrm>
                <a:off x="3733" y="2819"/>
                <a:ext cx="213" cy="116"/>
              </a:xfrm>
              <a:custGeom>
                <a:avLst/>
                <a:gdLst>
                  <a:gd name="T0" fmla="*/ 184 w 213"/>
                  <a:gd name="T1" fmla="*/ 14 h 116"/>
                  <a:gd name="T2" fmla="*/ 184 w 213"/>
                  <a:gd name="T3" fmla="*/ 12 h 116"/>
                  <a:gd name="T4" fmla="*/ 180 w 213"/>
                  <a:gd name="T5" fmla="*/ 10 h 116"/>
                  <a:gd name="T6" fmla="*/ 144 w 213"/>
                  <a:gd name="T7" fmla="*/ 6 h 116"/>
                  <a:gd name="T8" fmla="*/ 112 w 213"/>
                  <a:gd name="T9" fmla="*/ 2 h 116"/>
                  <a:gd name="T10" fmla="*/ 97 w 213"/>
                  <a:gd name="T11" fmla="*/ 0 h 116"/>
                  <a:gd name="T12" fmla="*/ 83 w 213"/>
                  <a:gd name="T13" fmla="*/ 0 h 116"/>
                  <a:gd name="T14" fmla="*/ 72 w 213"/>
                  <a:gd name="T15" fmla="*/ 0 h 116"/>
                  <a:gd name="T16" fmla="*/ 58 w 213"/>
                  <a:gd name="T17" fmla="*/ 0 h 116"/>
                  <a:gd name="T18" fmla="*/ 40 w 213"/>
                  <a:gd name="T19" fmla="*/ 6 h 116"/>
                  <a:gd name="T20" fmla="*/ 22 w 213"/>
                  <a:gd name="T21" fmla="*/ 14 h 116"/>
                  <a:gd name="T22" fmla="*/ 7 w 213"/>
                  <a:gd name="T23" fmla="*/ 22 h 116"/>
                  <a:gd name="T24" fmla="*/ 0 w 213"/>
                  <a:gd name="T25" fmla="*/ 30 h 116"/>
                  <a:gd name="T26" fmla="*/ 4 w 213"/>
                  <a:gd name="T27" fmla="*/ 55 h 116"/>
                  <a:gd name="T28" fmla="*/ 11 w 213"/>
                  <a:gd name="T29" fmla="*/ 79 h 116"/>
                  <a:gd name="T30" fmla="*/ 18 w 213"/>
                  <a:gd name="T31" fmla="*/ 93 h 116"/>
                  <a:gd name="T32" fmla="*/ 29 w 213"/>
                  <a:gd name="T33" fmla="*/ 104 h 116"/>
                  <a:gd name="T34" fmla="*/ 33 w 213"/>
                  <a:gd name="T35" fmla="*/ 106 h 116"/>
                  <a:gd name="T36" fmla="*/ 36 w 213"/>
                  <a:gd name="T37" fmla="*/ 108 h 116"/>
                  <a:gd name="T38" fmla="*/ 87 w 213"/>
                  <a:gd name="T39" fmla="*/ 112 h 116"/>
                  <a:gd name="T40" fmla="*/ 137 w 213"/>
                  <a:gd name="T41" fmla="*/ 116 h 116"/>
                  <a:gd name="T42" fmla="*/ 144 w 213"/>
                  <a:gd name="T43" fmla="*/ 114 h 116"/>
                  <a:gd name="T44" fmla="*/ 151 w 213"/>
                  <a:gd name="T45" fmla="*/ 108 h 116"/>
                  <a:gd name="T46" fmla="*/ 159 w 213"/>
                  <a:gd name="T47" fmla="*/ 104 h 116"/>
                  <a:gd name="T48" fmla="*/ 166 w 213"/>
                  <a:gd name="T49" fmla="*/ 101 h 116"/>
                  <a:gd name="T50" fmla="*/ 177 w 213"/>
                  <a:gd name="T51" fmla="*/ 91 h 116"/>
                  <a:gd name="T52" fmla="*/ 191 w 213"/>
                  <a:gd name="T53" fmla="*/ 75 h 116"/>
                  <a:gd name="T54" fmla="*/ 198 w 213"/>
                  <a:gd name="T55" fmla="*/ 61 h 116"/>
                  <a:gd name="T56" fmla="*/ 209 w 213"/>
                  <a:gd name="T57" fmla="*/ 49 h 116"/>
                  <a:gd name="T58" fmla="*/ 213 w 213"/>
                  <a:gd name="T59" fmla="*/ 37 h 116"/>
                  <a:gd name="T60" fmla="*/ 209 w 213"/>
                  <a:gd name="T61" fmla="*/ 28 h 116"/>
                  <a:gd name="T62" fmla="*/ 198 w 213"/>
                  <a:gd name="T63" fmla="*/ 18 h 116"/>
                  <a:gd name="T64" fmla="*/ 180 w 213"/>
                  <a:gd name="T65" fmla="*/ 1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116">
                    <a:moveTo>
                      <a:pt x="184" y="14"/>
                    </a:moveTo>
                    <a:lnTo>
                      <a:pt x="184" y="12"/>
                    </a:lnTo>
                    <a:lnTo>
                      <a:pt x="180" y="10"/>
                    </a:lnTo>
                    <a:lnTo>
                      <a:pt x="144" y="6"/>
                    </a:lnTo>
                    <a:lnTo>
                      <a:pt x="112" y="2"/>
                    </a:lnTo>
                    <a:lnTo>
                      <a:pt x="97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0" y="6"/>
                    </a:lnTo>
                    <a:lnTo>
                      <a:pt x="22" y="14"/>
                    </a:lnTo>
                    <a:lnTo>
                      <a:pt x="7" y="22"/>
                    </a:lnTo>
                    <a:lnTo>
                      <a:pt x="0" y="30"/>
                    </a:lnTo>
                    <a:lnTo>
                      <a:pt x="4" y="55"/>
                    </a:lnTo>
                    <a:lnTo>
                      <a:pt x="11" y="79"/>
                    </a:lnTo>
                    <a:lnTo>
                      <a:pt x="18" y="93"/>
                    </a:lnTo>
                    <a:lnTo>
                      <a:pt x="29" y="104"/>
                    </a:lnTo>
                    <a:lnTo>
                      <a:pt x="33" y="106"/>
                    </a:lnTo>
                    <a:lnTo>
                      <a:pt x="36" y="108"/>
                    </a:lnTo>
                    <a:lnTo>
                      <a:pt x="87" y="112"/>
                    </a:lnTo>
                    <a:lnTo>
                      <a:pt x="137" y="116"/>
                    </a:lnTo>
                    <a:lnTo>
                      <a:pt x="144" y="114"/>
                    </a:lnTo>
                    <a:lnTo>
                      <a:pt x="151" y="108"/>
                    </a:lnTo>
                    <a:lnTo>
                      <a:pt x="159" y="104"/>
                    </a:lnTo>
                    <a:lnTo>
                      <a:pt x="166" y="101"/>
                    </a:lnTo>
                    <a:lnTo>
                      <a:pt x="177" y="91"/>
                    </a:lnTo>
                    <a:lnTo>
                      <a:pt x="191" y="75"/>
                    </a:lnTo>
                    <a:lnTo>
                      <a:pt x="198" y="61"/>
                    </a:lnTo>
                    <a:lnTo>
                      <a:pt x="209" y="49"/>
                    </a:lnTo>
                    <a:lnTo>
                      <a:pt x="213" y="37"/>
                    </a:lnTo>
                    <a:lnTo>
                      <a:pt x="209" y="28"/>
                    </a:lnTo>
                    <a:lnTo>
                      <a:pt x="198" y="18"/>
                    </a:lnTo>
                    <a:lnTo>
                      <a:pt x="180" y="10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3" name="Freeform 44"/>
              <p:cNvSpPr>
                <a:spLocks/>
              </p:cNvSpPr>
              <p:nvPr/>
            </p:nvSpPr>
            <p:spPr bwMode="auto">
              <a:xfrm>
                <a:off x="3683" y="2906"/>
                <a:ext cx="209" cy="110"/>
              </a:xfrm>
              <a:custGeom>
                <a:avLst/>
                <a:gdLst>
                  <a:gd name="T0" fmla="*/ 165 w 209"/>
                  <a:gd name="T1" fmla="*/ 2 h 110"/>
                  <a:gd name="T2" fmla="*/ 137 w 209"/>
                  <a:gd name="T3" fmla="*/ 0 h 110"/>
                  <a:gd name="T4" fmla="*/ 111 w 209"/>
                  <a:gd name="T5" fmla="*/ 0 h 110"/>
                  <a:gd name="T6" fmla="*/ 86 w 209"/>
                  <a:gd name="T7" fmla="*/ 0 h 110"/>
                  <a:gd name="T8" fmla="*/ 61 w 209"/>
                  <a:gd name="T9" fmla="*/ 2 h 110"/>
                  <a:gd name="T10" fmla="*/ 50 w 209"/>
                  <a:gd name="T11" fmla="*/ 6 h 110"/>
                  <a:gd name="T12" fmla="*/ 39 w 209"/>
                  <a:gd name="T13" fmla="*/ 12 h 110"/>
                  <a:gd name="T14" fmla="*/ 29 w 209"/>
                  <a:gd name="T15" fmla="*/ 23 h 110"/>
                  <a:gd name="T16" fmla="*/ 14 w 209"/>
                  <a:gd name="T17" fmla="*/ 35 h 110"/>
                  <a:gd name="T18" fmla="*/ 11 w 209"/>
                  <a:gd name="T19" fmla="*/ 37 h 110"/>
                  <a:gd name="T20" fmla="*/ 11 w 209"/>
                  <a:gd name="T21" fmla="*/ 41 h 110"/>
                  <a:gd name="T22" fmla="*/ 3 w 209"/>
                  <a:gd name="T23" fmla="*/ 51 h 110"/>
                  <a:gd name="T24" fmla="*/ 0 w 209"/>
                  <a:gd name="T25" fmla="*/ 61 h 110"/>
                  <a:gd name="T26" fmla="*/ 0 w 209"/>
                  <a:gd name="T27" fmla="*/ 71 h 110"/>
                  <a:gd name="T28" fmla="*/ 0 w 209"/>
                  <a:gd name="T29" fmla="*/ 81 h 110"/>
                  <a:gd name="T30" fmla="*/ 3 w 209"/>
                  <a:gd name="T31" fmla="*/ 85 h 110"/>
                  <a:gd name="T32" fmla="*/ 11 w 209"/>
                  <a:gd name="T33" fmla="*/ 90 h 110"/>
                  <a:gd name="T34" fmla="*/ 25 w 209"/>
                  <a:gd name="T35" fmla="*/ 96 h 110"/>
                  <a:gd name="T36" fmla="*/ 43 w 209"/>
                  <a:gd name="T37" fmla="*/ 102 h 110"/>
                  <a:gd name="T38" fmla="*/ 57 w 209"/>
                  <a:gd name="T39" fmla="*/ 106 h 110"/>
                  <a:gd name="T40" fmla="*/ 79 w 209"/>
                  <a:gd name="T41" fmla="*/ 110 h 110"/>
                  <a:gd name="T42" fmla="*/ 97 w 209"/>
                  <a:gd name="T43" fmla="*/ 110 h 110"/>
                  <a:gd name="T44" fmla="*/ 111 w 209"/>
                  <a:gd name="T45" fmla="*/ 110 h 110"/>
                  <a:gd name="T46" fmla="*/ 129 w 209"/>
                  <a:gd name="T47" fmla="*/ 108 h 110"/>
                  <a:gd name="T48" fmla="*/ 144 w 209"/>
                  <a:gd name="T49" fmla="*/ 106 h 110"/>
                  <a:gd name="T50" fmla="*/ 151 w 209"/>
                  <a:gd name="T51" fmla="*/ 104 h 110"/>
                  <a:gd name="T52" fmla="*/ 155 w 209"/>
                  <a:gd name="T53" fmla="*/ 102 h 110"/>
                  <a:gd name="T54" fmla="*/ 173 w 209"/>
                  <a:gd name="T55" fmla="*/ 88 h 110"/>
                  <a:gd name="T56" fmla="*/ 183 w 209"/>
                  <a:gd name="T57" fmla="*/ 77 h 110"/>
                  <a:gd name="T58" fmla="*/ 194 w 209"/>
                  <a:gd name="T59" fmla="*/ 65 h 110"/>
                  <a:gd name="T60" fmla="*/ 205 w 209"/>
                  <a:gd name="T61" fmla="*/ 53 h 110"/>
                  <a:gd name="T62" fmla="*/ 209 w 209"/>
                  <a:gd name="T63" fmla="*/ 47 h 110"/>
                  <a:gd name="T64" fmla="*/ 209 w 209"/>
                  <a:gd name="T65" fmla="*/ 39 h 110"/>
                  <a:gd name="T66" fmla="*/ 205 w 209"/>
                  <a:gd name="T67" fmla="*/ 33 h 110"/>
                  <a:gd name="T68" fmla="*/ 201 w 209"/>
                  <a:gd name="T69" fmla="*/ 27 h 110"/>
                  <a:gd name="T70" fmla="*/ 194 w 209"/>
                  <a:gd name="T71" fmla="*/ 19 h 110"/>
                  <a:gd name="T72" fmla="*/ 183 w 209"/>
                  <a:gd name="T73" fmla="*/ 12 h 110"/>
                  <a:gd name="T74" fmla="*/ 176 w 209"/>
                  <a:gd name="T75" fmla="*/ 8 h 110"/>
                  <a:gd name="T76" fmla="*/ 169 w 209"/>
                  <a:gd name="T77" fmla="*/ 2 h 110"/>
                  <a:gd name="T78" fmla="*/ 165 w 209"/>
                  <a:gd name="T79" fmla="*/ 2 h 110"/>
                  <a:gd name="T80" fmla="*/ 165 w 209"/>
                  <a:gd name="T81" fmla="*/ 2 h 1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9" h="110">
                    <a:moveTo>
                      <a:pt x="165" y="2"/>
                    </a:moveTo>
                    <a:lnTo>
                      <a:pt x="137" y="0"/>
                    </a:lnTo>
                    <a:lnTo>
                      <a:pt x="111" y="0"/>
                    </a:lnTo>
                    <a:lnTo>
                      <a:pt x="86" y="0"/>
                    </a:lnTo>
                    <a:lnTo>
                      <a:pt x="61" y="2"/>
                    </a:lnTo>
                    <a:lnTo>
                      <a:pt x="50" y="6"/>
                    </a:lnTo>
                    <a:lnTo>
                      <a:pt x="39" y="12"/>
                    </a:lnTo>
                    <a:lnTo>
                      <a:pt x="29" y="23"/>
                    </a:lnTo>
                    <a:lnTo>
                      <a:pt x="14" y="35"/>
                    </a:lnTo>
                    <a:lnTo>
                      <a:pt x="11" y="37"/>
                    </a:lnTo>
                    <a:lnTo>
                      <a:pt x="11" y="41"/>
                    </a:lnTo>
                    <a:lnTo>
                      <a:pt x="3" y="51"/>
                    </a:lnTo>
                    <a:lnTo>
                      <a:pt x="0" y="61"/>
                    </a:lnTo>
                    <a:lnTo>
                      <a:pt x="0" y="71"/>
                    </a:lnTo>
                    <a:lnTo>
                      <a:pt x="0" y="81"/>
                    </a:lnTo>
                    <a:lnTo>
                      <a:pt x="3" y="85"/>
                    </a:lnTo>
                    <a:lnTo>
                      <a:pt x="11" y="90"/>
                    </a:lnTo>
                    <a:lnTo>
                      <a:pt x="25" y="96"/>
                    </a:lnTo>
                    <a:lnTo>
                      <a:pt x="43" y="102"/>
                    </a:lnTo>
                    <a:lnTo>
                      <a:pt x="57" y="106"/>
                    </a:lnTo>
                    <a:lnTo>
                      <a:pt x="79" y="110"/>
                    </a:lnTo>
                    <a:lnTo>
                      <a:pt x="97" y="110"/>
                    </a:lnTo>
                    <a:lnTo>
                      <a:pt x="111" y="110"/>
                    </a:lnTo>
                    <a:lnTo>
                      <a:pt x="129" y="108"/>
                    </a:lnTo>
                    <a:lnTo>
                      <a:pt x="144" y="106"/>
                    </a:lnTo>
                    <a:lnTo>
                      <a:pt x="151" y="104"/>
                    </a:lnTo>
                    <a:lnTo>
                      <a:pt x="155" y="102"/>
                    </a:lnTo>
                    <a:lnTo>
                      <a:pt x="173" y="88"/>
                    </a:lnTo>
                    <a:lnTo>
                      <a:pt x="183" y="77"/>
                    </a:lnTo>
                    <a:lnTo>
                      <a:pt x="194" y="65"/>
                    </a:lnTo>
                    <a:lnTo>
                      <a:pt x="205" y="53"/>
                    </a:lnTo>
                    <a:lnTo>
                      <a:pt x="209" y="47"/>
                    </a:lnTo>
                    <a:lnTo>
                      <a:pt x="209" y="39"/>
                    </a:lnTo>
                    <a:lnTo>
                      <a:pt x="205" y="33"/>
                    </a:lnTo>
                    <a:lnTo>
                      <a:pt x="201" y="27"/>
                    </a:lnTo>
                    <a:lnTo>
                      <a:pt x="194" y="19"/>
                    </a:lnTo>
                    <a:lnTo>
                      <a:pt x="183" y="12"/>
                    </a:lnTo>
                    <a:lnTo>
                      <a:pt x="176" y="8"/>
                    </a:lnTo>
                    <a:lnTo>
                      <a:pt x="169" y="2"/>
                    </a:lnTo>
                    <a:lnTo>
                      <a:pt x="16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4" name="Freeform 45"/>
              <p:cNvSpPr>
                <a:spLocks/>
              </p:cNvSpPr>
              <p:nvPr/>
            </p:nvSpPr>
            <p:spPr bwMode="auto">
              <a:xfrm>
                <a:off x="3683" y="2906"/>
                <a:ext cx="209" cy="110"/>
              </a:xfrm>
              <a:custGeom>
                <a:avLst/>
                <a:gdLst>
                  <a:gd name="T0" fmla="*/ 165 w 209"/>
                  <a:gd name="T1" fmla="*/ 2 h 110"/>
                  <a:gd name="T2" fmla="*/ 137 w 209"/>
                  <a:gd name="T3" fmla="*/ 0 h 110"/>
                  <a:gd name="T4" fmla="*/ 111 w 209"/>
                  <a:gd name="T5" fmla="*/ 0 h 110"/>
                  <a:gd name="T6" fmla="*/ 86 w 209"/>
                  <a:gd name="T7" fmla="*/ 0 h 110"/>
                  <a:gd name="T8" fmla="*/ 61 w 209"/>
                  <a:gd name="T9" fmla="*/ 2 h 110"/>
                  <a:gd name="T10" fmla="*/ 50 w 209"/>
                  <a:gd name="T11" fmla="*/ 6 h 110"/>
                  <a:gd name="T12" fmla="*/ 39 w 209"/>
                  <a:gd name="T13" fmla="*/ 12 h 110"/>
                  <a:gd name="T14" fmla="*/ 29 w 209"/>
                  <a:gd name="T15" fmla="*/ 23 h 110"/>
                  <a:gd name="T16" fmla="*/ 14 w 209"/>
                  <a:gd name="T17" fmla="*/ 35 h 110"/>
                  <a:gd name="T18" fmla="*/ 11 w 209"/>
                  <a:gd name="T19" fmla="*/ 37 h 110"/>
                  <a:gd name="T20" fmla="*/ 11 w 209"/>
                  <a:gd name="T21" fmla="*/ 41 h 110"/>
                  <a:gd name="T22" fmla="*/ 3 w 209"/>
                  <a:gd name="T23" fmla="*/ 51 h 110"/>
                  <a:gd name="T24" fmla="*/ 0 w 209"/>
                  <a:gd name="T25" fmla="*/ 61 h 110"/>
                  <a:gd name="T26" fmla="*/ 0 w 209"/>
                  <a:gd name="T27" fmla="*/ 71 h 110"/>
                  <a:gd name="T28" fmla="*/ 0 w 209"/>
                  <a:gd name="T29" fmla="*/ 81 h 110"/>
                  <a:gd name="T30" fmla="*/ 3 w 209"/>
                  <a:gd name="T31" fmla="*/ 85 h 110"/>
                  <a:gd name="T32" fmla="*/ 11 w 209"/>
                  <a:gd name="T33" fmla="*/ 90 h 110"/>
                  <a:gd name="T34" fmla="*/ 25 w 209"/>
                  <a:gd name="T35" fmla="*/ 96 h 110"/>
                  <a:gd name="T36" fmla="*/ 43 w 209"/>
                  <a:gd name="T37" fmla="*/ 102 h 110"/>
                  <a:gd name="T38" fmla="*/ 57 w 209"/>
                  <a:gd name="T39" fmla="*/ 106 h 110"/>
                  <a:gd name="T40" fmla="*/ 79 w 209"/>
                  <a:gd name="T41" fmla="*/ 110 h 110"/>
                  <a:gd name="T42" fmla="*/ 97 w 209"/>
                  <a:gd name="T43" fmla="*/ 110 h 110"/>
                  <a:gd name="T44" fmla="*/ 111 w 209"/>
                  <a:gd name="T45" fmla="*/ 110 h 110"/>
                  <a:gd name="T46" fmla="*/ 129 w 209"/>
                  <a:gd name="T47" fmla="*/ 108 h 110"/>
                  <a:gd name="T48" fmla="*/ 144 w 209"/>
                  <a:gd name="T49" fmla="*/ 106 h 110"/>
                  <a:gd name="T50" fmla="*/ 151 w 209"/>
                  <a:gd name="T51" fmla="*/ 104 h 110"/>
                  <a:gd name="T52" fmla="*/ 155 w 209"/>
                  <a:gd name="T53" fmla="*/ 102 h 110"/>
                  <a:gd name="T54" fmla="*/ 173 w 209"/>
                  <a:gd name="T55" fmla="*/ 88 h 110"/>
                  <a:gd name="T56" fmla="*/ 183 w 209"/>
                  <a:gd name="T57" fmla="*/ 77 h 110"/>
                  <a:gd name="T58" fmla="*/ 194 w 209"/>
                  <a:gd name="T59" fmla="*/ 65 h 110"/>
                  <a:gd name="T60" fmla="*/ 205 w 209"/>
                  <a:gd name="T61" fmla="*/ 53 h 110"/>
                  <a:gd name="T62" fmla="*/ 209 w 209"/>
                  <a:gd name="T63" fmla="*/ 47 h 110"/>
                  <a:gd name="T64" fmla="*/ 209 w 209"/>
                  <a:gd name="T65" fmla="*/ 39 h 110"/>
                  <a:gd name="T66" fmla="*/ 205 w 209"/>
                  <a:gd name="T67" fmla="*/ 33 h 110"/>
                  <a:gd name="T68" fmla="*/ 201 w 209"/>
                  <a:gd name="T69" fmla="*/ 27 h 110"/>
                  <a:gd name="T70" fmla="*/ 194 w 209"/>
                  <a:gd name="T71" fmla="*/ 19 h 110"/>
                  <a:gd name="T72" fmla="*/ 183 w 209"/>
                  <a:gd name="T73" fmla="*/ 12 h 110"/>
                  <a:gd name="T74" fmla="*/ 176 w 209"/>
                  <a:gd name="T75" fmla="*/ 8 h 110"/>
                  <a:gd name="T76" fmla="*/ 169 w 209"/>
                  <a:gd name="T77" fmla="*/ 2 h 110"/>
                  <a:gd name="T78" fmla="*/ 165 w 209"/>
                  <a:gd name="T79" fmla="*/ 2 h 110"/>
                  <a:gd name="T80" fmla="*/ 165 w 209"/>
                  <a:gd name="T81" fmla="*/ 2 h 1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9" h="110">
                    <a:moveTo>
                      <a:pt x="165" y="2"/>
                    </a:moveTo>
                    <a:lnTo>
                      <a:pt x="137" y="0"/>
                    </a:lnTo>
                    <a:lnTo>
                      <a:pt x="111" y="0"/>
                    </a:lnTo>
                    <a:lnTo>
                      <a:pt x="86" y="0"/>
                    </a:lnTo>
                    <a:lnTo>
                      <a:pt x="61" y="2"/>
                    </a:lnTo>
                    <a:lnTo>
                      <a:pt x="50" y="6"/>
                    </a:lnTo>
                    <a:lnTo>
                      <a:pt x="39" y="12"/>
                    </a:lnTo>
                    <a:lnTo>
                      <a:pt x="29" y="23"/>
                    </a:lnTo>
                    <a:lnTo>
                      <a:pt x="14" y="35"/>
                    </a:lnTo>
                    <a:lnTo>
                      <a:pt x="11" y="37"/>
                    </a:lnTo>
                    <a:lnTo>
                      <a:pt x="11" y="41"/>
                    </a:lnTo>
                    <a:lnTo>
                      <a:pt x="3" y="51"/>
                    </a:lnTo>
                    <a:lnTo>
                      <a:pt x="0" y="61"/>
                    </a:lnTo>
                    <a:lnTo>
                      <a:pt x="0" y="71"/>
                    </a:lnTo>
                    <a:lnTo>
                      <a:pt x="0" y="81"/>
                    </a:lnTo>
                    <a:lnTo>
                      <a:pt x="3" y="85"/>
                    </a:lnTo>
                    <a:lnTo>
                      <a:pt x="11" y="90"/>
                    </a:lnTo>
                    <a:lnTo>
                      <a:pt x="25" y="96"/>
                    </a:lnTo>
                    <a:lnTo>
                      <a:pt x="43" y="102"/>
                    </a:lnTo>
                    <a:lnTo>
                      <a:pt x="57" y="106"/>
                    </a:lnTo>
                    <a:lnTo>
                      <a:pt x="79" y="110"/>
                    </a:lnTo>
                    <a:lnTo>
                      <a:pt x="97" y="110"/>
                    </a:lnTo>
                    <a:lnTo>
                      <a:pt x="111" y="110"/>
                    </a:lnTo>
                    <a:lnTo>
                      <a:pt x="129" y="108"/>
                    </a:lnTo>
                    <a:lnTo>
                      <a:pt x="144" y="106"/>
                    </a:lnTo>
                    <a:lnTo>
                      <a:pt x="151" y="104"/>
                    </a:lnTo>
                    <a:lnTo>
                      <a:pt x="155" y="102"/>
                    </a:lnTo>
                    <a:lnTo>
                      <a:pt x="173" y="88"/>
                    </a:lnTo>
                    <a:lnTo>
                      <a:pt x="183" y="77"/>
                    </a:lnTo>
                    <a:lnTo>
                      <a:pt x="194" y="65"/>
                    </a:lnTo>
                    <a:lnTo>
                      <a:pt x="205" y="53"/>
                    </a:lnTo>
                    <a:lnTo>
                      <a:pt x="209" y="47"/>
                    </a:lnTo>
                    <a:lnTo>
                      <a:pt x="209" y="39"/>
                    </a:lnTo>
                    <a:lnTo>
                      <a:pt x="205" y="33"/>
                    </a:lnTo>
                    <a:lnTo>
                      <a:pt x="201" y="27"/>
                    </a:lnTo>
                    <a:lnTo>
                      <a:pt x="194" y="19"/>
                    </a:lnTo>
                    <a:lnTo>
                      <a:pt x="183" y="12"/>
                    </a:lnTo>
                    <a:lnTo>
                      <a:pt x="176" y="8"/>
                    </a:lnTo>
                    <a:lnTo>
                      <a:pt x="169" y="2"/>
                    </a:lnTo>
                    <a:lnTo>
                      <a:pt x="165" y="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5" name="Freeform 46"/>
              <p:cNvSpPr>
                <a:spLocks/>
              </p:cNvSpPr>
              <p:nvPr/>
            </p:nvSpPr>
            <p:spPr bwMode="auto">
              <a:xfrm>
                <a:off x="3607" y="2994"/>
                <a:ext cx="187" cy="111"/>
              </a:xfrm>
              <a:custGeom>
                <a:avLst/>
                <a:gdLst>
                  <a:gd name="T0" fmla="*/ 151 w 187"/>
                  <a:gd name="T1" fmla="*/ 10 h 111"/>
                  <a:gd name="T2" fmla="*/ 137 w 187"/>
                  <a:gd name="T3" fmla="*/ 4 h 111"/>
                  <a:gd name="T4" fmla="*/ 126 w 187"/>
                  <a:gd name="T5" fmla="*/ 2 h 111"/>
                  <a:gd name="T6" fmla="*/ 108 w 187"/>
                  <a:gd name="T7" fmla="*/ 0 h 111"/>
                  <a:gd name="T8" fmla="*/ 87 w 187"/>
                  <a:gd name="T9" fmla="*/ 2 h 111"/>
                  <a:gd name="T10" fmla="*/ 69 w 187"/>
                  <a:gd name="T11" fmla="*/ 4 h 111"/>
                  <a:gd name="T12" fmla="*/ 51 w 187"/>
                  <a:gd name="T13" fmla="*/ 10 h 111"/>
                  <a:gd name="T14" fmla="*/ 36 w 187"/>
                  <a:gd name="T15" fmla="*/ 18 h 111"/>
                  <a:gd name="T16" fmla="*/ 29 w 187"/>
                  <a:gd name="T17" fmla="*/ 26 h 111"/>
                  <a:gd name="T18" fmla="*/ 15 w 187"/>
                  <a:gd name="T19" fmla="*/ 32 h 111"/>
                  <a:gd name="T20" fmla="*/ 4 w 187"/>
                  <a:gd name="T21" fmla="*/ 40 h 111"/>
                  <a:gd name="T22" fmla="*/ 0 w 187"/>
                  <a:gd name="T23" fmla="*/ 44 h 111"/>
                  <a:gd name="T24" fmla="*/ 0 w 187"/>
                  <a:gd name="T25" fmla="*/ 48 h 111"/>
                  <a:gd name="T26" fmla="*/ 0 w 187"/>
                  <a:gd name="T27" fmla="*/ 58 h 111"/>
                  <a:gd name="T28" fmla="*/ 0 w 187"/>
                  <a:gd name="T29" fmla="*/ 68 h 111"/>
                  <a:gd name="T30" fmla="*/ 0 w 187"/>
                  <a:gd name="T31" fmla="*/ 73 h 111"/>
                  <a:gd name="T32" fmla="*/ 7 w 187"/>
                  <a:gd name="T33" fmla="*/ 79 h 111"/>
                  <a:gd name="T34" fmla="*/ 11 w 187"/>
                  <a:gd name="T35" fmla="*/ 85 h 111"/>
                  <a:gd name="T36" fmla="*/ 22 w 187"/>
                  <a:gd name="T37" fmla="*/ 91 h 111"/>
                  <a:gd name="T38" fmla="*/ 36 w 187"/>
                  <a:gd name="T39" fmla="*/ 101 h 111"/>
                  <a:gd name="T40" fmla="*/ 51 w 187"/>
                  <a:gd name="T41" fmla="*/ 107 h 111"/>
                  <a:gd name="T42" fmla="*/ 69 w 187"/>
                  <a:gd name="T43" fmla="*/ 111 h 111"/>
                  <a:gd name="T44" fmla="*/ 90 w 187"/>
                  <a:gd name="T45" fmla="*/ 109 h 111"/>
                  <a:gd name="T46" fmla="*/ 112 w 187"/>
                  <a:gd name="T47" fmla="*/ 107 h 111"/>
                  <a:gd name="T48" fmla="*/ 130 w 187"/>
                  <a:gd name="T49" fmla="*/ 103 h 111"/>
                  <a:gd name="T50" fmla="*/ 144 w 187"/>
                  <a:gd name="T51" fmla="*/ 95 h 111"/>
                  <a:gd name="T52" fmla="*/ 155 w 187"/>
                  <a:gd name="T53" fmla="*/ 83 h 111"/>
                  <a:gd name="T54" fmla="*/ 159 w 187"/>
                  <a:gd name="T55" fmla="*/ 81 h 111"/>
                  <a:gd name="T56" fmla="*/ 162 w 187"/>
                  <a:gd name="T57" fmla="*/ 79 h 111"/>
                  <a:gd name="T58" fmla="*/ 177 w 187"/>
                  <a:gd name="T59" fmla="*/ 69 h 111"/>
                  <a:gd name="T60" fmla="*/ 184 w 187"/>
                  <a:gd name="T61" fmla="*/ 60 h 111"/>
                  <a:gd name="T62" fmla="*/ 187 w 187"/>
                  <a:gd name="T63" fmla="*/ 54 h 111"/>
                  <a:gd name="T64" fmla="*/ 187 w 187"/>
                  <a:gd name="T65" fmla="*/ 48 h 111"/>
                  <a:gd name="T66" fmla="*/ 184 w 187"/>
                  <a:gd name="T67" fmla="*/ 42 h 111"/>
                  <a:gd name="T68" fmla="*/ 180 w 187"/>
                  <a:gd name="T69" fmla="*/ 36 h 111"/>
                  <a:gd name="T70" fmla="*/ 166 w 187"/>
                  <a:gd name="T71" fmla="*/ 24 h 111"/>
                  <a:gd name="T72" fmla="*/ 151 w 187"/>
                  <a:gd name="T73" fmla="*/ 10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111">
                    <a:moveTo>
                      <a:pt x="151" y="10"/>
                    </a:moveTo>
                    <a:lnTo>
                      <a:pt x="137" y="4"/>
                    </a:lnTo>
                    <a:lnTo>
                      <a:pt x="126" y="2"/>
                    </a:lnTo>
                    <a:lnTo>
                      <a:pt x="108" y="0"/>
                    </a:lnTo>
                    <a:lnTo>
                      <a:pt x="87" y="2"/>
                    </a:lnTo>
                    <a:lnTo>
                      <a:pt x="69" y="4"/>
                    </a:lnTo>
                    <a:lnTo>
                      <a:pt x="51" y="10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15" y="32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2" y="91"/>
                    </a:lnTo>
                    <a:lnTo>
                      <a:pt x="36" y="101"/>
                    </a:lnTo>
                    <a:lnTo>
                      <a:pt x="51" y="107"/>
                    </a:lnTo>
                    <a:lnTo>
                      <a:pt x="69" y="111"/>
                    </a:lnTo>
                    <a:lnTo>
                      <a:pt x="90" y="109"/>
                    </a:lnTo>
                    <a:lnTo>
                      <a:pt x="112" y="107"/>
                    </a:lnTo>
                    <a:lnTo>
                      <a:pt x="130" y="103"/>
                    </a:lnTo>
                    <a:lnTo>
                      <a:pt x="144" y="95"/>
                    </a:lnTo>
                    <a:lnTo>
                      <a:pt x="155" y="83"/>
                    </a:lnTo>
                    <a:lnTo>
                      <a:pt x="159" y="81"/>
                    </a:lnTo>
                    <a:lnTo>
                      <a:pt x="162" y="79"/>
                    </a:lnTo>
                    <a:lnTo>
                      <a:pt x="177" y="69"/>
                    </a:lnTo>
                    <a:lnTo>
                      <a:pt x="184" y="60"/>
                    </a:lnTo>
                    <a:lnTo>
                      <a:pt x="187" y="54"/>
                    </a:lnTo>
                    <a:lnTo>
                      <a:pt x="187" y="48"/>
                    </a:lnTo>
                    <a:lnTo>
                      <a:pt x="184" y="42"/>
                    </a:lnTo>
                    <a:lnTo>
                      <a:pt x="180" y="36"/>
                    </a:lnTo>
                    <a:lnTo>
                      <a:pt x="166" y="24"/>
                    </a:lnTo>
                    <a:lnTo>
                      <a:pt x="15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6" name="Freeform 47"/>
              <p:cNvSpPr>
                <a:spLocks/>
              </p:cNvSpPr>
              <p:nvPr/>
            </p:nvSpPr>
            <p:spPr bwMode="auto">
              <a:xfrm>
                <a:off x="3607" y="2994"/>
                <a:ext cx="187" cy="111"/>
              </a:xfrm>
              <a:custGeom>
                <a:avLst/>
                <a:gdLst>
                  <a:gd name="T0" fmla="*/ 151 w 187"/>
                  <a:gd name="T1" fmla="*/ 10 h 111"/>
                  <a:gd name="T2" fmla="*/ 137 w 187"/>
                  <a:gd name="T3" fmla="*/ 4 h 111"/>
                  <a:gd name="T4" fmla="*/ 126 w 187"/>
                  <a:gd name="T5" fmla="*/ 2 h 111"/>
                  <a:gd name="T6" fmla="*/ 108 w 187"/>
                  <a:gd name="T7" fmla="*/ 0 h 111"/>
                  <a:gd name="T8" fmla="*/ 87 w 187"/>
                  <a:gd name="T9" fmla="*/ 2 h 111"/>
                  <a:gd name="T10" fmla="*/ 69 w 187"/>
                  <a:gd name="T11" fmla="*/ 4 h 111"/>
                  <a:gd name="T12" fmla="*/ 51 w 187"/>
                  <a:gd name="T13" fmla="*/ 10 h 111"/>
                  <a:gd name="T14" fmla="*/ 36 w 187"/>
                  <a:gd name="T15" fmla="*/ 18 h 111"/>
                  <a:gd name="T16" fmla="*/ 29 w 187"/>
                  <a:gd name="T17" fmla="*/ 26 h 111"/>
                  <a:gd name="T18" fmla="*/ 15 w 187"/>
                  <a:gd name="T19" fmla="*/ 32 h 111"/>
                  <a:gd name="T20" fmla="*/ 4 w 187"/>
                  <a:gd name="T21" fmla="*/ 40 h 111"/>
                  <a:gd name="T22" fmla="*/ 0 w 187"/>
                  <a:gd name="T23" fmla="*/ 44 h 111"/>
                  <a:gd name="T24" fmla="*/ 0 w 187"/>
                  <a:gd name="T25" fmla="*/ 48 h 111"/>
                  <a:gd name="T26" fmla="*/ 0 w 187"/>
                  <a:gd name="T27" fmla="*/ 58 h 111"/>
                  <a:gd name="T28" fmla="*/ 0 w 187"/>
                  <a:gd name="T29" fmla="*/ 68 h 111"/>
                  <a:gd name="T30" fmla="*/ 0 w 187"/>
                  <a:gd name="T31" fmla="*/ 73 h 111"/>
                  <a:gd name="T32" fmla="*/ 7 w 187"/>
                  <a:gd name="T33" fmla="*/ 79 h 111"/>
                  <a:gd name="T34" fmla="*/ 11 w 187"/>
                  <a:gd name="T35" fmla="*/ 85 h 111"/>
                  <a:gd name="T36" fmla="*/ 22 w 187"/>
                  <a:gd name="T37" fmla="*/ 91 h 111"/>
                  <a:gd name="T38" fmla="*/ 36 w 187"/>
                  <a:gd name="T39" fmla="*/ 101 h 111"/>
                  <a:gd name="T40" fmla="*/ 51 w 187"/>
                  <a:gd name="T41" fmla="*/ 107 h 111"/>
                  <a:gd name="T42" fmla="*/ 69 w 187"/>
                  <a:gd name="T43" fmla="*/ 111 h 111"/>
                  <a:gd name="T44" fmla="*/ 90 w 187"/>
                  <a:gd name="T45" fmla="*/ 109 h 111"/>
                  <a:gd name="T46" fmla="*/ 112 w 187"/>
                  <a:gd name="T47" fmla="*/ 107 h 111"/>
                  <a:gd name="T48" fmla="*/ 130 w 187"/>
                  <a:gd name="T49" fmla="*/ 103 h 111"/>
                  <a:gd name="T50" fmla="*/ 144 w 187"/>
                  <a:gd name="T51" fmla="*/ 95 h 111"/>
                  <a:gd name="T52" fmla="*/ 155 w 187"/>
                  <a:gd name="T53" fmla="*/ 83 h 111"/>
                  <a:gd name="T54" fmla="*/ 159 w 187"/>
                  <a:gd name="T55" fmla="*/ 81 h 111"/>
                  <a:gd name="T56" fmla="*/ 162 w 187"/>
                  <a:gd name="T57" fmla="*/ 79 h 111"/>
                  <a:gd name="T58" fmla="*/ 177 w 187"/>
                  <a:gd name="T59" fmla="*/ 69 h 111"/>
                  <a:gd name="T60" fmla="*/ 184 w 187"/>
                  <a:gd name="T61" fmla="*/ 60 h 111"/>
                  <a:gd name="T62" fmla="*/ 187 w 187"/>
                  <a:gd name="T63" fmla="*/ 54 h 111"/>
                  <a:gd name="T64" fmla="*/ 187 w 187"/>
                  <a:gd name="T65" fmla="*/ 48 h 111"/>
                  <a:gd name="T66" fmla="*/ 184 w 187"/>
                  <a:gd name="T67" fmla="*/ 42 h 111"/>
                  <a:gd name="T68" fmla="*/ 180 w 187"/>
                  <a:gd name="T69" fmla="*/ 36 h 111"/>
                  <a:gd name="T70" fmla="*/ 166 w 187"/>
                  <a:gd name="T71" fmla="*/ 24 h 111"/>
                  <a:gd name="T72" fmla="*/ 151 w 187"/>
                  <a:gd name="T73" fmla="*/ 10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111">
                    <a:moveTo>
                      <a:pt x="151" y="10"/>
                    </a:moveTo>
                    <a:lnTo>
                      <a:pt x="137" y="4"/>
                    </a:lnTo>
                    <a:lnTo>
                      <a:pt x="126" y="2"/>
                    </a:lnTo>
                    <a:lnTo>
                      <a:pt x="108" y="0"/>
                    </a:lnTo>
                    <a:lnTo>
                      <a:pt x="87" y="2"/>
                    </a:lnTo>
                    <a:lnTo>
                      <a:pt x="69" y="4"/>
                    </a:lnTo>
                    <a:lnTo>
                      <a:pt x="51" y="10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15" y="32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2" y="91"/>
                    </a:lnTo>
                    <a:lnTo>
                      <a:pt x="36" y="101"/>
                    </a:lnTo>
                    <a:lnTo>
                      <a:pt x="51" y="107"/>
                    </a:lnTo>
                    <a:lnTo>
                      <a:pt x="69" y="111"/>
                    </a:lnTo>
                    <a:lnTo>
                      <a:pt x="90" y="109"/>
                    </a:lnTo>
                    <a:lnTo>
                      <a:pt x="112" y="107"/>
                    </a:lnTo>
                    <a:lnTo>
                      <a:pt x="130" y="103"/>
                    </a:lnTo>
                    <a:lnTo>
                      <a:pt x="144" y="95"/>
                    </a:lnTo>
                    <a:lnTo>
                      <a:pt x="155" y="83"/>
                    </a:lnTo>
                    <a:lnTo>
                      <a:pt x="159" y="81"/>
                    </a:lnTo>
                    <a:lnTo>
                      <a:pt x="162" y="79"/>
                    </a:lnTo>
                    <a:lnTo>
                      <a:pt x="177" y="69"/>
                    </a:lnTo>
                    <a:lnTo>
                      <a:pt x="184" y="60"/>
                    </a:lnTo>
                    <a:lnTo>
                      <a:pt x="187" y="54"/>
                    </a:lnTo>
                    <a:lnTo>
                      <a:pt x="187" y="48"/>
                    </a:lnTo>
                    <a:lnTo>
                      <a:pt x="184" y="42"/>
                    </a:lnTo>
                    <a:lnTo>
                      <a:pt x="180" y="36"/>
                    </a:lnTo>
                    <a:lnTo>
                      <a:pt x="166" y="24"/>
                    </a:lnTo>
                    <a:lnTo>
                      <a:pt x="151" y="10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7" name="Freeform 48"/>
              <p:cNvSpPr>
                <a:spLocks/>
              </p:cNvSpPr>
              <p:nvPr/>
            </p:nvSpPr>
            <p:spPr bwMode="auto">
              <a:xfrm>
                <a:off x="3524" y="3065"/>
                <a:ext cx="173" cy="87"/>
              </a:xfrm>
              <a:custGeom>
                <a:avLst/>
                <a:gdLst>
                  <a:gd name="T0" fmla="*/ 119 w 173"/>
                  <a:gd name="T1" fmla="*/ 4 h 87"/>
                  <a:gd name="T2" fmla="*/ 148 w 173"/>
                  <a:gd name="T3" fmla="*/ 16 h 87"/>
                  <a:gd name="T4" fmla="*/ 155 w 173"/>
                  <a:gd name="T5" fmla="*/ 20 h 87"/>
                  <a:gd name="T6" fmla="*/ 166 w 173"/>
                  <a:gd name="T7" fmla="*/ 24 h 87"/>
                  <a:gd name="T8" fmla="*/ 173 w 173"/>
                  <a:gd name="T9" fmla="*/ 32 h 87"/>
                  <a:gd name="T10" fmla="*/ 173 w 173"/>
                  <a:gd name="T11" fmla="*/ 42 h 87"/>
                  <a:gd name="T12" fmla="*/ 173 w 173"/>
                  <a:gd name="T13" fmla="*/ 54 h 87"/>
                  <a:gd name="T14" fmla="*/ 170 w 173"/>
                  <a:gd name="T15" fmla="*/ 60 h 87"/>
                  <a:gd name="T16" fmla="*/ 166 w 173"/>
                  <a:gd name="T17" fmla="*/ 66 h 87"/>
                  <a:gd name="T18" fmla="*/ 159 w 173"/>
                  <a:gd name="T19" fmla="*/ 71 h 87"/>
                  <a:gd name="T20" fmla="*/ 148 w 173"/>
                  <a:gd name="T21" fmla="*/ 75 h 87"/>
                  <a:gd name="T22" fmla="*/ 134 w 173"/>
                  <a:gd name="T23" fmla="*/ 81 h 87"/>
                  <a:gd name="T24" fmla="*/ 119 w 173"/>
                  <a:gd name="T25" fmla="*/ 85 h 87"/>
                  <a:gd name="T26" fmla="*/ 105 w 173"/>
                  <a:gd name="T27" fmla="*/ 87 h 87"/>
                  <a:gd name="T28" fmla="*/ 94 w 173"/>
                  <a:gd name="T29" fmla="*/ 87 h 87"/>
                  <a:gd name="T30" fmla="*/ 80 w 173"/>
                  <a:gd name="T31" fmla="*/ 87 h 87"/>
                  <a:gd name="T32" fmla="*/ 69 w 173"/>
                  <a:gd name="T33" fmla="*/ 85 h 87"/>
                  <a:gd name="T34" fmla="*/ 58 w 173"/>
                  <a:gd name="T35" fmla="*/ 83 h 87"/>
                  <a:gd name="T36" fmla="*/ 47 w 173"/>
                  <a:gd name="T37" fmla="*/ 79 h 87"/>
                  <a:gd name="T38" fmla="*/ 29 w 173"/>
                  <a:gd name="T39" fmla="*/ 71 h 87"/>
                  <a:gd name="T40" fmla="*/ 15 w 173"/>
                  <a:gd name="T41" fmla="*/ 62 h 87"/>
                  <a:gd name="T42" fmla="*/ 8 w 173"/>
                  <a:gd name="T43" fmla="*/ 54 h 87"/>
                  <a:gd name="T44" fmla="*/ 0 w 173"/>
                  <a:gd name="T45" fmla="*/ 46 h 87"/>
                  <a:gd name="T46" fmla="*/ 8 w 173"/>
                  <a:gd name="T47" fmla="*/ 38 h 87"/>
                  <a:gd name="T48" fmla="*/ 18 w 173"/>
                  <a:gd name="T49" fmla="*/ 30 h 87"/>
                  <a:gd name="T50" fmla="*/ 33 w 173"/>
                  <a:gd name="T51" fmla="*/ 20 h 87"/>
                  <a:gd name="T52" fmla="*/ 51 w 173"/>
                  <a:gd name="T53" fmla="*/ 12 h 87"/>
                  <a:gd name="T54" fmla="*/ 58 w 173"/>
                  <a:gd name="T55" fmla="*/ 6 h 87"/>
                  <a:gd name="T56" fmla="*/ 69 w 173"/>
                  <a:gd name="T57" fmla="*/ 4 h 87"/>
                  <a:gd name="T58" fmla="*/ 83 w 173"/>
                  <a:gd name="T59" fmla="*/ 0 h 87"/>
                  <a:gd name="T60" fmla="*/ 98 w 173"/>
                  <a:gd name="T61" fmla="*/ 0 h 87"/>
                  <a:gd name="T62" fmla="*/ 108 w 173"/>
                  <a:gd name="T63" fmla="*/ 2 h 87"/>
                  <a:gd name="T64" fmla="*/ 119 w 173"/>
                  <a:gd name="T65" fmla="*/ 4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3" h="87">
                    <a:moveTo>
                      <a:pt x="119" y="4"/>
                    </a:moveTo>
                    <a:lnTo>
                      <a:pt x="148" y="16"/>
                    </a:lnTo>
                    <a:lnTo>
                      <a:pt x="155" y="20"/>
                    </a:lnTo>
                    <a:lnTo>
                      <a:pt x="166" y="24"/>
                    </a:lnTo>
                    <a:lnTo>
                      <a:pt x="173" y="32"/>
                    </a:lnTo>
                    <a:lnTo>
                      <a:pt x="173" y="42"/>
                    </a:lnTo>
                    <a:lnTo>
                      <a:pt x="173" y="54"/>
                    </a:lnTo>
                    <a:lnTo>
                      <a:pt x="170" y="60"/>
                    </a:lnTo>
                    <a:lnTo>
                      <a:pt x="166" y="66"/>
                    </a:lnTo>
                    <a:lnTo>
                      <a:pt x="159" y="71"/>
                    </a:lnTo>
                    <a:lnTo>
                      <a:pt x="148" y="75"/>
                    </a:lnTo>
                    <a:lnTo>
                      <a:pt x="134" y="81"/>
                    </a:lnTo>
                    <a:lnTo>
                      <a:pt x="119" y="85"/>
                    </a:lnTo>
                    <a:lnTo>
                      <a:pt x="105" y="87"/>
                    </a:lnTo>
                    <a:lnTo>
                      <a:pt x="94" y="87"/>
                    </a:lnTo>
                    <a:lnTo>
                      <a:pt x="80" y="87"/>
                    </a:lnTo>
                    <a:lnTo>
                      <a:pt x="69" y="85"/>
                    </a:lnTo>
                    <a:lnTo>
                      <a:pt x="58" y="83"/>
                    </a:lnTo>
                    <a:lnTo>
                      <a:pt x="47" y="79"/>
                    </a:lnTo>
                    <a:lnTo>
                      <a:pt x="29" y="71"/>
                    </a:lnTo>
                    <a:lnTo>
                      <a:pt x="15" y="62"/>
                    </a:lnTo>
                    <a:lnTo>
                      <a:pt x="8" y="54"/>
                    </a:lnTo>
                    <a:lnTo>
                      <a:pt x="0" y="46"/>
                    </a:lnTo>
                    <a:lnTo>
                      <a:pt x="8" y="38"/>
                    </a:lnTo>
                    <a:lnTo>
                      <a:pt x="18" y="30"/>
                    </a:lnTo>
                    <a:lnTo>
                      <a:pt x="33" y="20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9" y="4"/>
                    </a:lnTo>
                    <a:lnTo>
                      <a:pt x="83" y="0"/>
                    </a:lnTo>
                    <a:lnTo>
                      <a:pt x="98" y="0"/>
                    </a:lnTo>
                    <a:lnTo>
                      <a:pt x="108" y="2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8" name="Freeform 49"/>
              <p:cNvSpPr>
                <a:spLocks/>
              </p:cNvSpPr>
              <p:nvPr/>
            </p:nvSpPr>
            <p:spPr bwMode="auto">
              <a:xfrm>
                <a:off x="3524" y="3065"/>
                <a:ext cx="173" cy="87"/>
              </a:xfrm>
              <a:custGeom>
                <a:avLst/>
                <a:gdLst>
                  <a:gd name="T0" fmla="*/ 119 w 173"/>
                  <a:gd name="T1" fmla="*/ 4 h 87"/>
                  <a:gd name="T2" fmla="*/ 148 w 173"/>
                  <a:gd name="T3" fmla="*/ 16 h 87"/>
                  <a:gd name="T4" fmla="*/ 155 w 173"/>
                  <a:gd name="T5" fmla="*/ 20 h 87"/>
                  <a:gd name="T6" fmla="*/ 166 w 173"/>
                  <a:gd name="T7" fmla="*/ 24 h 87"/>
                  <a:gd name="T8" fmla="*/ 173 w 173"/>
                  <a:gd name="T9" fmla="*/ 32 h 87"/>
                  <a:gd name="T10" fmla="*/ 173 w 173"/>
                  <a:gd name="T11" fmla="*/ 42 h 87"/>
                  <a:gd name="T12" fmla="*/ 173 w 173"/>
                  <a:gd name="T13" fmla="*/ 54 h 87"/>
                  <a:gd name="T14" fmla="*/ 170 w 173"/>
                  <a:gd name="T15" fmla="*/ 60 h 87"/>
                  <a:gd name="T16" fmla="*/ 166 w 173"/>
                  <a:gd name="T17" fmla="*/ 66 h 87"/>
                  <a:gd name="T18" fmla="*/ 159 w 173"/>
                  <a:gd name="T19" fmla="*/ 71 h 87"/>
                  <a:gd name="T20" fmla="*/ 148 w 173"/>
                  <a:gd name="T21" fmla="*/ 75 h 87"/>
                  <a:gd name="T22" fmla="*/ 134 w 173"/>
                  <a:gd name="T23" fmla="*/ 81 h 87"/>
                  <a:gd name="T24" fmla="*/ 119 w 173"/>
                  <a:gd name="T25" fmla="*/ 85 h 87"/>
                  <a:gd name="T26" fmla="*/ 105 w 173"/>
                  <a:gd name="T27" fmla="*/ 87 h 87"/>
                  <a:gd name="T28" fmla="*/ 94 w 173"/>
                  <a:gd name="T29" fmla="*/ 87 h 87"/>
                  <a:gd name="T30" fmla="*/ 80 w 173"/>
                  <a:gd name="T31" fmla="*/ 87 h 87"/>
                  <a:gd name="T32" fmla="*/ 69 w 173"/>
                  <a:gd name="T33" fmla="*/ 85 h 87"/>
                  <a:gd name="T34" fmla="*/ 58 w 173"/>
                  <a:gd name="T35" fmla="*/ 83 h 87"/>
                  <a:gd name="T36" fmla="*/ 47 w 173"/>
                  <a:gd name="T37" fmla="*/ 79 h 87"/>
                  <a:gd name="T38" fmla="*/ 29 w 173"/>
                  <a:gd name="T39" fmla="*/ 71 h 87"/>
                  <a:gd name="T40" fmla="*/ 15 w 173"/>
                  <a:gd name="T41" fmla="*/ 62 h 87"/>
                  <a:gd name="T42" fmla="*/ 8 w 173"/>
                  <a:gd name="T43" fmla="*/ 54 h 87"/>
                  <a:gd name="T44" fmla="*/ 0 w 173"/>
                  <a:gd name="T45" fmla="*/ 46 h 87"/>
                  <a:gd name="T46" fmla="*/ 8 w 173"/>
                  <a:gd name="T47" fmla="*/ 38 h 87"/>
                  <a:gd name="T48" fmla="*/ 18 w 173"/>
                  <a:gd name="T49" fmla="*/ 30 h 87"/>
                  <a:gd name="T50" fmla="*/ 33 w 173"/>
                  <a:gd name="T51" fmla="*/ 20 h 87"/>
                  <a:gd name="T52" fmla="*/ 51 w 173"/>
                  <a:gd name="T53" fmla="*/ 12 h 87"/>
                  <a:gd name="T54" fmla="*/ 58 w 173"/>
                  <a:gd name="T55" fmla="*/ 6 h 87"/>
                  <a:gd name="T56" fmla="*/ 69 w 173"/>
                  <a:gd name="T57" fmla="*/ 4 h 87"/>
                  <a:gd name="T58" fmla="*/ 83 w 173"/>
                  <a:gd name="T59" fmla="*/ 0 h 87"/>
                  <a:gd name="T60" fmla="*/ 98 w 173"/>
                  <a:gd name="T61" fmla="*/ 0 h 87"/>
                  <a:gd name="T62" fmla="*/ 108 w 173"/>
                  <a:gd name="T63" fmla="*/ 2 h 87"/>
                  <a:gd name="T64" fmla="*/ 119 w 173"/>
                  <a:gd name="T65" fmla="*/ 4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3" h="87">
                    <a:moveTo>
                      <a:pt x="119" y="4"/>
                    </a:moveTo>
                    <a:lnTo>
                      <a:pt x="148" y="16"/>
                    </a:lnTo>
                    <a:lnTo>
                      <a:pt x="155" y="20"/>
                    </a:lnTo>
                    <a:lnTo>
                      <a:pt x="166" y="24"/>
                    </a:lnTo>
                    <a:lnTo>
                      <a:pt x="173" y="32"/>
                    </a:lnTo>
                    <a:lnTo>
                      <a:pt x="173" y="42"/>
                    </a:lnTo>
                    <a:lnTo>
                      <a:pt x="173" y="54"/>
                    </a:lnTo>
                    <a:lnTo>
                      <a:pt x="170" y="60"/>
                    </a:lnTo>
                    <a:lnTo>
                      <a:pt x="166" y="66"/>
                    </a:lnTo>
                    <a:lnTo>
                      <a:pt x="159" y="71"/>
                    </a:lnTo>
                    <a:lnTo>
                      <a:pt x="148" y="75"/>
                    </a:lnTo>
                    <a:lnTo>
                      <a:pt x="134" y="81"/>
                    </a:lnTo>
                    <a:lnTo>
                      <a:pt x="119" y="85"/>
                    </a:lnTo>
                    <a:lnTo>
                      <a:pt x="105" y="87"/>
                    </a:lnTo>
                    <a:lnTo>
                      <a:pt x="94" y="87"/>
                    </a:lnTo>
                    <a:lnTo>
                      <a:pt x="80" y="87"/>
                    </a:lnTo>
                    <a:lnTo>
                      <a:pt x="69" y="85"/>
                    </a:lnTo>
                    <a:lnTo>
                      <a:pt x="58" y="83"/>
                    </a:lnTo>
                    <a:lnTo>
                      <a:pt x="47" y="79"/>
                    </a:lnTo>
                    <a:lnTo>
                      <a:pt x="29" y="71"/>
                    </a:lnTo>
                    <a:lnTo>
                      <a:pt x="15" y="62"/>
                    </a:lnTo>
                    <a:lnTo>
                      <a:pt x="8" y="54"/>
                    </a:lnTo>
                    <a:lnTo>
                      <a:pt x="0" y="46"/>
                    </a:lnTo>
                    <a:lnTo>
                      <a:pt x="8" y="38"/>
                    </a:lnTo>
                    <a:lnTo>
                      <a:pt x="18" y="30"/>
                    </a:lnTo>
                    <a:lnTo>
                      <a:pt x="33" y="20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9" y="4"/>
                    </a:lnTo>
                    <a:lnTo>
                      <a:pt x="83" y="0"/>
                    </a:lnTo>
                    <a:lnTo>
                      <a:pt x="98" y="0"/>
                    </a:lnTo>
                    <a:lnTo>
                      <a:pt x="108" y="2"/>
                    </a:lnTo>
                    <a:lnTo>
                      <a:pt x="119" y="4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9" name="Freeform 50"/>
              <p:cNvSpPr>
                <a:spLocks/>
              </p:cNvSpPr>
              <p:nvPr/>
            </p:nvSpPr>
            <p:spPr bwMode="auto">
              <a:xfrm>
                <a:off x="2563" y="3008"/>
                <a:ext cx="94" cy="24"/>
              </a:xfrm>
              <a:custGeom>
                <a:avLst/>
                <a:gdLst>
                  <a:gd name="T0" fmla="*/ 0 w 94"/>
                  <a:gd name="T1" fmla="*/ 0 h 24"/>
                  <a:gd name="T2" fmla="*/ 36 w 94"/>
                  <a:gd name="T3" fmla="*/ 6 h 24"/>
                  <a:gd name="T4" fmla="*/ 54 w 94"/>
                  <a:gd name="T5" fmla="*/ 12 h 24"/>
                  <a:gd name="T6" fmla="*/ 61 w 94"/>
                  <a:gd name="T7" fmla="*/ 16 h 24"/>
                  <a:gd name="T8" fmla="*/ 65 w 94"/>
                  <a:gd name="T9" fmla="*/ 18 h 24"/>
                  <a:gd name="T10" fmla="*/ 72 w 94"/>
                  <a:gd name="T11" fmla="*/ 22 h 24"/>
                  <a:gd name="T12" fmla="*/ 79 w 94"/>
                  <a:gd name="T13" fmla="*/ 24 h 24"/>
                  <a:gd name="T14" fmla="*/ 87 w 94"/>
                  <a:gd name="T15" fmla="*/ 24 h 24"/>
                  <a:gd name="T16" fmla="*/ 94 w 94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24">
                    <a:moveTo>
                      <a:pt x="0" y="0"/>
                    </a:moveTo>
                    <a:lnTo>
                      <a:pt x="36" y="6"/>
                    </a:lnTo>
                    <a:lnTo>
                      <a:pt x="54" y="12"/>
                    </a:lnTo>
                    <a:lnTo>
                      <a:pt x="61" y="16"/>
                    </a:lnTo>
                    <a:lnTo>
                      <a:pt x="65" y="18"/>
                    </a:lnTo>
                    <a:lnTo>
                      <a:pt x="72" y="22"/>
                    </a:lnTo>
                    <a:lnTo>
                      <a:pt x="79" y="24"/>
                    </a:lnTo>
                    <a:lnTo>
                      <a:pt x="87" y="24"/>
                    </a:lnTo>
                    <a:lnTo>
                      <a:pt x="94" y="24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0" name="Freeform 51"/>
              <p:cNvSpPr>
                <a:spLocks/>
              </p:cNvSpPr>
              <p:nvPr/>
            </p:nvSpPr>
            <p:spPr bwMode="auto">
              <a:xfrm>
                <a:off x="2614" y="3014"/>
                <a:ext cx="43" cy="6"/>
              </a:xfrm>
              <a:custGeom>
                <a:avLst/>
                <a:gdLst>
                  <a:gd name="T0" fmla="*/ 43 w 43"/>
                  <a:gd name="T1" fmla="*/ 2 h 6"/>
                  <a:gd name="T2" fmla="*/ 21 w 43"/>
                  <a:gd name="T3" fmla="*/ 4 h 6"/>
                  <a:gd name="T4" fmla="*/ 7 w 43"/>
                  <a:gd name="T5" fmla="*/ 6 h 6"/>
                  <a:gd name="T6" fmla="*/ 3 w 43"/>
                  <a:gd name="T7" fmla="*/ 6 h 6"/>
                  <a:gd name="T8" fmla="*/ 0 w 43"/>
                  <a:gd name="T9" fmla="*/ 6 h 6"/>
                  <a:gd name="T10" fmla="*/ 3 w 43"/>
                  <a:gd name="T11" fmla="*/ 2 h 6"/>
                  <a:gd name="T12" fmla="*/ 0 w 4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43" y="2"/>
                    </a:moveTo>
                    <a:lnTo>
                      <a:pt x="21" y="4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1" name="Freeform 52"/>
              <p:cNvSpPr>
                <a:spLocks/>
              </p:cNvSpPr>
              <p:nvPr/>
            </p:nvSpPr>
            <p:spPr bwMode="auto">
              <a:xfrm>
                <a:off x="2578" y="3032"/>
                <a:ext cx="61" cy="8"/>
              </a:xfrm>
              <a:custGeom>
                <a:avLst/>
                <a:gdLst>
                  <a:gd name="T0" fmla="*/ 0 w 61"/>
                  <a:gd name="T1" fmla="*/ 8 h 8"/>
                  <a:gd name="T2" fmla="*/ 36 w 61"/>
                  <a:gd name="T3" fmla="*/ 2 h 8"/>
                  <a:gd name="T4" fmla="*/ 61 w 6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" h="8">
                    <a:moveTo>
                      <a:pt x="0" y="8"/>
                    </a:moveTo>
                    <a:lnTo>
                      <a:pt x="36" y="2"/>
                    </a:lnTo>
                    <a:lnTo>
                      <a:pt x="61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2" name="Freeform 53"/>
              <p:cNvSpPr>
                <a:spLocks/>
              </p:cNvSpPr>
              <p:nvPr/>
            </p:nvSpPr>
            <p:spPr bwMode="auto">
              <a:xfrm>
                <a:off x="3848" y="2866"/>
                <a:ext cx="44" cy="2"/>
              </a:xfrm>
              <a:custGeom>
                <a:avLst/>
                <a:gdLst>
                  <a:gd name="T0" fmla="*/ 0 w 44"/>
                  <a:gd name="T1" fmla="*/ 2 h 2"/>
                  <a:gd name="T2" fmla="*/ 18 w 44"/>
                  <a:gd name="T3" fmla="*/ 2 h 2"/>
                  <a:gd name="T4" fmla="*/ 44 w 4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2">
                    <a:moveTo>
                      <a:pt x="0" y="2"/>
                    </a:moveTo>
                    <a:lnTo>
                      <a:pt x="18" y="2"/>
                    </a:lnTo>
                    <a:lnTo>
                      <a:pt x="44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3" name="Freeform 54"/>
              <p:cNvSpPr>
                <a:spLocks/>
              </p:cNvSpPr>
              <p:nvPr/>
            </p:nvSpPr>
            <p:spPr bwMode="auto">
              <a:xfrm>
                <a:off x="3784" y="2862"/>
                <a:ext cx="28" cy="10"/>
              </a:xfrm>
              <a:custGeom>
                <a:avLst/>
                <a:gdLst>
                  <a:gd name="T0" fmla="*/ 28 w 28"/>
                  <a:gd name="T1" fmla="*/ 0 h 10"/>
                  <a:gd name="T2" fmla="*/ 10 w 28"/>
                  <a:gd name="T3" fmla="*/ 6 h 10"/>
                  <a:gd name="T4" fmla="*/ 0 w 2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0">
                    <a:moveTo>
                      <a:pt x="28" y="0"/>
                    </a:moveTo>
                    <a:lnTo>
                      <a:pt x="10" y="6"/>
                    </a:lnTo>
                    <a:lnTo>
                      <a:pt x="0" y="1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4" name="Freeform 55"/>
              <p:cNvSpPr>
                <a:spLocks/>
              </p:cNvSpPr>
              <p:nvPr/>
            </p:nvSpPr>
            <p:spPr bwMode="auto">
              <a:xfrm>
                <a:off x="2534" y="2523"/>
                <a:ext cx="90" cy="40"/>
              </a:xfrm>
              <a:custGeom>
                <a:avLst/>
                <a:gdLst>
                  <a:gd name="T0" fmla="*/ 29 w 90"/>
                  <a:gd name="T1" fmla="*/ 0 h 40"/>
                  <a:gd name="T2" fmla="*/ 22 w 90"/>
                  <a:gd name="T3" fmla="*/ 0 h 40"/>
                  <a:gd name="T4" fmla="*/ 11 w 90"/>
                  <a:gd name="T5" fmla="*/ 0 h 40"/>
                  <a:gd name="T6" fmla="*/ 8 w 90"/>
                  <a:gd name="T7" fmla="*/ 4 h 40"/>
                  <a:gd name="T8" fmla="*/ 4 w 90"/>
                  <a:gd name="T9" fmla="*/ 8 h 40"/>
                  <a:gd name="T10" fmla="*/ 0 w 90"/>
                  <a:gd name="T11" fmla="*/ 12 h 40"/>
                  <a:gd name="T12" fmla="*/ 0 w 90"/>
                  <a:gd name="T13" fmla="*/ 14 h 40"/>
                  <a:gd name="T14" fmla="*/ 4 w 90"/>
                  <a:gd name="T15" fmla="*/ 14 h 40"/>
                  <a:gd name="T16" fmla="*/ 11 w 90"/>
                  <a:gd name="T17" fmla="*/ 14 h 40"/>
                  <a:gd name="T18" fmla="*/ 33 w 90"/>
                  <a:gd name="T19" fmla="*/ 16 h 40"/>
                  <a:gd name="T20" fmla="*/ 51 w 90"/>
                  <a:gd name="T21" fmla="*/ 18 h 40"/>
                  <a:gd name="T22" fmla="*/ 69 w 90"/>
                  <a:gd name="T23" fmla="*/ 26 h 40"/>
                  <a:gd name="T24" fmla="*/ 87 w 90"/>
                  <a:gd name="T25" fmla="*/ 38 h 40"/>
                  <a:gd name="T26" fmla="*/ 90 w 90"/>
                  <a:gd name="T27" fmla="*/ 40 h 40"/>
                  <a:gd name="T28" fmla="*/ 90 w 90"/>
                  <a:gd name="T29" fmla="*/ 40 h 40"/>
                  <a:gd name="T30" fmla="*/ 90 w 90"/>
                  <a:gd name="T31" fmla="*/ 36 h 40"/>
                  <a:gd name="T32" fmla="*/ 90 w 90"/>
                  <a:gd name="T33" fmla="*/ 32 h 40"/>
                  <a:gd name="T34" fmla="*/ 87 w 90"/>
                  <a:gd name="T35" fmla="*/ 20 h 40"/>
                  <a:gd name="T36" fmla="*/ 80 w 90"/>
                  <a:gd name="T37" fmla="*/ 12 h 40"/>
                  <a:gd name="T38" fmla="*/ 72 w 90"/>
                  <a:gd name="T39" fmla="*/ 6 h 40"/>
                  <a:gd name="T40" fmla="*/ 62 w 90"/>
                  <a:gd name="T41" fmla="*/ 2 h 40"/>
                  <a:gd name="T42" fmla="*/ 47 w 90"/>
                  <a:gd name="T43" fmla="*/ 0 h 40"/>
                  <a:gd name="T44" fmla="*/ 29 w 90"/>
                  <a:gd name="T45" fmla="*/ 0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0" h="40">
                    <a:moveTo>
                      <a:pt x="29" y="0"/>
                    </a:moveTo>
                    <a:lnTo>
                      <a:pt x="22" y="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11" y="14"/>
                    </a:lnTo>
                    <a:lnTo>
                      <a:pt x="33" y="16"/>
                    </a:lnTo>
                    <a:lnTo>
                      <a:pt x="51" y="18"/>
                    </a:lnTo>
                    <a:lnTo>
                      <a:pt x="69" y="26"/>
                    </a:lnTo>
                    <a:lnTo>
                      <a:pt x="87" y="38"/>
                    </a:lnTo>
                    <a:lnTo>
                      <a:pt x="90" y="40"/>
                    </a:lnTo>
                    <a:lnTo>
                      <a:pt x="90" y="36"/>
                    </a:lnTo>
                    <a:lnTo>
                      <a:pt x="90" y="32"/>
                    </a:lnTo>
                    <a:lnTo>
                      <a:pt x="87" y="20"/>
                    </a:lnTo>
                    <a:lnTo>
                      <a:pt x="80" y="12"/>
                    </a:lnTo>
                    <a:lnTo>
                      <a:pt x="72" y="6"/>
                    </a:lnTo>
                    <a:lnTo>
                      <a:pt x="62" y="2"/>
                    </a:lnTo>
                    <a:lnTo>
                      <a:pt x="4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5" name="Freeform 56"/>
              <p:cNvSpPr>
                <a:spLocks/>
              </p:cNvSpPr>
              <p:nvPr/>
            </p:nvSpPr>
            <p:spPr bwMode="auto">
              <a:xfrm>
                <a:off x="3740" y="2505"/>
                <a:ext cx="94" cy="44"/>
              </a:xfrm>
              <a:custGeom>
                <a:avLst/>
                <a:gdLst>
                  <a:gd name="T0" fmla="*/ 87 w 94"/>
                  <a:gd name="T1" fmla="*/ 6 h 44"/>
                  <a:gd name="T2" fmla="*/ 72 w 94"/>
                  <a:gd name="T3" fmla="*/ 2 h 44"/>
                  <a:gd name="T4" fmla="*/ 54 w 94"/>
                  <a:gd name="T5" fmla="*/ 0 h 44"/>
                  <a:gd name="T6" fmla="*/ 44 w 94"/>
                  <a:gd name="T7" fmla="*/ 0 h 44"/>
                  <a:gd name="T8" fmla="*/ 33 w 94"/>
                  <a:gd name="T9" fmla="*/ 2 h 44"/>
                  <a:gd name="T10" fmla="*/ 26 w 94"/>
                  <a:gd name="T11" fmla="*/ 6 h 44"/>
                  <a:gd name="T12" fmla="*/ 18 w 94"/>
                  <a:gd name="T13" fmla="*/ 10 h 44"/>
                  <a:gd name="T14" fmla="*/ 8 w 94"/>
                  <a:gd name="T15" fmla="*/ 18 h 44"/>
                  <a:gd name="T16" fmla="*/ 4 w 94"/>
                  <a:gd name="T17" fmla="*/ 28 h 44"/>
                  <a:gd name="T18" fmla="*/ 0 w 94"/>
                  <a:gd name="T19" fmla="*/ 34 h 44"/>
                  <a:gd name="T20" fmla="*/ 4 w 94"/>
                  <a:gd name="T21" fmla="*/ 38 h 44"/>
                  <a:gd name="T22" fmla="*/ 8 w 94"/>
                  <a:gd name="T23" fmla="*/ 42 h 44"/>
                  <a:gd name="T24" fmla="*/ 15 w 94"/>
                  <a:gd name="T25" fmla="*/ 44 h 44"/>
                  <a:gd name="T26" fmla="*/ 18 w 94"/>
                  <a:gd name="T27" fmla="*/ 38 h 44"/>
                  <a:gd name="T28" fmla="*/ 26 w 94"/>
                  <a:gd name="T29" fmla="*/ 30 h 44"/>
                  <a:gd name="T30" fmla="*/ 29 w 94"/>
                  <a:gd name="T31" fmla="*/ 22 h 44"/>
                  <a:gd name="T32" fmla="*/ 40 w 94"/>
                  <a:gd name="T33" fmla="*/ 16 h 44"/>
                  <a:gd name="T34" fmla="*/ 54 w 94"/>
                  <a:gd name="T35" fmla="*/ 14 h 44"/>
                  <a:gd name="T36" fmla="*/ 69 w 94"/>
                  <a:gd name="T37" fmla="*/ 14 h 44"/>
                  <a:gd name="T38" fmla="*/ 83 w 94"/>
                  <a:gd name="T39" fmla="*/ 14 h 44"/>
                  <a:gd name="T40" fmla="*/ 94 w 94"/>
                  <a:gd name="T41" fmla="*/ 16 h 44"/>
                  <a:gd name="T42" fmla="*/ 94 w 94"/>
                  <a:gd name="T43" fmla="*/ 14 h 44"/>
                  <a:gd name="T44" fmla="*/ 94 w 94"/>
                  <a:gd name="T45" fmla="*/ 10 h 44"/>
                  <a:gd name="T46" fmla="*/ 90 w 94"/>
                  <a:gd name="T47" fmla="*/ 8 h 44"/>
                  <a:gd name="T48" fmla="*/ 87 w 94"/>
                  <a:gd name="T49" fmla="*/ 6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4" h="44">
                    <a:moveTo>
                      <a:pt x="87" y="6"/>
                    </a:moveTo>
                    <a:lnTo>
                      <a:pt x="72" y="2"/>
                    </a:lnTo>
                    <a:lnTo>
                      <a:pt x="54" y="0"/>
                    </a:lnTo>
                    <a:lnTo>
                      <a:pt x="44" y="0"/>
                    </a:lnTo>
                    <a:lnTo>
                      <a:pt x="33" y="2"/>
                    </a:lnTo>
                    <a:lnTo>
                      <a:pt x="26" y="6"/>
                    </a:lnTo>
                    <a:lnTo>
                      <a:pt x="18" y="10"/>
                    </a:lnTo>
                    <a:lnTo>
                      <a:pt x="8" y="18"/>
                    </a:lnTo>
                    <a:lnTo>
                      <a:pt x="4" y="28"/>
                    </a:lnTo>
                    <a:lnTo>
                      <a:pt x="0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5" y="44"/>
                    </a:lnTo>
                    <a:lnTo>
                      <a:pt x="18" y="38"/>
                    </a:lnTo>
                    <a:lnTo>
                      <a:pt x="26" y="30"/>
                    </a:lnTo>
                    <a:lnTo>
                      <a:pt x="29" y="22"/>
                    </a:lnTo>
                    <a:lnTo>
                      <a:pt x="40" y="16"/>
                    </a:lnTo>
                    <a:lnTo>
                      <a:pt x="54" y="14"/>
                    </a:lnTo>
                    <a:lnTo>
                      <a:pt x="69" y="14"/>
                    </a:lnTo>
                    <a:lnTo>
                      <a:pt x="83" y="14"/>
                    </a:lnTo>
                    <a:lnTo>
                      <a:pt x="94" y="16"/>
                    </a:lnTo>
                    <a:lnTo>
                      <a:pt x="94" y="14"/>
                    </a:lnTo>
                    <a:lnTo>
                      <a:pt x="94" y="10"/>
                    </a:lnTo>
                    <a:lnTo>
                      <a:pt x="90" y="8"/>
                    </a:lnTo>
                    <a:lnTo>
                      <a:pt x="87" y="6"/>
                    </a:lnTo>
                    <a:close/>
                  </a:path>
                </a:pathLst>
              </a:custGeom>
              <a:solidFill>
                <a:srgbClr val="8C8B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6" name="Freeform 57"/>
              <p:cNvSpPr>
                <a:spLocks/>
              </p:cNvSpPr>
              <p:nvPr/>
            </p:nvSpPr>
            <p:spPr bwMode="auto">
              <a:xfrm>
                <a:off x="3085" y="2434"/>
                <a:ext cx="76" cy="111"/>
              </a:xfrm>
              <a:custGeom>
                <a:avLst/>
                <a:gdLst>
                  <a:gd name="T0" fmla="*/ 0 w 76"/>
                  <a:gd name="T1" fmla="*/ 6 h 111"/>
                  <a:gd name="T2" fmla="*/ 15 w 76"/>
                  <a:gd name="T3" fmla="*/ 10 h 111"/>
                  <a:gd name="T4" fmla="*/ 25 w 76"/>
                  <a:gd name="T5" fmla="*/ 18 h 111"/>
                  <a:gd name="T6" fmla="*/ 33 w 76"/>
                  <a:gd name="T7" fmla="*/ 26 h 111"/>
                  <a:gd name="T8" fmla="*/ 36 w 76"/>
                  <a:gd name="T9" fmla="*/ 34 h 111"/>
                  <a:gd name="T10" fmla="*/ 40 w 76"/>
                  <a:gd name="T11" fmla="*/ 54 h 111"/>
                  <a:gd name="T12" fmla="*/ 40 w 76"/>
                  <a:gd name="T13" fmla="*/ 71 h 111"/>
                  <a:gd name="T14" fmla="*/ 47 w 76"/>
                  <a:gd name="T15" fmla="*/ 89 h 111"/>
                  <a:gd name="T16" fmla="*/ 61 w 76"/>
                  <a:gd name="T17" fmla="*/ 107 h 111"/>
                  <a:gd name="T18" fmla="*/ 65 w 76"/>
                  <a:gd name="T19" fmla="*/ 111 h 111"/>
                  <a:gd name="T20" fmla="*/ 72 w 76"/>
                  <a:gd name="T21" fmla="*/ 111 h 111"/>
                  <a:gd name="T22" fmla="*/ 76 w 76"/>
                  <a:gd name="T23" fmla="*/ 111 h 111"/>
                  <a:gd name="T24" fmla="*/ 76 w 76"/>
                  <a:gd name="T25" fmla="*/ 109 h 111"/>
                  <a:gd name="T26" fmla="*/ 76 w 76"/>
                  <a:gd name="T27" fmla="*/ 97 h 111"/>
                  <a:gd name="T28" fmla="*/ 76 w 76"/>
                  <a:gd name="T29" fmla="*/ 83 h 111"/>
                  <a:gd name="T30" fmla="*/ 72 w 76"/>
                  <a:gd name="T31" fmla="*/ 61 h 111"/>
                  <a:gd name="T32" fmla="*/ 65 w 76"/>
                  <a:gd name="T33" fmla="*/ 44 h 111"/>
                  <a:gd name="T34" fmla="*/ 58 w 76"/>
                  <a:gd name="T35" fmla="*/ 26 h 111"/>
                  <a:gd name="T36" fmla="*/ 40 w 76"/>
                  <a:gd name="T37" fmla="*/ 8 h 111"/>
                  <a:gd name="T38" fmla="*/ 25 w 76"/>
                  <a:gd name="T39" fmla="*/ 2 h 111"/>
                  <a:gd name="T40" fmla="*/ 29 w 76"/>
                  <a:gd name="T41" fmla="*/ 0 h 111"/>
                  <a:gd name="T42" fmla="*/ 15 w 76"/>
                  <a:gd name="T43" fmla="*/ 0 h 111"/>
                  <a:gd name="T44" fmla="*/ 7 w 76"/>
                  <a:gd name="T45" fmla="*/ 0 h 111"/>
                  <a:gd name="T46" fmla="*/ 4 w 76"/>
                  <a:gd name="T47" fmla="*/ 4 h 111"/>
                  <a:gd name="T48" fmla="*/ 0 w 76"/>
                  <a:gd name="T49" fmla="*/ 6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6" h="111">
                    <a:moveTo>
                      <a:pt x="0" y="6"/>
                    </a:moveTo>
                    <a:lnTo>
                      <a:pt x="15" y="10"/>
                    </a:lnTo>
                    <a:lnTo>
                      <a:pt x="25" y="18"/>
                    </a:lnTo>
                    <a:lnTo>
                      <a:pt x="33" y="26"/>
                    </a:lnTo>
                    <a:lnTo>
                      <a:pt x="36" y="34"/>
                    </a:lnTo>
                    <a:lnTo>
                      <a:pt x="40" y="54"/>
                    </a:lnTo>
                    <a:lnTo>
                      <a:pt x="40" y="71"/>
                    </a:lnTo>
                    <a:lnTo>
                      <a:pt x="47" y="89"/>
                    </a:lnTo>
                    <a:lnTo>
                      <a:pt x="61" y="107"/>
                    </a:lnTo>
                    <a:lnTo>
                      <a:pt x="65" y="111"/>
                    </a:lnTo>
                    <a:lnTo>
                      <a:pt x="72" y="111"/>
                    </a:lnTo>
                    <a:lnTo>
                      <a:pt x="76" y="111"/>
                    </a:lnTo>
                    <a:lnTo>
                      <a:pt x="76" y="109"/>
                    </a:lnTo>
                    <a:lnTo>
                      <a:pt x="76" y="97"/>
                    </a:lnTo>
                    <a:lnTo>
                      <a:pt x="76" y="83"/>
                    </a:lnTo>
                    <a:lnTo>
                      <a:pt x="72" y="61"/>
                    </a:lnTo>
                    <a:lnTo>
                      <a:pt x="65" y="44"/>
                    </a:lnTo>
                    <a:lnTo>
                      <a:pt x="58" y="26"/>
                    </a:lnTo>
                    <a:lnTo>
                      <a:pt x="40" y="8"/>
                    </a:lnTo>
                    <a:lnTo>
                      <a:pt x="25" y="2"/>
                    </a:lnTo>
                    <a:lnTo>
                      <a:pt x="29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7" name="Freeform 58"/>
              <p:cNvSpPr>
                <a:spLocks/>
              </p:cNvSpPr>
              <p:nvPr/>
            </p:nvSpPr>
            <p:spPr bwMode="auto">
              <a:xfrm>
                <a:off x="3161" y="2557"/>
                <a:ext cx="36" cy="19"/>
              </a:xfrm>
              <a:custGeom>
                <a:avLst/>
                <a:gdLst>
                  <a:gd name="T0" fmla="*/ 0 w 36"/>
                  <a:gd name="T1" fmla="*/ 0 h 19"/>
                  <a:gd name="T2" fmla="*/ 0 w 36"/>
                  <a:gd name="T3" fmla="*/ 2 h 19"/>
                  <a:gd name="T4" fmla="*/ 3 w 36"/>
                  <a:gd name="T5" fmla="*/ 4 h 19"/>
                  <a:gd name="T6" fmla="*/ 3 w 36"/>
                  <a:gd name="T7" fmla="*/ 7 h 19"/>
                  <a:gd name="T8" fmla="*/ 7 w 36"/>
                  <a:gd name="T9" fmla="*/ 9 h 19"/>
                  <a:gd name="T10" fmla="*/ 14 w 36"/>
                  <a:gd name="T11" fmla="*/ 13 h 19"/>
                  <a:gd name="T12" fmla="*/ 18 w 36"/>
                  <a:gd name="T13" fmla="*/ 17 h 19"/>
                  <a:gd name="T14" fmla="*/ 25 w 36"/>
                  <a:gd name="T15" fmla="*/ 19 h 19"/>
                  <a:gd name="T16" fmla="*/ 36 w 36"/>
                  <a:gd name="T17" fmla="*/ 19 h 19"/>
                  <a:gd name="T18" fmla="*/ 36 w 36"/>
                  <a:gd name="T19" fmla="*/ 17 h 19"/>
                  <a:gd name="T20" fmla="*/ 36 w 36"/>
                  <a:gd name="T21" fmla="*/ 15 h 19"/>
                  <a:gd name="T22" fmla="*/ 29 w 36"/>
                  <a:gd name="T23" fmla="*/ 13 h 19"/>
                  <a:gd name="T24" fmla="*/ 25 w 36"/>
                  <a:gd name="T25" fmla="*/ 11 h 19"/>
                  <a:gd name="T26" fmla="*/ 21 w 36"/>
                  <a:gd name="T27" fmla="*/ 7 h 19"/>
                  <a:gd name="T28" fmla="*/ 14 w 36"/>
                  <a:gd name="T29" fmla="*/ 4 h 19"/>
                  <a:gd name="T30" fmla="*/ 11 w 36"/>
                  <a:gd name="T31" fmla="*/ 0 h 19"/>
                  <a:gd name="T32" fmla="*/ 0 w 3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9">
                    <a:moveTo>
                      <a:pt x="0" y="0"/>
                    </a:moveTo>
                    <a:lnTo>
                      <a:pt x="0" y="2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7" y="9"/>
                    </a:lnTo>
                    <a:lnTo>
                      <a:pt x="14" y="13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29" y="13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8" name="Freeform 59"/>
              <p:cNvSpPr>
                <a:spLocks/>
              </p:cNvSpPr>
              <p:nvPr/>
            </p:nvSpPr>
            <p:spPr bwMode="auto">
              <a:xfrm>
                <a:off x="3125" y="2458"/>
                <a:ext cx="25" cy="61"/>
              </a:xfrm>
              <a:custGeom>
                <a:avLst/>
                <a:gdLst>
                  <a:gd name="T0" fmla="*/ 0 w 25"/>
                  <a:gd name="T1" fmla="*/ 0 h 61"/>
                  <a:gd name="T2" fmla="*/ 0 w 25"/>
                  <a:gd name="T3" fmla="*/ 10 h 61"/>
                  <a:gd name="T4" fmla="*/ 7 w 25"/>
                  <a:gd name="T5" fmla="*/ 18 h 61"/>
                  <a:gd name="T6" fmla="*/ 11 w 25"/>
                  <a:gd name="T7" fmla="*/ 34 h 61"/>
                  <a:gd name="T8" fmla="*/ 11 w 25"/>
                  <a:gd name="T9" fmla="*/ 47 h 61"/>
                  <a:gd name="T10" fmla="*/ 14 w 25"/>
                  <a:gd name="T11" fmla="*/ 55 h 61"/>
                  <a:gd name="T12" fmla="*/ 14 w 25"/>
                  <a:gd name="T13" fmla="*/ 61 h 61"/>
                  <a:gd name="T14" fmla="*/ 21 w 25"/>
                  <a:gd name="T15" fmla="*/ 57 h 61"/>
                  <a:gd name="T16" fmla="*/ 25 w 25"/>
                  <a:gd name="T17" fmla="*/ 51 h 61"/>
                  <a:gd name="T18" fmla="*/ 25 w 25"/>
                  <a:gd name="T19" fmla="*/ 51 h 61"/>
                  <a:gd name="T20" fmla="*/ 25 w 25"/>
                  <a:gd name="T21" fmla="*/ 53 h 61"/>
                  <a:gd name="T22" fmla="*/ 25 w 25"/>
                  <a:gd name="T23" fmla="*/ 39 h 61"/>
                  <a:gd name="T24" fmla="*/ 21 w 25"/>
                  <a:gd name="T25" fmla="*/ 26 h 61"/>
                  <a:gd name="T26" fmla="*/ 14 w 25"/>
                  <a:gd name="T27" fmla="*/ 12 h 61"/>
                  <a:gd name="T28" fmla="*/ 0 w 25"/>
                  <a:gd name="T29" fmla="*/ 0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" h="61">
                    <a:moveTo>
                      <a:pt x="0" y="0"/>
                    </a:moveTo>
                    <a:lnTo>
                      <a:pt x="0" y="10"/>
                    </a:lnTo>
                    <a:lnTo>
                      <a:pt x="7" y="18"/>
                    </a:lnTo>
                    <a:lnTo>
                      <a:pt x="11" y="34"/>
                    </a:lnTo>
                    <a:lnTo>
                      <a:pt x="11" y="47"/>
                    </a:lnTo>
                    <a:lnTo>
                      <a:pt x="14" y="55"/>
                    </a:lnTo>
                    <a:lnTo>
                      <a:pt x="14" y="61"/>
                    </a:lnTo>
                    <a:lnTo>
                      <a:pt x="21" y="57"/>
                    </a:lnTo>
                    <a:lnTo>
                      <a:pt x="25" y="51"/>
                    </a:lnTo>
                    <a:lnTo>
                      <a:pt x="25" y="53"/>
                    </a:lnTo>
                    <a:lnTo>
                      <a:pt x="25" y="39"/>
                    </a:lnTo>
                    <a:lnTo>
                      <a:pt x="21" y="26"/>
                    </a:lnTo>
                    <a:lnTo>
                      <a:pt x="1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9" name="Freeform 60"/>
              <p:cNvSpPr>
                <a:spLocks/>
              </p:cNvSpPr>
              <p:nvPr/>
            </p:nvSpPr>
            <p:spPr bwMode="auto">
              <a:xfrm>
                <a:off x="2624" y="2468"/>
                <a:ext cx="123" cy="104"/>
              </a:xfrm>
              <a:custGeom>
                <a:avLst/>
                <a:gdLst>
                  <a:gd name="T0" fmla="*/ 123 w 123"/>
                  <a:gd name="T1" fmla="*/ 0 h 104"/>
                  <a:gd name="T2" fmla="*/ 98 w 123"/>
                  <a:gd name="T3" fmla="*/ 14 h 104"/>
                  <a:gd name="T4" fmla="*/ 76 w 123"/>
                  <a:gd name="T5" fmla="*/ 29 h 104"/>
                  <a:gd name="T6" fmla="*/ 54 w 123"/>
                  <a:gd name="T7" fmla="*/ 45 h 104"/>
                  <a:gd name="T8" fmla="*/ 33 w 123"/>
                  <a:gd name="T9" fmla="*/ 61 h 104"/>
                  <a:gd name="T10" fmla="*/ 15 w 123"/>
                  <a:gd name="T11" fmla="*/ 83 h 104"/>
                  <a:gd name="T12" fmla="*/ 0 w 123"/>
                  <a:gd name="T13" fmla="*/ 104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104">
                    <a:moveTo>
                      <a:pt x="123" y="0"/>
                    </a:moveTo>
                    <a:lnTo>
                      <a:pt x="98" y="14"/>
                    </a:lnTo>
                    <a:lnTo>
                      <a:pt x="76" y="29"/>
                    </a:lnTo>
                    <a:lnTo>
                      <a:pt x="54" y="45"/>
                    </a:lnTo>
                    <a:lnTo>
                      <a:pt x="33" y="61"/>
                    </a:lnTo>
                    <a:lnTo>
                      <a:pt x="15" y="83"/>
                    </a:lnTo>
                    <a:lnTo>
                      <a:pt x="0" y="104"/>
                    </a:lnTo>
                  </a:path>
                </a:pathLst>
              </a:custGeom>
              <a:noFill/>
              <a:ln w="6985">
                <a:solidFill>
                  <a:srgbClr val="4D49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0" name="Freeform 61"/>
              <p:cNvSpPr>
                <a:spLocks/>
              </p:cNvSpPr>
              <p:nvPr/>
            </p:nvSpPr>
            <p:spPr bwMode="auto">
              <a:xfrm>
                <a:off x="3517" y="2411"/>
                <a:ext cx="69" cy="35"/>
              </a:xfrm>
              <a:custGeom>
                <a:avLst/>
                <a:gdLst>
                  <a:gd name="T0" fmla="*/ 0 w 69"/>
                  <a:gd name="T1" fmla="*/ 0 h 35"/>
                  <a:gd name="T2" fmla="*/ 18 w 69"/>
                  <a:gd name="T3" fmla="*/ 8 h 35"/>
                  <a:gd name="T4" fmla="*/ 36 w 69"/>
                  <a:gd name="T5" fmla="*/ 15 h 35"/>
                  <a:gd name="T6" fmla="*/ 54 w 69"/>
                  <a:gd name="T7" fmla="*/ 23 h 35"/>
                  <a:gd name="T8" fmla="*/ 69 w 69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35">
                    <a:moveTo>
                      <a:pt x="0" y="0"/>
                    </a:moveTo>
                    <a:lnTo>
                      <a:pt x="18" y="8"/>
                    </a:lnTo>
                    <a:lnTo>
                      <a:pt x="36" y="15"/>
                    </a:lnTo>
                    <a:lnTo>
                      <a:pt x="54" y="23"/>
                    </a:lnTo>
                    <a:lnTo>
                      <a:pt x="69" y="35"/>
                    </a:lnTo>
                  </a:path>
                </a:pathLst>
              </a:custGeom>
              <a:noFill/>
              <a:ln w="6985">
                <a:solidFill>
                  <a:srgbClr val="4D49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1" name="Freeform 62"/>
              <p:cNvSpPr>
                <a:spLocks/>
              </p:cNvSpPr>
              <p:nvPr/>
            </p:nvSpPr>
            <p:spPr bwMode="auto">
              <a:xfrm>
                <a:off x="3625" y="2464"/>
                <a:ext cx="133" cy="106"/>
              </a:xfrm>
              <a:custGeom>
                <a:avLst/>
                <a:gdLst>
                  <a:gd name="T0" fmla="*/ 0 w 133"/>
                  <a:gd name="T1" fmla="*/ 0 h 106"/>
                  <a:gd name="T2" fmla="*/ 11 w 133"/>
                  <a:gd name="T3" fmla="*/ 8 h 106"/>
                  <a:gd name="T4" fmla="*/ 22 w 133"/>
                  <a:gd name="T5" fmla="*/ 16 h 106"/>
                  <a:gd name="T6" fmla="*/ 36 w 133"/>
                  <a:gd name="T7" fmla="*/ 24 h 106"/>
                  <a:gd name="T8" fmla="*/ 47 w 133"/>
                  <a:gd name="T9" fmla="*/ 31 h 106"/>
                  <a:gd name="T10" fmla="*/ 72 w 133"/>
                  <a:gd name="T11" fmla="*/ 51 h 106"/>
                  <a:gd name="T12" fmla="*/ 94 w 133"/>
                  <a:gd name="T13" fmla="*/ 75 h 106"/>
                  <a:gd name="T14" fmla="*/ 105 w 133"/>
                  <a:gd name="T15" fmla="*/ 83 h 106"/>
                  <a:gd name="T16" fmla="*/ 115 w 133"/>
                  <a:gd name="T17" fmla="*/ 93 h 106"/>
                  <a:gd name="T18" fmla="*/ 126 w 133"/>
                  <a:gd name="T19" fmla="*/ 100 h 106"/>
                  <a:gd name="T20" fmla="*/ 133 w 133"/>
                  <a:gd name="T21" fmla="*/ 106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3" h="106">
                    <a:moveTo>
                      <a:pt x="0" y="0"/>
                    </a:moveTo>
                    <a:lnTo>
                      <a:pt x="11" y="8"/>
                    </a:lnTo>
                    <a:lnTo>
                      <a:pt x="22" y="16"/>
                    </a:lnTo>
                    <a:lnTo>
                      <a:pt x="36" y="24"/>
                    </a:lnTo>
                    <a:lnTo>
                      <a:pt x="47" y="31"/>
                    </a:lnTo>
                    <a:lnTo>
                      <a:pt x="72" y="51"/>
                    </a:lnTo>
                    <a:lnTo>
                      <a:pt x="94" y="75"/>
                    </a:lnTo>
                    <a:lnTo>
                      <a:pt x="105" y="83"/>
                    </a:lnTo>
                    <a:lnTo>
                      <a:pt x="115" y="93"/>
                    </a:lnTo>
                    <a:lnTo>
                      <a:pt x="126" y="100"/>
                    </a:lnTo>
                    <a:lnTo>
                      <a:pt x="133" y="106"/>
                    </a:lnTo>
                  </a:path>
                </a:pathLst>
              </a:custGeom>
              <a:noFill/>
              <a:ln w="6985">
                <a:solidFill>
                  <a:srgbClr val="4D49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2" name="Freeform 63"/>
              <p:cNvSpPr>
                <a:spLocks/>
              </p:cNvSpPr>
              <p:nvPr/>
            </p:nvSpPr>
            <p:spPr bwMode="auto">
              <a:xfrm>
                <a:off x="2768" y="273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3" name="Freeform 64"/>
              <p:cNvSpPr>
                <a:spLocks/>
              </p:cNvSpPr>
              <p:nvPr/>
            </p:nvSpPr>
            <p:spPr bwMode="auto">
              <a:xfrm>
                <a:off x="2758" y="2665"/>
                <a:ext cx="28" cy="12"/>
              </a:xfrm>
              <a:custGeom>
                <a:avLst/>
                <a:gdLst>
                  <a:gd name="T0" fmla="*/ 18 w 28"/>
                  <a:gd name="T1" fmla="*/ 0 h 12"/>
                  <a:gd name="T2" fmla="*/ 10 w 28"/>
                  <a:gd name="T3" fmla="*/ 4 h 12"/>
                  <a:gd name="T4" fmla="*/ 3 w 28"/>
                  <a:gd name="T5" fmla="*/ 6 h 12"/>
                  <a:gd name="T6" fmla="*/ 0 w 28"/>
                  <a:gd name="T7" fmla="*/ 10 h 12"/>
                  <a:gd name="T8" fmla="*/ 3 w 28"/>
                  <a:gd name="T9" fmla="*/ 12 h 12"/>
                  <a:gd name="T10" fmla="*/ 10 w 28"/>
                  <a:gd name="T11" fmla="*/ 12 h 12"/>
                  <a:gd name="T12" fmla="*/ 18 w 28"/>
                  <a:gd name="T13" fmla="*/ 10 h 12"/>
                  <a:gd name="T14" fmla="*/ 25 w 28"/>
                  <a:gd name="T15" fmla="*/ 6 h 12"/>
                  <a:gd name="T16" fmla="*/ 28 w 28"/>
                  <a:gd name="T17" fmla="*/ 2 h 12"/>
                  <a:gd name="T18" fmla="*/ 25 w 28"/>
                  <a:gd name="T19" fmla="*/ 0 h 12"/>
                  <a:gd name="T20" fmla="*/ 18 w 28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12">
                    <a:moveTo>
                      <a:pt x="18" y="0"/>
                    </a:moveTo>
                    <a:lnTo>
                      <a:pt x="10" y="4"/>
                    </a:lnTo>
                    <a:lnTo>
                      <a:pt x="3" y="6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10" y="12"/>
                    </a:lnTo>
                    <a:lnTo>
                      <a:pt x="18" y="10"/>
                    </a:lnTo>
                    <a:lnTo>
                      <a:pt x="25" y="6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4" name="Freeform 65"/>
              <p:cNvSpPr>
                <a:spLocks/>
              </p:cNvSpPr>
              <p:nvPr/>
            </p:nvSpPr>
            <p:spPr bwMode="auto">
              <a:xfrm>
                <a:off x="2761" y="2576"/>
                <a:ext cx="47" cy="30"/>
              </a:xfrm>
              <a:custGeom>
                <a:avLst/>
                <a:gdLst>
                  <a:gd name="T0" fmla="*/ 47 w 47"/>
                  <a:gd name="T1" fmla="*/ 0 h 30"/>
                  <a:gd name="T2" fmla="*/ 47 w 47"/>
                  <a:gd name="T3" fmla="*/ 12 h 30"/>
                  <a:gd name="T4" fmla="*/ 40 w 47"/>
                  <a:gd name="T5" fmla="*/ 22 h 30"/>
                  <a:gd name="T6" fmla="*/ 33 w 47"/>
                  <a:gd name="T7" fmla="*/ 26 h 30"/>
                  <a:gd name="T8" fmla="*/ 25 w 47"/>
                  <a:gd name="T9" fmla="*/ 28 h 30"/>
                  <a:gd name="T10" fmla="*/ 15 w 47"/>
                  <a:gd name="T11" fmla="*/ 30 h 30"/>
                  <a:gd name="T12" fmla="*/ 0 w 47"/>
                  <a:gd name="T13" fmla="*/ 28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lnTo>
                      <a:pt x="47" y="12"/>
                    </a:lnTo>
                    <a:lnTo>
                      <a:pt x="40" y="22"/>
                    </a:lnTo>
                    <a:lnTo>
                      <a:pt x="33" y="26"/>
                    </a:lnTo>
                    <a:lnTo>
                      <a:pt x="25" y="28"/>
                    </a:lnTo>
                    <a:lnTo>
                      <a:pt x="15" y="30"/>
                    </a:lnTo>
                    <a:lnTo>
                      <a:pt x="0" y="28"/>
                    </a:lnTo>
                  </a:path>
                </a:pathLst>
              </a:custGeom>
              <a:noFill/>
              <a:ln w="6985">
                <a:solidFill>
                  <a:srgbClr val="AAA9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5" name="Freeform 66"/>
              <p:cNvSpPr>
                <a:spLocks/>
              </p:cNvSpPr>
              <p:nvPr/>
            </p:nvSpPr>
            <p:spPr bwMode="auto">
              <a:xfrm>
                <a:off x="2725" y="2602"/>
                <a:ext cx="90" cy="53"/>
              </a:xfrm>
              <a:custGeom>
                <a:avLst/>
                <a:gdLst>
                  <a:gd name="T0" fmla="*/ 90 w 90"/>
                  <a:gd name="T1" fmla="*/ 0 h 53"/>
                  <a:gd name="T2" fmla="*/ 90 w 90"/>
                  <a:gd name="T3" fmla="*/ 12 h 53"/>
                  <a:gd name="T4" fmla="*/ 90 w 90"/>
                  <a:gd name="T5" fmla="*/ 24 h 53"/>
                  <a:gd name="T6" fmla="*/ 83 w 90"/>
                  <a:gd name="T7" fmla="*/ 32 h 53"/>
                  <a:gd name="T8" fmla="*/ 72 w 90"/>
                  <a:gd name="T9" fmla="*/ 37 h 53"/>
                  <a:gd name="T10" fmla="*/ 65 w 90"/>
                  <a:gd name="T11" fmla="*/ 39 h 53"/>
                  <a:gd name="T12" fmla="*/ 54 w 90"/>
                  <a:gd name="T13" fmla="*/ 39 h 53"/>
                  <a:gd name="T14" fmla="*/ 47 w 90"/>
                  <a:gd name="T15" fmla="*/ 39 h 53"/>
                  <a:gd name="T16" fmla="*/ 36 w 90"/>
                  <a:gd name="T17" fmla="*/ 37 h 53"/>
                  <a:gd name="T18" fmla="*/ 33 w 90"/>
                  <a:gd name="T19" fmla="*/ 43 h 53"/>
                  <a:gd name="T20" fmla="*/ 22 w 90"/>
                  <a:gd name="T21" fmla="*/ 49 h 53"/>
                  <a:gd name="T22" fmla="*/ 11 w 90"/>
                  <a:gd name="T23" fmla="*/ 53 h 53"/>
                  <a:gd name="T24" fmla="*/ 0 w 90"/>
                  <a:gd name="T25" fmla="*/ 51 h 53"/>
                  <a:gd name="T26" fmla="*/ 0 w 90"/>
                  <a:gd name="T27" fmla="*/ 51 h 53"/>
                  <a:gd name="T28" fmla="*/ 0 w 90"/>
                  <a:gd name="T29" fmla="*/ 51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0" h="53">
                    <a:moveTo>
                      <a:pt x="90" y="0"/>
                    </a:moveTo>
                    <a:lnTo>
                      <a:pt x="90" y="12"/>
                    </a:lnTo>
                    <a:lnTo>
                      <a:pt x="90" y="24"/>
                    </a:lnTo>
                    <a:lnTo>
                      <a:pt x="83" y="32"/>
                    </a:lnTo>
                    <a:lnTo>
                      <a:pt x="72" y="37"/>
                    </a:lnTo>
                    <a:lnTo>
                      <a:pt x="65" y="39"/>
                    </a:lnTo>
                    <a:lnTo>
                      <a:pt x="54" y="39"/>
                    </a:lnTo>
                    <a:lnTo>
                      <a:pt x="47" y="39"/>
                    </a:lnTo>
                    <a:lnTo>
                      <a:pt x="36" y="37"/>
                    </a:lnTo>
                    <a:lnTo>
                      <a:pt x="33" y="43"/>
                    </a:lnTo>
                    <a:lnTo>
                      <a:pt x="22" y="49"/>
                    </a:lnTo>
                    <a:lnTo>
                      <a:pt x="11" y="53"/>
                    </a:lnTo>
                    <a:lnTo>
                      <a:pt x="0" y="51"/>
                    </a:lnTo>
                  </a:path>
                </a:pathLst>
              </a:custGeom>
              <a:noFill/>
              <a:ln w="6985">
                <a:solidFill>
                  <a:srgbClr val="AAA9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6" name="Freeform 67"/>
              <p:cNvSpPr>
                <a:spLocks/>
              </p:cNvSpPr>
              <p:nvPr/>
            </p:nvSpPr>
            <p:spPr bwMode="auto">
              <a:xfrm>
                <a:off x="2747" y="2657"/>
                <a:ext cx="50" cy="32"/>
              </a:xfrm>
              <a:custGeom>
                <a:avLst/>
                <a:gdLst>
                  <a:gd name="T0" fmla="*/ 47 w 50"/>
                  <a:gd name="T1" fmla="*/ 0 h 32"/>
                  <a:gd name="T2" fmla="*/ 50 w 50"/>
                  <a:gd name="T3" fmla="*/ 8 h 32"/>
                  <a:gd name="T4" fmla="*/ 50 w 50"/>
                  <a:gd name="T5" fmla="*/ 14 h 32"/>
                  <a:gd name="T6" fmla="*/ 47 w 50"/>
                  <a:gd name="T7" fmla="*/ 20 h 32"/>
                  <a:gd name="T8" fmla="*/ 39 w 50"/>
                  <a:gd name="T9" fmla="*/ 26 h 32"/>
                  <a:gd name="T10" fmla="*/ 32 w 50"/>
                  <a:gd name="T11" fmla="*/ 30 h 32"/>
                  <a:gd name="T12" fmla="*/ 21 w 50"/>
                  <a:gd name="T13" fmla="*/ 32 h 32"/>
                  <a:gd name="T14" fmla="*/ 11 w 50"/>
                  <a:gd name="T15" fmla="*/ 32 h 32"/>
                  <a:gd name="T16" fmla="*/ 0 w 50"/>
                  <a:gd name="T17" fmla="*/ 3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32">
                    <a:moveTo>
                      <a:pt x="47" y="0"/>
                    </a:moveTo>
                    <a:lnTo>
                      <a:pt x="50" y="8"/>
                    </a:lnTo>
                    <a:lnTo>
                      <a:pt x="50" y="14"/>
                    </a:lnTo>
                    <a:lnTo>
                      <a:pt x="47" y="20"/>
                    </a:lnTo>
                    <a:lnTo>
                      <a:pt x="39" y="26"/>
                    </a:lnTo>
                    <a:lnTo>
                      <a:pt x="32" y="30"/>
                    </a:lnTo>
                    <a:lnTo>
                      <a:pt x="21" y="32"/>
                    </a:lnTo>
                    <a:lnTo>
                      <a:pt x="11" y="32"/>
                    </a:lnTo>
                    <a:lnTo>
                      <a:pt x="0" y="30"/>
                    </a:lnTo>
                  </a:path>
                </a:pathLst>
              </a:custGeom>
              <a:noFill/>
              <a:ln w="6985">
                <a:solidFill>
                  <a:srgbClr val="AAA9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7" name="Freeform 68"/>
              <p:cNvSpPr>
                <a:spLocks/>
              </p:cNvSpPr>
              <p:nvPr/>
            </p:nvSpPr>
            <p:spPr bwMode="auto">
              <a:xfrm>
                <a:off x="2812" y="2645"/>
                <a:ext cx="32" cy="6"/>
              </a:xfrm>
              <a:custGeom>
                <a:avLst/>
                <a:gdLst>
                  <a:gd name="T0" fmla="*/ 32 w 32"/>
                  <a:gd name="T1" fmla="*/ 0 h 6"/>
                  <a:gd name="T2" fmla="*/ 32 w 32"/>
                  <a:gd name="T3" fmla="*/ 4 h 6"/>
                  <a:gd name="T4" fmla="*/ 32 w 32"/>
                  <a:gd name="T5" fmla="*/ 4 h 6"/>
                  <a:gd name="T6" fmla="*/ 28 w 32"/>
                  <a:gd name="T7" fmla="*/ 4 h 6"/>
                  <a:gd name="T8" fmla="*/ 21 w 32"/>
                  <a:gd name="T9" fmla="*/ 6 h 6"/>
                  <a:gd name="T10" fmla="*/ 14 w 32"/>
                  <a:gd name="T11" fmla="*/ 6 h 6"/>
                  <a:gd name="T12" fmla="*/ 7 w 32"/>
                  <a:gd name="T13" fmla="*/ 4 h 6"/>
                  <a:gd name="T14" fmla="*/ 3 w 32"/>
                  <a:gd name="T15" fmla="*/ 2 h 6"/>
                  <a:gd name="T16" fmla="*/ 0 w 32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6">
                    <a:moveTo>
                      <a:pt x="32" y="0"/>
                    </a:moveTo>
                    <a:lnTo>
                      <a:pt x="32" y="4"/>
                    </a:lnTo>
                    <a:lnTo>
                      <a:pt x="28" y="4"/>
                    </a:lnTo>
                    <a:lnTo>
                      <a:pt x="21" y="6"/>
                    </a:lnTo>
                    <a:lnTo>
                      <a:pt x="14" y="6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6985">
                <a:solidFill>
                  <a:srgbClr val="AAA9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8" name="Freeform 69"/>
              <p:cNvSpPr>
                <a:spLocks/>
              </p:cNvSpPr>
              <p:nvPr/>
            </p:nvSpPr>
            <p:spPr bwMode="auto">
              <a:xfrm>
                <a:off x="2722" y="2712"/>
                <a:ext cx="50" cy="26"/>
              </a:xfrm>
              <a:custGeom>
                <a:avLst/>
                <a:gdLst>
                  <a:gd name="T0" fmla="*/ 50 w 50"/>
                  <a:gd name="T1" fmla="*/ 0 h 26"/>
                  <a:gd name="T2" fmla="*/ 50 w 50"/>
                  <a:gd name="T3" fmla="*/ 10 h 26"/>
                  <a:gd name="T4" fmla="*/ 46 w 50"/>
                  <a:gd name="T5" fmla="*/ 18 h 26"/>
                  <a:gd name="T6" fmla="*/ 39 w 50"/>
                  <a:gd name="T7" fmla="*/ 22 h 26"/>
                  <a:gd name="T8" fmla="*/ 28 w 50"/>
                  <a:gd name="T9" fmla="*/ 26 h 26"/>
                  <a:gd name="T10" fmla="*/ 14 w 50"/>
                  <a:gd name="T11" fmla="*/ 26 h 26"/>
                  <a:gd name="T12" fmla="*/ 0 w 50"/>
                  <a:gd name="T13" fmla="*/ 24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26">
                    <a:moveTo>
                      <a:pt x="50" y="0"/>
                    </a:moveTo>
                    <a:lnTo>
                      <a:pt x="50" y="10"/>
                    </a:lnTo>
                    <a:lnTo>
                      <a:pt x="46" y="18"/>
                    </a:lnTo>
                    <a:lnTo>
                      <a:pt x="39" y="22"/>
                    </a:lnTo>
                    <a:lnTo>
                      <a:pt x="28" y="26"/>
                    </a:lnTo>
                    <a:lnTo>
                      <a:pt x="14" y="26"/>
                    </a:lnTo>
                    <a:lnTo>
                      <a:pt x="0" y="24"/>
                    </a:lnTo>
                  </a:path>
                </a:pathLst>
              </a:custGeom>
              <a:noFill/>
              <a:ln w="6985">
                <a:solidFill>
                  <a:srgbClr val="AAA9A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99" name="Freeform 70"/>
              <p:cNvSpPr>
                <a:spLocks/>
              </p:cNvSpPr>
              <p:nvPr/>
            </p:nvSpPr>
            <p:spPr bwMode="auto">
              <a:xfrm>
                <a:off x="2761" y="2572"/>
                <a:ext cx="43" cy="30"/>
              </a:xfrm>
              <a:custGeom>
                <a:avLst/>
                <a:gdLst>
                  <a:gd name="T0" fmla="*/ 0 w 43"/>
                  <a:gd name="T1" fmla="*/ 22 h 30"/>
                  <a:gd name="T2" fmla="*/ 11 w 43"/>
                  <a:gd name="T3" fmla="*/ 30 h 30"/>
                  <a:gd name="T4" fmla="*/ 18 w 43"/>
                  <a:gd name="T5" fmla="*/ 30 h 30"/>
                  <a:gd name="T6" fmla="*/ 25 w 43"/>
                  <a:gd name="T7" fmla="*/ 30 h 30"/>
                  <a:gd name="T8" fmla="*/ 36 w 43"/>
                  <a:gd name="T9" fmla="*/ 26 h 30"/>
                  <a:gd name="T10" fmla="*/ 40 w 43"/>
                  <a:gd name="T11" fmla="*/ 22 h 30"/>
                  <a:gd name="T12" fmla="*/ 43 w 43"/>
                  <a:gd name="T13" fmla="*/ 18 h 30"/>
                  <a:gd name="T14" fmla="*/ 43 w 43"/>
                  <a:gd name="T15" fmla="*/ 10 h 30"/>
                  <a:gd name="T16" fmla="*/ 43 w 43"/>
                  <a:gd name="T17" fmla="*/ 2 h 30"/>
                  <a:gd name="T18" fmla="*/ 40 w 43"/>
                  <a:gd name="T19" fmla="*/ 0 h 30"/>
                  <a:gd name="T20" fmla="*/ 36 w 43"/>
                  <a:gd name="T21" fmla="*/ 0 h 30"/>
                  <a:gd name="T22" fmla="*/ 36 w 43"/>
                  <a:gd name="T23" fmla="*/ 2 h 30"/>
                  <a:gd name="T24" fmla="*/ 33 w 43"/>
                  <a:gd name="T25" fmla="*/ 2 h 30"/>
                  <a:gd name="T26" fmla="*/ 29 w 43"/>
                  <a:gd name="T27" fmla="*/ 10 h 30"/>
                  <a:gd name="T28" fmla="*/ 22 w 43"/>
                  <a:gd name="T29" fmla="*/ 18 h 30"/>
                  <a:gd name="T30" fmla="*/ 15 w 43"/>
                  <a:gd name="T31" fmla="*/ 20 h 30"/>
                  <a:gd name="T32" fmla="*/ 4 w 43"/>
                  <a:gd name="T33" fmla="*/ 20 h 30"/>
                  <a:gd name="T34" fmla="*/ 0 w 43"/>
                  <a:gd name="T35" fmla="*/ 20 h 30"/>
                  <a:gd name="T36" fmla="*/ 0 w 43"/>
                  <a:gd name="T37" fmla="*/ 22 h 30"/>
                  <a:gd name="T38" fmla="*/ 0 w 43"/>
                  <a:gd name="T39" fmla="*/ 22 h 30"/>
                  <a:gd name="T40" fmla="*/ 4 w 43"/>
                  <a:gd name="T41" fmla="*/ 20 h 30"/>
                  <a:gd name="T42" fmla="*/ 0 w 43"/>
                  <a:gd name="T43" fmla="*/ 22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" h="30">
                    <a:moveTo>
                      <a:pt x="0" y="22"/>
                    </a:moveTo>
                    <a:lnTo>
                      <a:pt x="11" y="30"/>
                    </a:lnTo>
                    <a:lnTo>
                      <a:pt x="18" y="30"/>
                    </a:lnTo>
                    <a:lnTo>
                      <a:pt x="25" y="30"/>
                    </a:lnTo>
                    <a:lnTo>
                      <a:pt x="36" y="26"/>
                    </a:lnTo>
                    <a:lnTo>
                      <a:pt x="40" y="22"/>
                    </a:lnTo>
                    <a:lnTo>
                      <a:pt x="43" y="18"/>
                    </a:lnTo>
                    <a:lnTo>
                      <a:pt x="43" y="10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3" y="2"/>
                    </a:lnTo>
                    <a:lnTo>
                      <a:pt x="29" y="10"/>
                    </a:lnTo>
                    <a:lnTo>
                      <a:pt x="22" y="18"/>
                    </a:lnTo>
                    <a:lnTo>
                      <a:pt x="15" y="20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0" name="Freeform 71"/>
              <p:cNvSpPr>
                <a:spLocks/>
              </p:cNvSpPr>
              <p:nvPr/>
            </p:nvSpPr>
            <p:spPr bwMode="auto">
              <a:xfrm>
                <a:off x="2772" y="2606"/>
                <a:ext cx="40" cy="31"/>
              </a:xfrm>
              <a:custGeom>
                <a:avLst/>
                <a:gdLst>
                  <a:gd name="T0" fmla="*/ 32 w 40"/>
                  <a:gd name="T1" fmla="*/ 0 h 31"/>
                  <a:gd name="T2" fmla="*/ 40 w 40"/>
                  <a:gd name="T3" fmla="*/ 4 h 31"/>
                  <a:gd name="T4" fmla="*/ 40 w 40"/>
                  <a:gd name="T5" fmla="*/ 8 h 31"/>
                  <a:gd name="T6" fmla="*/ 40 w 40"/>
                  <a:gd name="T7" fmla="*/ 16 h 31"/>
                  <a:gd name="T8" fmla="*/ 36 w 40"/>
                  <a:gd name="T9" fmla="*/ 24 h 31"/>
                  <a:gd name="T10" fmla="*/ 32 w 40"/>
                  <a:gd name="T11" fmla="*/ 26 h 31"/>
                  <a:gd name="T12" fmla="*/ 32 w 40"/>
                  <a:gd name="T13" fmla="*/ 28 h 31"/>
                  <a:gd name="T14" fmla="*/ 29 w 40"/>
                  <a:gd name="T15" fmla="*/ 29 h 31"/>
                  <a:gd name="T16" fmla="*/ 22 w 40"/>
                  <a:gd name="T17" fmla="*/ 29 h 31"/>
                  <a:gd name="T18" fmla="*/ 14 w 40"/>
                  <a:gd name="T19" fmla="*/ 31 h 31"/>
                  <a:gd name="T20" fmla="*/ 7 w 40"/>
                  <a:gd name="T21" fmla="*/ 29 h 31"/>
                  <a:gd name="T22" fmla="*/ 0 w 40"/>
                  <a:gd name="T23" fmla="*/ 26 h 31"/>
                  <a:gd name="T24" fmla="*/ 0 w 40"/>
                  <a:gd name="T25" fmla="*/ 22 h 31"/>
                  <a:gd name="T26" fmla="*/ 11 w 40"/>
                  <a:gd name="T27" fmla="*/ 22 h 31"/>
                  <a:gd name="T28" fmla="*/ 18 w 40"/>
                  <a:gd name="T29" fmla="*/ 20 h 31"/>
                  <a:gd name="T30" fmla="*/ 22 w 40"/>
                  <a:gd name="T31" fmla="*/ 18 h 31"/>
                  <a:gd name="T32" fmla="*/ 25 w 40"/>
                  <a:gd name="T33" fmla="*/ 18 h 31"/>
                  <a:gd name="T34" fmla="*/ 29 w 40"/>
                  <a:gd name="T35" fmla="*/ 14 h 31"/>
                  <a:gd name="T36" fmla="*/ 32 w 40"/>
                  <a:gd name="T37" fmla="*/ 12 h 31"/>
                  <a:gd name="T38" fmla="*/ 32 w 40"/>
                  <a:gd name="T39" fmla="*/ 6 h 31"/>
                  <a:gd name="T40" fmla="*/ 32 w 40"/>
                  <a:gd name="T41" fmla="*/ 0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31">
                    <a:moveTo>
                      <a:pt x="32" y="0"/>
                    </a:moveTo>
                    <a:lnTo>
                      <a:pt x="40" y="4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6" y="24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29" y="29"/>
                    </a:lnTo>
                    <a:lnTo>
                      <a:pt x="22" y="29"/>
                    </a:lnTo>
                    <a:lnTo>
                      <a:pt x="14" y="31"/>
                    </a:lnTo>
                    <a:lnTo>
                      <a:pt x="7" y="2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1" y="22"/>
                    </a:lnTo>
                    <a:lnTo>
                      <a:pt x="18" y="20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9" y="14"/>
                    </a:lnTo>
                    <a:lnTo>
                      <a:pt x="32" y="12"/>
                    </a:lnTo>
                    <a:lnTo>
                      <a:pt x="32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1" name="Freeform 72"/>
              <p:cNvSpPr>
                <a:spLocks/>
              </p:cNvSpPr>
              <p:nvPr/>
            </p:nvSpPr>
            <p:spPr bwMode="auto">
              <a:xfrm>
                <a:off x="2747" y="2651"/>
                <a:ext cx="43" cy="32"/>
              </a:xfrm>
              <a:custGeom>
                <a:avLst/>
                <a:gdLst>
                  <a:gd name="T0" fmla="*/ 32 w 43"/>
                  <a:gd name="T1" fmla="*/ 12 h 32"/>
                  <a:gd name="T2" fmla="*/ 32 w 43"/>
                  <a:gd name="T3" fmla="*/ 14 h 32"/>
                  <a:gd name="T4" fmla="*/ 32 w 43"/>
                  <a:gd name="T5" fmla="*/ 18 h 32"/>
                  <a:gd name="T6" fmla="*/ 29 w 43"/>
                  <a:gd name="T7" fmla="*/ 20 h 32"/>
                  <a:gd name="T8" fmla="*/ 21 w 43"/>
                  <a:gd name="T9" fmla="*/ 22 h 32"/>
                  <a:gd name="T10" fmla="*/ 11 w 43"/>
                  <a:gd name="T11" fmla="*/ 24 h 32"/>
                  <a:gd name="T12" fmla="*/ 3 w 43"/>
                  <a:gd name="T13" fmla="*/ 26 h 32"/>
                  <a:gd name="T14" fmla="*/ 0 w 43"/>
                  <a:gd name="T15" fmla="*/ 28 h 32"/>
                  <a:gd name="T16" fmla="*/ 0 w 43"/>
                  <a:gd name="T17" fmla="*/ 30 h 32"/>
                  <a:gd name="T18" fmla="*/ 7 w 43"/>
                  <a:gd name="T19" fmla="*/ 32 h 32"/>
                  <a:gd name="T20" fmla="*/ 11 w 43"/>
                  <a:gd name="T21" fmla="*/ 32 h 32"/>
                  <a:gd name="T22" fmla="*/ 18 w 43"/>
                  <a:gd name="T23" fmla="*/ 32 h 32"/>
                  <a:gd name="T24" fmla="*/ 21 w 43"/>
                  <a:gd name="T25" fmla="*/ 32 h 32"/>
                  <a:gd name="T26" fmla="*/ 32 w 43"/>
                  <a:gd name="T27" fmla="*/ 28 h 32"/>
                  <a:gd name="T28" fmla="*/ 36 w 43"/>
                  <a:gd name="T29" fmla="*/ 26 h 32"/>
                  <a:gd name="T30" fmla="*/ 43 w 43"/>
                  <a:gd name="T31" fmla="*/ 22 h 32"/>
                  <a:gd name="T32" fmla="*/ 43 w 43"/>
                  <a:gd name="T33" fmla="*/ 18 h 32"/>
                  <a:gd name="T34" fmla="*/ 43 w 43"/>
                  <a:gd name="T35" fmla="*/ 14 h 32"/>
                  <a:gd name="T36" fmla="*/ 43 w 43"/>
                  <a:gd name="T37" fmla="*/ 10 h 32"/>
                  <a:gd name="T38" fmla="*/ 39 w 43"/>
                  <a:gd name="T39" fmla="*/ 2 h 32"/>
                  <a:gd name="T40" fmla="*/ 32 w 43"/>
                  <a:gd name="T41" fmla="*/ 0 h 32"/>
                  <a:gd name="T42" fmla="*/ 32 w 43"/>
                  <a:gd name="T43" fmla="*/ 4 h 32"/>
                  <a:gd name="T44" fmla="*/ 32 w 43"/>
                  <a:gd name="T45" fmla="*/ 12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3" h="32">
                    <a:moveTo>
                      <a:pt x="32" y="12"/>
                    </a:moveTo>
                    <a:lnTo>
                      <a:pt x="32" y="14"/>
                    </a:lnTo>
                    <a:lnTo>
                      <a:pt x="32" y="18"/>
                    </a:lnTo>
                    <a:lnTo>
                      <a:pt x="29" y="20"/>
                    </a:lnTo>
                    <a:lnTo>
                      <a:pt x="21" y="22"/>
                    </a:lnTo>
                    <a:lnTo>
                      <a:pt x="11" y="24"/>
                    </a:lnTo>
                    <a:lnTo>
                      <a:pt x="3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7" y="32"/>
                    </a:lnTo>
                    <a:lnTo>
                      <a:pt x="11" y="32"/>
                    </a:lnTo>
                    <a:lnTo>
                      <a:pt x="18" y="32"/>
                    </a:lnTo>
                    <a:lnTo>
                      <a:pt x="21" y="32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3" y="22"/>
                    </a:lnTo>
                    <a:lnTo>
                      <a:pt x="43" y="18"/>
                    </a:lnTo>
                    <a:lnTo>
                      <a:pt x="43" y="14"/>
                    </a:lnTo>
                    <a:lnTo>
                      <a:pt x="43" y="10"/>
                    </a:lnTo>
                    <a:lnTo>
                      <a:pt x="39" y="2"/>
                    </a:lnTo>
                    <a:lnTo>
                      <a:pt x="32" y="0"/>
                    </a:lnTo>
                    <a:lnTo>
                      <a:pt x="32" y="4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2" name="Freeform 73"/>
              <p:cNvSpPr>
                <a:spLocks/>
              </p:cNvSpPr>
              <p:nvPr/>
            </p:nvSpPr>
            <p:spPr bwMode="auto">
              <a:xfrm>
                <a:off x="2722" y="2708"/>
                <a:ext cx="43" cy="28"/>
              </a:xfrm>
              <a:custGeom>
                <a:avLst/>
                <a:gdLst>
                  <a:gd name="T0" fmla="*/ 43 w 43"/>
                  <a:gd name="T1" fmla="*/ 0 h 28"/>
                  <a:gd name="T2" fmla="*/ 43 w 43"/>
                  <a:gd name="T3" fmla="*/ 8 h 28"/>
                  <a:gd name="T4" fmla="*/ 43 w 43"/>
                  <a:gd name="T5" fmla="*/ 16 h 28"/>
                  <a:gd name="T6" fmla="*/ 43 w 43"/>
                  <a:gd name="T7" fmla="*/ 20 h 28"/>
                  <a:gd name="T8" fmla="*/ 39 w 43"/>
                  <a:gd name="T9" fmla="*/ 22 h 28"/>
                  <a:gd name="T10" fmla="*/ 36 w 43"/>
                  <a:gd name="T11" fmla="*/ 24 h 28"/>
                  <a:gd name="T12" fmla="*/ 28 w 43"/>
                  <a:gd name="T13" fmla="*/ 26 h 28"/>
                  <a:gd name="T14" fmla="*/ 18 w 43"/>
                  <a:gd name="T15" fmla="*/ 28 h 28"/>
                  <a:gd name="T16" fmla="*/ 7 w 43"/>
                  <a:gd name="T17" fmla="*/ 26 h 28"/>
                  <a:gd name="T18" fmla="*/ 3 w 43"/>
                  <a:gd name="T19" fmla="*/ 24 h 28"/>
                  <a:gd name="T20" fmla="*/ 0 w 43"/>
                  <a:gd name="T21" fmla="*/ 22 h 28"/>
                  <a:gd name="T22" fmla="*/ 14 w 43"/>
                  <a:gd name="T23" fmla="*/ 18 h 28"/>
                  <a:gd name="T24" fmla="*/ 25 w 43"/>
                  <a:gd name="T25" fmla="*/ 16 h 28"/>
                  <a:gd name="T26" fmla="*/ 32 w 43"/>
                  <a:gd name="T27" fmla="*/ 10 h 28"/>
                  <a:gd name="T28" fmla="*/ 36 w 43"/>
                  <a:gd name="T29" fmla="*/ 2 h 28"/>
                  <a:gd name="T30" fmla="*/ 39 w 43"/>
                  <a:gd name="T31" fmla="*/ 0 h 28"/>
                  <a:gd name="T32" fmla="*/ 39 w 43"/>
                  <a:gd name="T33" fmla="*/ 0 h 28"/>
                  <a:gd name="T34" fmla="*/ 43 w 43"/>
                  <a:gd name="T35" fmla="*/ 0 h 28"/>
                  <a:gd name="T36" fmla="*/ 43 w 43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28">
                    <a:moveTo>
                      <a:pt x="43" y="0"/>
                    </a:moveTo>
                    <a:lnTo>
                      <a:pt x="43" y="8"/>
                    </a:lnTo>
                    <a:lnTo>
                      <a:pt x="43" y="16"/>
                    </a:lnTo>
                    <a:lnTo>
                      <a:pt x="43" y="20"/>
                    </a:lnTo>
                    <a:lnTo>
                      <a:pt x="39" y="22"/>
                    </a:lnTo>
                    <a:lnTo>
                      <a:pt x="36" y="24"/>
                    </a:lnTo>
                    <a:lnTo>
                      <a:pt x="28" y="26"/>
                    </a:lnTo>
                    <a:lnTo>
                      <a:pt x="18" y="28"/>
                    </a:lnTo>
                    <a:lnTo>
                      <a:pt x="7" y="26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14" y="18"/>
                    </a:lnTo>
                    <a:lnTo>
                      <a:pt x="25" y="16"/>
                    </a:lnTo>
                    <a:lnTo>
                      <a:pt x="32" y="10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3" name="Freeform 74"/>
              <p:cNvSpPr>
                <a:spLocks/>
              </p:cNvSpPr>
              <p:nvPr/>
            </p:nvSpPr>
            <p:spPr bwMode="auto">
              <a:xfrm>
                <a:off x="2812" y="2653"/>
                <a:ext cx="36" cy="26"/>
              </a:xfrm>
              <a:custGeom>
                <a:avLst/>
                <a:gdLst>
                  <a:gd name="T0" fmla="*/ 28 w 36"/>
                  <a:gd name="T1" fmla="*/ 0 h 26"/>
                  <a:gd name="T2" fmla="*/ 32 w 36"/>
                  <a:gd name="T3" fmla="*/ 6 h 26"/>
                  <a:gd name="T4" fmla="*/ 36 w 36"/>
                  <a:gd name="T5" fmla="*/ 10 h 26"/>
                  <a:gd name="T6" fmla="*/ 32 w 36"/>
                  <a:gd name="T7" fmla="*/ 16 h 26"/>
                  <a:gd name="T8" fmla="*/ 28 w 36"/>
                  <a:gd name="T9" fmla="*/ 20 h 26"/>
                  <a:gd name="T10" fmla="*/ 28 w 36"/>
                  <a:gd name="T11" fmla="*/ 22 h 26"/>
                  <a:gd name="T12" fmla="*/ 21 w 36"/>
                  <a:gd name="T13" fmla="*/ 24 h 26"/>
                  <a:gd name="T14" fmla="*/ 14 w 36"/>
                  <a:gd name="T15" fmla="*/ 26 h 26"/>
                  <a:gd name="T16" fmla="*/ 3 w 36"/>
                  <a:gd name="T17" fmla="*/ 24 h 26"/>
                  <a:gd name="T18" fmla="*/ 0 w 36"/>
                  <a:gd name="T19" fmla="*/ 22 h 26"/>
                  <a:gd name="T20" fmla="*/ 3 w 36"/>
                  <a:gd name="T21" fmla="*/ 20 h 26"/>
                  <a:gd name="T22" fmla="*/ 14 w 36"/>
                  <a:gd name="T23" fmla="*/ 18 h 26"/>
                  <a:gd name="T24" fmla="*/ 25 w 36"/>
                  <a:gd name="T25" fmla="*/ 12 h 26"/>
                  <a:gd name="T26" fmla="*/ 25 w 36"/>
                  <a:gd name="T27" fmla="*/ 6 h 26"/>
                  <a:gd name="T28" fmla="*/ 28 w 36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26">
                    <a:moveTo>
                      <a:pt x="28" y="0"/>
                    </a:moveTo>
                    <a:lnTo>
                      <a:pt x="32" y="6"/>
                    </a:lnTo>
                    <a:lnTo>
                      <a:pt x="36" y="10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1" y="24"/>
                    </a:lnTo>
                    <a:lnTo>
                      <a:pt x="14" y="26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3" y="20"/>
                    </a:lnTo>
                    <a:lnTo>
                      <a:pt x="14" y="18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4" name="Freeform 75"/>
              <p:cNvSpPr>
                <a:spLocks/>
              </p:cNvSpPr>
              <p:nvPr/>
            </p:nvSpPr>
            <p:spPr bwMode="auto">
              <a:xfrm>
                <a:off x="2783" y="2543"/>
                <a:ext cx="43" cy="16"/>
              </a:xfrm>
              <a:custGeom>
                <a:avLst/>
                <a:gdLst>
                  <a:gd name="T0" fmla="*/ 43 w 43"/>
                  <a:gd name="T1" fmla="*/ 4 h 16"/>
                  <a:gd name="T2" fmla="*/ 43 w 43"/>
                  <a:gd name="T3" fmla="*/ 2 h 16"/>
                  <a:gd name="T4" fmla="*/ 36 w 43"/>
                  <a:gd name="T5" fmla="*/ 2 h 16"/>
                  <a:gd name="T6" fmla="*/ 29 w 43"/>
                  <a:gd name="T7" fmla="*/ 0 h 16"/>
                  <a:gd name="T8" fmla="*/ 21 w 43"/>
                  <a:gd name="T9" fmla="*/ 2 h 16"/>
                  <a:gd name="T10" fmla="*/ 11 w 43"/>
                  <a:gd name="T11" fmla="*/ 6 h 16"/>
                  <a:gd name="T12" fmla="*/ 0 w 43"/>
                  <a:gd name="T13" fmla="*/ 14 h 16"/>
                  <a:gd name="T14" fmla="*/ 0 w 43"/>
                  <a:gd name="T15" fmla="*/ 16 h 16"/>
                  <a:gd name="T16" fmla="*/ 3 w 43"/>
                  <a:gd name="T17" fmla="*/ 16 h 16"/>
                  <a:gd name="T18" fmla="*/ 7 w 43"/>
                  <a:gd name="T19" fmla="*/ 16 h 16"/>
                  <a:gd name="T20" fmla="*/ 11 w 43"/>
                  <a:gd name="T21" fmla="*/ 14 h 16"/>
                  <a:gd name="T22" fmla="*/ 18 w 43"/>
                  <a:gd name="T23" fmla="*/ 10 h 16"/>
                  <a:gd name="T24" fmla="*/ 21 w 43"/>
                  <a:gd name="T25" fmla="*/ 8 h 16"/>
                  <a:gd name="T26" fmla="*/ 29 w 43"/>
                  <a:gd name="T27" fmla="*/ 6 h 16"/>
                  <a:gd name="T28" fmla="*/ 43 w 43"/>
                  <a:gd name="T29" fmla="*/ 4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3" h="16">
                    <a:moveTo>
                      <a:pt x="43" y="4"/>
                    </a:moveTo>
                    <a:lnTo>
                      <a:pt x="43" y="2"/>
                    </a:lnTo>
                    <a:lnTo>
                      <a:pt x="36" y="2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1" y="6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1" y="14"/>
                    </a:lnTo>
                    <a:lnTo>
                      <a:pt x="18" y="10"/>
                    </a:lnTo>
                    <a:lnTo>
                      <a:pt x="21" y="8"/>
                    </a:lnTo>
                    <a:lnTo>
                      <a:pt x="29" y="6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5" name="Freeform 76"/>
              <p:cNvSpPr>
                <a:spLocks/>
              </p:cNvSpPr>
              <p:nvPr/>
            </p:nvSpPr>
            <p:spPr bwMode="auto">
              <a:xfrm>
                <a:off x="2714" y="2561"/>
                <a:ext cx="65" cy="90"/>
              </a:xfrm>
              <a:custGeom>
                <a:avLst/>
                <a:gdLst>
                  <a:gd name="T0" fmla="*/ 62 w 65"/>
                  <a:gd name="T1" fmla="*/ 0 h 90"/>
                  <a:gd name="T2" fmla="*/ 58 w 65"/>
                  <a:gd name="T3" fmla="*/ 2 h 90"/>
                  <a:gd name="T4" fmla="*/ 54 w 65"/>
                  <a:gd name="T5" fmla="*/ 3 h 90"/>
                  <a:gd name="T6" fmla="*/ 47 w 65"/>
                  <a:gd name="T7" fmla="*/ 9 h 90"/>
                  <a:gd name="T8" fmla="*/ 40 w 65"/>
                  <a:gd name="T9" fmla="*/ 15 h 90"/>
                  <a:gd name="T10" fmla="*/ 33 w 65"/>
                  <a:gd name="T11" fmla="*/ 23 h 90"/>
                  <a:gd name="T12" fmla="*/ 29 w 65"/>
                  <a:gd name="T13" fmla="*/ 29 h 90"/>
                  <a:gd name="T14" fmla="*/ 26 w 65"/>
                  <a:gd name="T15" fmla="*/ 43 h 90"/>
                  <a:gd name="T16" fmla="*/ 22 w 65"/>
                  <a:gd name="T17" fmla="*/ 57 h 90"/>
                  <a:gd name="T18" fmla="*/ 15 w 65"/>
                  <a:gd name="T19" fmla="*/ 63 h 90"/>
                  <a:gd name="T20" fmla="*/ 8 w 65"/>
                  <a:gd name="T21" fmla="*/ 69 h 90"/>
                  <a:gd name="T22" fmla="*/ 4 w 65"/>
                  <a:gd name="T23" fmla="*/ 78 h 90"/>
                  <a:gd name="T24" fmla="*/ 0 w 65"/>
                  <a:gd name="T25" fmla="*/ 86 h 90"/>
                  <a:gd name="T26" fmla="*/ 8 w 65"/>
                  <a:gd name="T27" fmla="*/ 90 h 90"/>
                  <a:gd name="T28" fmla="*/ 8 w 65"/>
                  <a:gd name="T29" fmla="*/ 90 h 90"/>
                  <a:gd name="T30" fmla="*/ 8 w 65"/>
                  <a:gd name="T31" fmla="*/ 86 h 90"/>
                  <a:gd name="T32" fmla="*/ 8 w 65"/>
                  <a:gd name="T33" fmla="*/ 80 h 90"/>
                  <a:gd name="T34" fmla="*/ 11 w 65"/>
                  <a:gd name="T35" fmla="*/ 76 h 90"/>
                  <a:gd name="T36" fmla="*/ 11 w 65"/>
                  <a:gd name="T37" fmla="*/ 73 h 90"/>
                  <a:gd name="T38" fmla="*/ 26 w 65"/>
                  <a:gd name="T39" fmla="*/ 59 h 90"/>
                  <a:gd name="T40" fmla="*/ 36 w 65"/>
                  <a:gd name="T41" fmla="*/ 47 h 90"/>
                  <a:gd name="T42" fmla="*/ 36 w 65"/>
                  <a:gd name="T43" fmla="*/ 35 h 90"/>
                  <a:gd name="T44" fmla="*/ 40 w 65"/>
                  <a:gd name="T45" fmla="*/ 23 h 90"/>
                  <a:gd name="T46" fmla="*/ 44 w 65"/>
                  <a:gd name="T47" fmla="*/ 19 h 90"/>
                  <a:gd name="T48" fmla="*/ 47 w 65"/>
                  <a:gd name="T49" fmla="*/ 15 h 90"/>
                  <a:gd name="T50" fmla="*/ 54 w 65"/>
                  <a:gd name="T51" fmla="*/ 9 h 90"/>
                  <a:gd name="T52" fmla="*/ 58 w 65"/>
                  <a:gd name="T53" fmla="*/ 3 h 90"/>
                  <a:gd name="T54" fmla="*/ 65 w 65"/>
                  <a:gd name="T55" fmla="*/ 2 h 90"/>
                  <a:gd name="T56" fmla="*/ 62 w 65"/>
                  <a:gd name="T57" fmla="*/ 0 h 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5" h="90">
                    <a:moveTo>
                      <a:pt x="62" y="0"/>
                    </a:moveTo>
                    <a:lnTo>
                      <a:pt x="58" y="2"/>
                    </a:lnTo>
                    <a:lnTo>
                      <a:pt x="54" y="3"/>
                    </a:lnTo>
                    <a:lnTo>
                      <a:pt x="47" y="9"/>
                    </a:lnTo>
                    <a:lnTo>
                      <a:pt x="40" y="15"/>
                    </a:lnTo>
                    <a:lnTo>
                      <a:pt x="33" y="23"/>
                    </a:lnTo>
                    <a:lnTo>
                      <a:pt x="29" y="29"/>
                    </a:lnTo>
                    <a:lnTo>
                      <a:pt x="26" y="43"/>
                    </a:lnTo>
                    <a:lnTo>
                      <a:pt x="22" y="57"/>
                    </a:lnTo>
                    <a:lnTo>
                      <a:pt x="15" y="63"/>
                    </a:lnTo>
                    <a:lnTo>
                      <a:pt x="8" y="69"/>
                    </a:lnTo>
                    <a:lnTo>
                      <a:pt x="4" y="78"/>
                    </a:lnTo>
                    <a:lnTo>
                      <a:pt x="0" y="86"/>
                    </a:lnTo>
                    <a:lnTo>
                      <a:pt x="8" y="90"/>
                    </a:lnTo>
                    <a:lnTo>
                      <a:pt x="8" y="86"/>
                    </a:lnTo>
                    <a:lnTo>
                      <a:pt x="8" y="80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26" y="59"/>
                    </a:lnTo>
                    <a:lnTo>
                      <a:pt x="36" y="47"/>
                    </a:lnTo>
                    <a:lnTo>
                      <a:pt x="36" y="35"/>
                    </a:lnTo>
                    <a:lnTo>
                      <a:pt x="40" y="23"/>
                    </a:lnTo>
                    <a:lnTo>
                      <a:pt x="44" y="19"/>
                    </a:lnTo>
                    <a:lnTo>
                      <a:pt x="47" y="15"/>
                    </a:lnTo>
                    <a:lnTo>
                      <a:pt x="54" y="9"/>
                    </a:lnTo>
                    <a:lnTo>
                      <a:pt x="58" y="3"/>
                    </a:lnTo>
                    <a:lnTo>
                      <a:pt x="65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6" name="Freeform 77"/>
              <p:cNvSpPr>
                <a:spLocks/>
              </p:cNvSpPr>
              <p:nvPr/>
            </p:nvSpPr>
            <p:spPr bwMode="auto">
              <a:xfrm>
                <a:off x="2837" y="2588"/>
                <a:ext cx="14" cy="26"/>
              </a:xfrm>
              <a:custGeom>
                <a:avLst/>
                <a:gdLst>
                  <a:gd name="T0" fmla="*/ 0 w 14"/>
                  <a:gd name="T1" fmla="*/ 0 h 26"/>
                  <a:gd name="T2" fmla="*/ 7 w 14"/>
                  <a:gd name="T3" fmla="*/ 6 h 26"/>
                  <a:gd name="T4" fmla="*/ 11 w 14"/>
                  <a:gd name="T5" fmla="*/ 12 h 26"/>
                  <a:gd name="T6" fmla="*/ 14 w 14"/>
                  <a:gd name="T7" fmla="*/ 18 h 26"/>
                  <a:gd name="T8" fmla="*/ 14 w 14"/>
                  <a:gd name="T9" fmla="*/ 26 h 26"/>
                  <a:gd name="T10" fmla="*/ 14 w 14"/>
                  <a:gd name="T11" fmla="*/ 26 h 26"/>
                  <a:gd name="T12" fmla="*/ 14 w 14"/>
                  <a:gd name="T13" fmla="*/ 26 h 26"/>
                  <a:gd name="T14" fmla="*/ 7 w 14"/>
                  <a:gd name="T15" fmla="*/ 20 h 26"/>
                  <a:gd name="T16" fmla="*/ 7 w 14"/>
                  <a:gd name="T17" fmla="*/ 12 h 26"/>
                  <a:gd name="T18" fmla="*/ 3 w 14"/>
                  <a:gd name="T19" fmla="*/ 6 h 26"/>
                  <a:gd name="T20" fmla="*/ 0 w 14"/>
                  <a:gd name="T21" fmla="*/ 0 h 26"/>
                  <a:gd name="T22" fmla="*/ 0 w 14"/>
                  <a:gd name="T23" fmla="*/ 0 h 26"/>
                  <a:gd name="T24" fmla="*/ 0 w 14"/>
                  <a:gd name="T25" fmla="*/ 0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26">
                    <a:moveTo>
                      <a:pt x="0" y="0"/>
                    </a:moveTo>
                    <a:lnTo>
                      <a:pt x="7" y="6"/>
                    </a:lnTo>
                    <a:lnTo>
                      <a:pt x="11" y="12"/>
                    </a:lnTo>
                    <a:lnTo>
                      <a:pt x="14" y="18"/>
                    </a:lnTo>
                    <a:lnTo>
                      <a:pt x="14" y="26"/>
                    </a:lnTo>
                    <a:lnTo>
                      <a:pt x="7" y="20"/>
                    </a:lnTo>
                    <a:lnTo>
                      <a:pt x="7" y="12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7" name="Freeform 78"/>
              <p:cNvSpPr>
                <a:spLocks/>
              </p:cNvSpPr>
              <p:nvPr/>
            </p:nvSpPr>
            <p:spPr bwMode="auto">
              <a:xfrm>
                <a:off x="2819" y="2634"/>
                <a:ext cx="29" cy="13"/>
              </a:xfrm>
              <a:custGeom>
                <a:avLst/>
                <a:gdLst>
                  <a:gd name="T0" fmla="*/ 21 w 29"/>
                  <a:gd name="T1" fmla="*/ 1 h 13"/>
                  <a:gd name="T2" fmla="*/ 21 w 29"/>
                  <a:gd name="T3" fmla="*/ 3 h 13"/>
                  <a:gd name="T4" fmla="*/ 14 w 29"/>
                  <a:gd name="T5" fmla="*/ 7 h 13"/>
                  <a:gd name="T6" fmla="*/ 11 w 29"/>
                  <a:gd name="T7" fmla="*/ 9 h 13"/>
                  <a:gd name="T8" fmla="*/ 0 w 29"/>
                  <a:gd name="T9" fmla="*/ 9 h 13"/>
                  <a:gd name="T10" fmla="*/ 3 w 29"/>
                  <a:gd name="T11" fmla="*/ 11 h 13"/>
                  <a:gd name="T12" fmla="*/ 0 w 29"/>
                  <a:gd name="T13" fmla="*/ 11 h 13"/>
                  <a:gd name="T14" fmla="*/ 0 w 29"/>
                  <a:gd name="T15" fmla="*/ 13 h 13"/>
                  <a:gd name="T16" fmla="*/ 3 w 29"/>
                  <a:gd name="T17" fmla="*/ 13 h 13"/>
                  <a:gd name="T18" fmla="*/ 11 w 29"/>
                  <a:gd name="T19" fmla="*/ 13 h 13"/>
                  <a:gd name="T20" fmla="*/ 14 w 29"/>
                  <a:gd name="T21" fmla="*/ 13 h 13"/>
                  <a:gd name="T22" fmla="*/ 21 w 29"/>
                  <a:gd name="T23" fmla="*/ 11 h 13"/>
                  <a:gd name="T24" fmla="*/ 25 w 29"/>
                  <a:gd name="T25" fmla="*/ 7 h 13"/>
                  <a:gd name="T26" fmla="*/ 29 w 29"/>
                  <a:gd name="T27" fmla="*/ 3 h 13"/>
                  <a:gd name="T28" fmla="*/ 29 w 29"/>
                  <a:gd name="T29" fmla="*/ 0 h 13"/>
                  <a:gd name="T30" fmla="*/ 25 w 29"/>
                  <a:gd name="T31" fmla="*/ 0 h 13"/>
                  <a:gd name="T32" fmla="*/ 21 w 29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9" h="13">
                    <a:moveTo>
                      <a:pt x="21" y="1"/>
                    </a:moveTo>
                    <a:lnTo>
                      <a:pt x="21" y="3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21" y="11"/>
                    </a:lnTo>
                    <a:lnTo>
                      <a:pt x="25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8" name="Freeform 79"/>
              <p:cNvSpPr>
                <a:spLocks/>
              </p:cNvSpPr>
              <p:nvPr/>
            </p:nvSpPr>
            <p:spPr bwMode="auto">
              <a:xfrm>
                <a:off x="2704" y="2663"/>
                <a:ext cx="14" cy="63"/>
              </a:xfrm>
              <a:custGeom>
                <a:avLst/>
                <a:gdLst>
                  <a:gd name="T0" fmla="*/ 10 w 14"/>
                  <a:gd name="T1" fmla="*/ 2 h 63"/>
                  <a:gd name="T2" fmla="*/ 3 w 14"/>
                  <a:gd name="T3" fmla="*/ 10 h 63"/>
                  <a:gd name="T4" fmla="*/ 3 w 14"/>
                  <a:gd name="T5" fmla="*/ 16 h 63"/>
                  <a:gd name="T6" fmla="*/ 0 w 14"/>
                  <a:gd name="T7" fmla="*/ 40 h 63"/>
                  <a:gd name="T8" fmla="*/ 0 w 14"/>
                  <a:gd name="T9" fmla="*/ 63 h 63"/>
                  <a:gd name="T10" fmla="*/ 3 w 14"/>
                  <a:gd name="T11" fmla="*/ 61 h 63"/>
                  <a:gd name="T12" fmla="*/ 3 w 14"/>
                  <a:gd name="T13" fmla="*/ 59 h 63"/>
                  <a:gd name="T14" fmla="*/ 3 w 14"/>
                  <a:gd name="T15" fmla="*/ 45 h 63"/>
                  <a:gd name="T16" fmla="*/ 7 w 14"/>
                  <a:gd name="T17" fmla="*/ 30 h 63"/>
                  <a:gd name="T18" fmla="*/ 10 w 14"/>
                  <a:gd name="T19" fmla="*/ 16 h 63"/>
                  <a:gd name="T20" fmla="*/ 14 w 14"/>
                  <a:gd name="T21" fmla="*/ 0 h 63"/>
                  <a:gd name="T22" fmla="*/ 14 w 14"/>
                  <a:gd name="T23" fmla="*/ 2 h 63"/>
                  <a:gd name="T24" fmla="*/ 10 w 14"/>
                  <a:gd name="T25" fmla="*/ 2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63">
                    <a:moveTo>
                      <a:pt x="10" y="2"/>
                    </a:moveTo>
                    <a:lnTo>
                      <a:pt x="3" y="10"/>
                    </a:lnTo>
                    <a:lnTo>
                      <a:pt x="3" y="16"/>
                    </a:lnTo>
                    <a:lnTo>
                      <a:pt x="0" y="40"/>
                    </a:lnTo>
                    <a:lnTo>
                      <a:pt x="0" y="63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45"/>
                    </a:lnTo>
                    <a:lnTo>
                      <a:pt x="7" y="30"/>
                    </a:lnTo>
                    <a:lnTo>
                      <a:pt x="10" y="16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09" name="Freeform 80"/>
              <p:cNvSpPr>
                <a:spLocks/>
              </p:cNvSpPr>
              <p:nvPr/>
            </p:nvSpPr>
            <p:spPr bwMode="auto">
              <a:xfrm>
                <a:off x="2783" y="2618"/>
                <a:ext cx="21" cy="12"/>
              </a:xfrm>
              <a:custGeom>
                <a:avLst/>
                <a:gdLst>
                  <a:gd name="T0" fmla="*/ 18 w 21"/>
                  <a:gd name="T1" fmla="*/ 0 h 12"/>
                  <a:gd name="T2" fmla="*/ 14 w 21"/>
                  <a:gd name="T3" fmla="*/ 2 h 12"/>
                  <a:gd name="T4" fmla="*/ 7 w 21"/>
                  <a:gd name="T5" fmla="*/ 4 h 12"/>
                  <a:gd name="T6" fmla="*/ 3 w 21"/>
                  <a:gd name="T7" fmla="*/ 6 h 12"/>
                  <a:gd name="T8" fmla="*/ 0 w 21"/>
                  <a:gd name="T9" fmla="*/ 10 h 12"/>
                  <a:gd name="T10" fmla="*/ 3 w 21"/>
                  <a:gd name="T11" fmla="*/ 12 h 12"/>
                  <a:gd name="T12" fmla="*/ 7 w 21"/>
                  <a:gd name="T13" fmla="*/ 12 h 12"/>
                  <a:gd name="T14" fmla="*/ 18 w 21"/>
                  <a:gd name="T15" fmla="*/ 6 h 12"/>
                  <a:gd name="T16" fmla="*/ 21 w 21"/>
                  <a:gd name="T17" fmla="*/ 0 h 12"/>
                  <a:gd name="T18" fmla="*/ 21 w 21"/>
                  <a:gd name="T19" fmla="*/ 2 h 12"/>
                  <a:gd name="T20" fmla="*/ 18 w 21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12">
                    <a:moveTo>
                      <a:pt x="18" y="0"/>
                    </a:moveTo>
                    <a:lnTo>
                      <a:pt x="14" y="2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7" y="12"/>
                    </a:lnTo>
                    <a:lnTo>
                      <a:pt x="18" y="6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0" name="Freeform 81"/>
              <p:cNvSpPr>
                <a:spLocks/>
              </p:cNvSpPr>
              <p:nvPr/>
            </p:nvSpPr>
            <p:spPr bwMode="auto">
              <a:xfrm>
                <a:off x="2772" y="2586"/>
                <a:ext cx="25" cy="12"/>
              </a:xfrm>
              <a:custGeom>
                <a:avLst/>
                <a:gdLst>
                  <a:gd name="T0" fmla="*/ 22 w 25"/>
                  <a:gd name="T1" fmla="*/ 0 h 12"/>
                  <a:gd name="T2" fmla="*/ 14 w 25"/>
                  <a:gd name="T3" fmla="*/ 0 h 12"/>
                  <a:gd name="T4" fmla="*/ 7 w 25"/>
                  <a:gd name="T5" fmla="*/ 2 h 12"/>
                  <a:gd name="T6" fmla="*/ 4 w 25"/>
                  <a:gd name="T7" fmla="*/ 6 h 12"/>
                  <a:gd name="T8" fmla="*/ 0 w 25"/>
                  <a:gd name="T9" fmla="*/ 10 h 12"/>
                  <a:gd name="T10" fmla="*/ 4 w 25"/>
                  <a:gd name="T11" fmla="*/ 12 h 12"/>
                  <a:gd name="T12" fmla="*/ 11 w 25"/>
                  <a:gd name="T13" fmla="*/ 10 h 12"/>
                  <a:gd name="T14" fmla="*/ 18 w 25"/>
                  <a:gd name="T15" fmla="*/ 10 h 12"/>
                  <a:gd name="T16" fmla="*/ 22 w 25"/>
                  <a:gd name="T17" fmla="*/ 6 h 12"/>
                  <a:gd name="T18" fmla="*/ 25 w 25"/>
                  <a:gd name="T19" fmla="*/ 2 h 12"/>
                  <a:gd name="T20" fmla="*/ 22 w 25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12">
                    <a:moveTo>
                      <a:pt x="22" y="0"/>
                    </a:moveTo>
                    <a:lnTo>
                      <a:pt x="14" y="0"/>
                    </a:lnTo>
                    <a:lnTo>
                      <a:pt x="7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11" y="10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5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1" name="Freeform 82"/>
              <p:cNvSpPr>
                <a:spLocks/>
              </p:cNvSpPr>
              <p:nvPr/>
            </p:nvSpPr>
            <p:spPr bwMode="auto">
              <a:xfrm>
                <a:off x="2736" y="2720"/>
                <a:ext cx="18" cy="12"/>
              </a:xfrm>
              <a:custGeom>
                <a:avLst/>
                <a:gdLst>
                  <a:gd name="T0" fmla="*/ 18 w 18"/>
                  <a:gd name="T1" fmla="*/ 2 h 12"/>
                  <a:gd name="T2" fmla="*/ 11 w 18"/>
                  <a:gd name="T3" fmla="*/ 0 h 12"/>
                  <a:gd name="T4" fmla="*/ 4 w 18"/>
                  <a:gd name="T5" fmla="*/ 4 h 12"/>
                  <a:gd name="T6" fmla="*/ 0 w 18"/>
                  <a:gd name="T7" fmla="*/ 8 h 12"/>
                  <a:gd name="T8" fmla="*/ 0 w 18"/>
                  <a:gd name="T9" fmla="*/ 12 h 12"/>
                  <a:gd name="T10" fmla="*/ 7 w 18"/>
                  <a:gd name="T11" fmla="*/ 12 h 12"/>
                  <a:gd name="T12" fmla="*/ 14 w 18"/>
                  <a:gd name="T13" fmla="*/ 8 h 12"/>
                  <a:gd name="T14" fmla="*/ 18 w 18"/>
                  <a:gd name="T15" fmla="*/ 4 h 12"/>
                  <a:gd name="T16" fmla="*/ 18 w 18"/>
                  <a:gd name="T17" fmla="*/ 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2">
                    <a:moveTo>
                      <a:pt x="18" y="2"/>
                    </a:moveTo>
                    <a:lnTo>
                      <a:pt x="11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2" name="Freeform 83"/>
              <p:cNvSpPr>
                <a:spLocks/>
              </p:cNvSpPr>
              <p:nvPr/>
            </p:nvSpPr>
            <p:spPr bwMode="auto">
              <a:xfrm>
                <a:off x="2819" y="2665"/>
                <a:ext cx="18" cy="10"/>
              </a:xfrm>
              <a:custGeom>
                <a:avLst/>
                <a:gdLst>
                  <a:gd name="T0" fmla="*/ 18 w 18"/>
                  <a:gd name="T1" fmla="*/ 4 h 10"/>
                  <a:gd name="T2" fmla="*/ 18 w 18"/>
                  <a:gd name="T3" fmla="*/ 2 h 10"/>
                  <a:gd name="T4" fmla="*/ 14 w 18"/>
                  <a:gd name="T5" fmla="*/ 0 h 10"/>
                  <a:gd name="T6" fmla="*/ 11 w 18"/>
                  <a:gd name="T7" fmla="*/ 2 h 10"/>
                  <a:gd name="T8" fmla="*/ 3 w 18"/>
                  <a:gd name="T9" fmla="*/ 4 h 10"/>
                  <a:gd name="T10" fmla="*/ 3 w 18"/>
                  <a:gd name="T11" fmla="*/ 6 h 10"/>
                  <a:gd name="T12" fmla="*/ 0 w 18"/>
                  <a:gd name="T13" fmla="*/ 8 h 10"/>
                  <a:gd name="T14" fmla="*/ 7 w 18"/>
                  <a:gd name="T15" fmla="*/ 10 h 10"/>
                  <a:gd name="T16" fmla="*/ 11 w 18"/>
                  <a:gd name="T17" fmla="*/ 8 h 10"/>
                  <a:gd name="T18" fmla="*/ 18 w 18"/>
                  <a:gd name="T19" fmla="*/ 6 h 10"/>
                  <a:gd name="T20" fmla="*/ 18 w 18"/>
                  <a:gd name="T21" fmla="*/ 4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0">
                    <a:moveTo>
                      <a:pt x="18" y="4"/>
                    </a:moveTo>
                    <a:lnTo>
                      <a:pt x="18" y="2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1" y="8"/>
                    </a:lnTo>
                    <a:lnTo>
                      <a:pt x="18" y="6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3" name="Freeform 84"/>
              <p:cNvSpPr>
                <a:spLocks/>
              </p:cNvSpPr>
              <p:nvPr/>
            </p:nvSpPr>
            <p:spPr bwMode="auto">
              <a:xfrm>
                <a:off x="2822" y="2637"/>
                <a:ext cx="18" cy="8"/>
              </a:xfrm>
              <a:custGeom>
                <a:avLst/>
                <a:gdLst>
                  <a:gd name="T0" fmla="*/ 15 w 18"/>
                  <a:gd name="T1" fmla="*/ 0 h 8"/>
                  <a:gd name="T2" fmla="*/ 8 w 18"/>
                  <a:gd name="T3" fmla="*/ 0 h 8"/>
                  <a:gd name="T4" fmla="*/ 4 w 18"/>
                  <a:gd name="T5" fmla="*/ 2 h 8"/>
                  <a:gd name="T6" fmla="*/ 0 w 18"/>
                  <a:gd name="T7" fmla="*/ 4 h 8"/>
                  <a:gd name="T8" fmla="*/ 0 w 18"/>
                  <a:gd name="T9" fmla="*/ 6 h 8"/>
                  <a:gd name="T10" fmla="*/ 4 w 18"/>
                  <a:gd name="T11" fmla="*/ 8 h 8"/>
                  <a:gd name="T12" fmla="*/ 8 w 18"/>
                  <a:gd name="T13" fmla="*/ 8 h 8"/>
                  <a:gd name="T14" fmla="*/ 11 w 18"/>
                  <a:gd name="T15" fmla="*/ 6 h 8"/>
                  <a:gd name="T16" fmla="*/ 15 w 18"/>
                  <a:gd name="T17" fmla="*/ 4 h 8"/>
                  <a:gd name="T18" fmla="*/ 18 w 18"/>
                  <a:gd name="T19" fmla="*/ 2 h 8"/>
                  <a:gd name="T20" fmla="*/ 15 w 18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5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5" y="4"/>
                    </a:lnTo>
                    <a:lnTo>
                      <a:pt x="18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4" name="Freeform 85"/>
              <p:cNvSpPr>
                <a:spLocks/>
              </p:cNvSpPr>
              <p:nvPr/>
            </p:nvSpPr>
            <p:spPr bwMode="auto">
              <a:xfrm>
                <a:off x="3694" y="3038"/>
                <a:ext cx="68" cy="6"/>
              </a:xfrm>
              <a:custGeom>
                <a:avLst/>
                <a:gdLst>
                  <a:gd name="T0" fmla="*/ 0 w 68"/>
                  <a:gd name="T1" fmla="*/ 0 h 6"/>
                  <a:gd name="T2" fmla="*/ 14 w 68"/>
                  <a:gd name="T3" fmla="*/ 0 h 6"/>
                  <a:gd name="T4" fmla="*/ 25 w 68"/>
                  <a:gd name="T5" fmla="*/ 0 h 6"/>
                  <a:gd name="T6" fmla="*/ 54 w 68"/>
                  <a:gd name="T7" fmla="*/ 4 h 6"/>
                  <a:gd name="T8" fmla="*/ 68 w 6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6">
                    <a:moveTo>
                      <a:pt x="0" y="0"/>
                    </a:moveTo>
                    <a:lnTo>
                      <a:pt x="14" y="0"/>
                    </a:lnTo>
                    <a:lnTo>
                      <a:pt x="25" y="0"/>
                    </a:lnTo>
                    <a:lnTo>
                      <a:pt x="54" y="4"/>
                    </a:lnTo>
                    <a:lnTo>
                      <a:pt x="68" y="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5" name="Freeform 86"/>
              <p:cNvSpPr>
                <a:spLocks/>
              </p:cNvSpPr>
              <p:nvPr/>
            </p:nvSpPr>
            <p:spPr bwMode="auto">
              <a:xfrm>
                <a:off x="3704" y="3026"/>
                <a:ext cx="47" cy="12"/>
              </a:xfrm>
              <a:custGeom>
                <a:avLst/>
                <a:gdLst>
                  <a:gd name="T0" fmla="*/ 0 w 47"/>
                  <a:gd name="T1" fmla="*/ 12 h 12"/>
                  <a:gd name="T2" fmla="*/ 4 w 47"/>
                  <a:gd name="T3" fmla="*/ 12 h 12"/>
                  <a:gd name="T4" fmla="*/ 4 w 47"/>
                  <a:gd name="T5" fmla="*/ 10 h 12"/>
                  <a:gd name="T6" fmla="*/ 18 w 47"/>
                  <a:gd name="T7" fmla="*/ 8 h 12"/>
                  <a:gd name="T8" fmla="*/ 22 w 47"/>
                  <a:gd name="T9" fmla="*/ 8 h 12"/>
                  <a:gd name="T10" fmla="*/ 33 w 47"/>
                  <a:gd name="T11" fmla="*/ 4 h 12"/>
                  <a:gd name="T12" fmla="*/ 47 w 4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12">
                    <a:moveTo>
                      <a:pt x="0" y="12"/>
                    </a:moveTo>
                    <a:lnTo>
                      <a:pt x="4" y="12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33" y="4"/>
                    </a:lnTo>
                    <a:lnTo>
                      <a:pt x="47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6" name="Freeform 87"/>
              <p:cNvSpPr>
                <a:spLocks/>
              </p:cNvSpPr>
              <p:nvPr/>
            </p:nvSpPr>
            <p:spPr bwMode="auto">
              <a:xfrm>
                <a:off x="3708" y="3018"/>
                <a:ext cx="25" cy="16"/>
              </a:xfrm>
              <a:custGeom>
                <a:avLst/>
                <a:gdLst>
                  <a:gd name="T0" fmla="*/ 0 w 25"/>
                  <a:gd name="T1" fmla="*/ 0 h 16"/>
                  <a:gd name="T2" fmla="*/ 0 w 25"/>
                  <a:gd name="T3" fmla="*/ 2 h 16"/>
                  <a:gd name="T4" fmla="*/ 4 w 25"/>
                  <a:gd name="T5" fmla="*/ 2 h 16"/>
                  <a:gd name="T6" fmla="*/ 18 w 25"/>
                  <a:gd name="T7" fmla="*/ 8 h 16"/>
                  <a:gd name="T8" fmla="*/ 25 w 2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0" y="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18" y="8"/>
                    </a:lnTo>
                    <a:lnTo>
                      <a:pt x="25" y="1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7" name="Freeform 88"/>
              <p:cNvSpPr>
                <a:spLocks/>
              </p:cNvSpPr>
              <p:nvPr/>
            </p:nvSpPr>
            <p:spPr bwMode="auto">
              <a:xfrm>
                <a:off x="3697" y="3040"/>
                <a:ext cx="25" cy="16"/>
              </a:xfrm>
              <a:custGeom>
                <a:avLst/>
                <a:gdLst>
                  <a:gd name="T0" fmla="*/ 22 w 25"/>
                  <a:gd name="T1" fmla="*/ 0 h 16"/>
                  <a:gd name="T2" fmla="*/ 25 w 25"/>
                  <a:gd name="T3" fmla="*/ 6 h 16"/>
                  <a:gd name="T4" fmla="*/ 25 w 25"/>
                  <a:gd name="T5" fmla="*/ 6 h 16"/>
                  <a:gd name="T6" fmla="*/ 22 w 25"/>
                  <a:gd name="T7" fmla="*/ 6 h 16"/>
                  <a:gd name="T8" fmla="*/ 7 w 25"/>
                  <a:gd name="T9" fmla="*/ 8 h 16"/>
                  <a:gd name="T10" fmla="*/ 4 w 25"/>
                  <a:gd name="T11" fmla="*/ 10 h 16"/>
                  <a:gd name="T12" fmla="*/ 0 w 2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22" y="0"/>
                    </a:moveTo>
                    <a:lnTo>
                      <a:pt x="25" y="6"/>
                    </a:lnTo>
                    <a:lnTo>
                      <a:pt x="22" y="6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0" y="1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8" name="Freeform 89"/>
              <p:cNvSpPr>
                <a:spLocks/>
              </p:cNvSpPr>
              <p:nvPr/>
            </p:nvSpPr>
            <p:spPr bwMode="auto">
              <a:xfrm>
                <a:off x="3758" y="2338"/>
                <a:ext cx="47" cy="10"/>
              </a:xfrm>
              <a:custGeom>
                <a:avLst/>
                <a:gdLst>
                  <a:gd name="T0" fmla="*/ 0 w 47"/>
                  <a:gd name="T1" fmla="*/ 0 h 10"/>
                  <a:gd name="T2" fmla="*/ 18 w 47"/>
                  <a:gd name="T3" fmla="*/ 6 h 10"/>
                  <a:gd name="T4" fmla="*/ 47 w 47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10">
                    <a:moveTo>
                      <a:pt x="0" y="0"/>
                    </a:moveTo>
                    <a:lnTo>
                      <a:pt x="18" y="6"/>
                    </a:lnTo>
                    <a:lnTo>
                      <a:pt x="47" y="1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19" name="Freeform 90"/>
              <p:cNvSpPr>
                <a:spLocks/>
              </p:cNvSpPr>
              <p:nvPr/>
            </p:nvSpPr>
            <p:spPr bwMode="auto">
              <a:xfrm>
                <a:off x="3841" y="2379"/>
                <a:ext cx="43" cy="20"/>
              </a:xfrm>
              <a:custGeom>
                <a:avLst/>
                <a:gdLst>
                  <a:gd name="T0" fmla="*/ 0 w 43"/>
                  <a:gd name="T1" fmla="*/ 20 h 20"/>
                  <a:gd name="T2" fmla="*/ 25 w 43"/>
                  <a:gd name="T3" fmla="*/ 4 h 20"/>
                  <a:gd name="T4" fmla="*/ 43 w 43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20">
                    <a:moveTo>
                      <a:pt x="0" y="20"/>
                    </a:moveTo>
                    <a:lnTo>
                      <a:pt x="25" y="4"/>
                    </a:lnTo>
                    <a:lnTo>
                      <a:pt x="43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" name="Freeform 91"/>
              <p:cNvSpPr>
                <a:spLocks/>
              </p:cNvSpPr>
              <p:nvPr/>
            </p:nvSpPr>
            <p:spPr bwMode="auto">
              <a:xfrm>
                <a:off x="3841" y="2401"/>
                <a:ext cx="65" cy="6"/>
              </a:xfrm>
              <a:custGeom>
                <a:avLst/>
                <a:gdLst>
                  <a:gd name="T0" fmla="*/ 7 w 65"/>
                  <a:gd name="T1" fmla="*/ 6 h 6"/>
                  <a:gd name="T2" fmla="*/ 0 w 65"/>
                  <a:gd name="T3" fmla="*/ 4 h 6"/>
                  <a:gd name="T4" fmla="*/ 0 w 65"/>
                  <a:gd name="T5" fmla="*/ 4 h 6"/>
                  <a:gd name="T6" fmla="*/ 0 w 65"/>
                  <a:gd name="T7" fmla="*/ 4 h 6"/>
                  <a:gd name="T8" fmla="*/ 4 w 65"/>
                  <a:gd name="T9" fmla="*/ 2 h 6"/>
                  <a:gd name="T10" fmla="*/ 18 w 65"/>
                  <a:gd name="T11" fmla="*/ 2 h 6"/>
                  <a:gd name="T12" fmla="*/ 33 w 65"/>
                  <a:gd name="T13" fmla="*/ 0 h 6"/>
                  <a:gd name="T14" fmla="*/ 51 w 65"/>
                  <a:gd name="T15" fmla="*/ 0 h 6"/>
                  <a:gd name="T16" fmla="*/ 61 w 65"/>
                  <a:gd name="T17" fmla="*/ 0 h 6"/>
                  <a:gd name="T18" fmla="*/ 65 w 65"/>
                  <a:gd name="T19" fmla="*/ 2 h 6"/>
                  <a:gd name="T20" fmla="*/ 54 w 65"/>
                  <a:gd name="T21" fmla="*/ 4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6">
                    <a:moveTo>
                      <a:pt x="7" y="6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8" y="2"/>
                    </a:lnTo>
                    <a:lnTo>
                      <a:pt x="33" y="0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5" y="2"/>
                    </a:lnTo>
                    <a:lnTo>
                      <a:pt x="54" y="4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1" name="Freeform 92"/>
              <p:cNvSpPr>
                <a:spLocks/>
              </p:cNvSpPr>
              <p:nvPr/>
            </p:nvSpPr>
            <p:spPr bwMode="auto">
              <a:xfrm>
                <a:off x="3640" y="2077"/>
                <a:ext cx="97" cy="99"/>
              </a:xfrm>
              <a:custGeom>
                <a:avLst/>
                <a:gdLst>
                  <a:gd name="T0" fmla="*/ 21 w 97"/>
                  <a:gd name="T1" fmla="*/ 2 h 99"/>
                  <a:gd name="T2" fmla="*/ 14 w 97"/>
                  <a:gd name="T3" fmla="*/ 2 h 99"/>
                  <a:gd name="T4" fmla="*/ 3 w 97"/>
                  <a:gd name="T5" fmla="*/ 10 h 99"/>
                  <a:gd name="T6" fmla="*/ 0 w 97"/>
                  <a:gd name="T7" fmla="*/ 16 h 99"/>
                  <a:gd name="T8" fmla="*/ 0 w 97"/>
                  <a:gd name="T9" fmla="*/ 20 h 99"/>
                  <a:gd name="T10" fmla="*/ 3 w 97"/>
                  <a:gd name="T11" fmla="*/ 24 h 99"/>
                  <a:gd name="T12" fmla="*/ 14 w 97"/>
                  <a:gd name="T13" fmla="*/ 26 h 99"/>
                  <a:gd name="T14" fmla="*/ 36 w 97"/>
                  <a:gd name="T15" fmla="*/ 32 h 99"/>
                  <a:gd name="T16" fmla="*/ 54 w 97"/>
                  <a:gd name="T17" fmla="*/ 38 h 99"/>
                  <a:gd name="T18" fmla="*/ 64 w 97"/>
                  <a:gd name="T19" fmla="*/ 48 h 99"/>
                  <a:gd name="T20" fmla="*/ 72 w 97"/>
                  <a:gd name="T21" fmla="*/ 56 h 99"/>
                  <a:gd name="T22" fmla="*/ 79 w 97"/>
                  <a:gd name="T23" fmla="*/ 77 h 99"/>
                  <a:gd name="T24" fmla="*/ 86 w 97"/>
                  <a:gd name="T25" fmla="*/ 99 h 99"/>
                  <a:gd name="T26" fmla="*/ 86 w 97"/>
                  <a:gd name="T27" fmla="*/ 99 h 99"/>
                  <a:gd name="T28" fmla="*/ 90 w 97"/>
                  <a:gd name="T29" fmla="*/ 99 h 99"/>
                  <a:gd name="T30" fmla="*/ 97 w 97"/>
                  <a:gd name="T31" fmla="*/ 79 h 99"/>
                  <a:gd name="T32" fmla="*/ 93 w 97"/>
                  <a:gd name="T33" fmla="*/ 58 h 99"/>
                  <a:gd name="T34" fmla="*/ 93 w 97"/>
                  <a:gd name="T35" fmla="*/ 48 h 99"/>
                  <a:gd name="T36" fmla="*/ 86 w 97"/>
                  <a:gd name="T37" fmla="*/ 38 h 99"/>
                  <a:gd name="T38" fmla="*/ 79 w 97"/>
                  <a:gd name="T39" fmla="*/ 28 h 99"/>
                  <a:gd name="T40" fmla="*/ 68 w 97"/>
                  <a:gd name="T41" fmla="*/ 20 h 99"/>
                  <a:gd name="T42" fmla="*/ 46 w 97"/>
                  <a:gd name="T43" fmla="*/ 8 h 99"/>
                  <a:gd name="T44" fmla="*/ 21 w 97"/>
                  <a:gd name="T45" fmla="*/ 0 h 99"/>
                  <a:gd name="T46" fmla="*/ 21 w 97"/>
                  <a:gd name="T47" fmla="*/ 2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7" h="99">
                    <a:moveTo>
                      <a:pt x="21" y="2"/>
                    </a:moveTo>
                    <a:lnTo>
                      <a:pt x="14" y="2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3" y="24"/>
                    </a:lnTo>
                    <a:lnTo>
                      <a:pt x="14" y="26"/>
                    </a:lnTo>
                    <a:lnTo>
                      <a:pt x="36" y="32"/>
                    </a:lnTo>
                    <a:lnTo>
                      <a:pt x="54" y="38"/>
                    </a:lnTo>
                    <a:lnTo>
                      <a:pt x="64" y="48"/>
                    </a:lnTo>
                    <a:lnTo>
                      <a:pt x="72" y="56"/>
                    </a:lnTo>
                    <a:lnTo>
                      <a:pt x="79" y="77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7" y="79"/>
                    </a:lnTo>
                    <a:lnTo>
                      <a:pt x="93" y="58"/>
                    </a:lnTo>
                    <a:lnTo>
                      <a:pt x="93" y="48"/>
                    </a:lnTo>
                    <a:lnTo>
                      <a:pt x="86" y="38"/>
                    </a:lnTo>
                    <a:lnTo>
                      <a:pt x="79" y="28"/>
                    </a:lnTo>
                    <a:lnTo>
                      <a:pt x="68" y="20"/>
                    </a:lnTo>
                    <a:lnTo>
                      <a:pt x="46" y="8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2" name="Freeform 93"/>
              <p:cNvSpPr>
                <a:spLocks/>
              </p:cNvSpPr>
              <p:nvPr/>
            </p:nvSpPr>
            <p:spPr bwMode="auto">
              <a:xfrm>
                <a:off x="3744" y="2146"/>
                <a:ext cx="79" cy="89"/>
              </a:xfrm>
              <a:custGeom>
                <a:avLst/>
                <a:gdLst>
                  <a:gd name="T0" fmla="*/ 7 w 79"/>
                  <a:gd name="T1" fmla="*/ 2 h 89"/>
                  <a:gd name="T2" fmla="*/ 11 w 79"/>
                  <a:gd name="T3" fmla="*/ 2 h 89"/>
                  <a:gd name="T4" fmla="*/ 22 w 79"/>
                  <a:gd name="T5" fmla="*/ 8 h 89"/>
                  <a:gd name="T6" fmla="*/ 25 w 79"/>
                  <a:gd name="T7" fmla="*/ 8 h 89"/>
                  <a:gd name="T8" fmla="*/ 29 w 79"/>
                  <a:gd name="T9" fmla="*/ 10 h 89"/>
                  <a:gd name="T10" fmla="*/ 40 w 79"/>
                  <a:gd name="T11" fmla="*/ 18 h 89"/>
                  <a:gd name="T12" fmla="*/ 50 w 79"/>
                  <a:gd name="T13" fmla="*/ 26 h 89"/>
                  <a:gd name="T14" fmla="*/ 54 w 79"/>
                  <a:gd name="T15" fmla="*/ 30 h 89"/>
                  <a:gd name="T16" fmla="*/ 61 w 79"/>
                  <a:gd name="T17" fmla="*/ 36 h 89"/>
                  <a:gd name="T18" fmla="*/ 68 w 79"/>
                  <a:gd name="T19" fmla="*/ 44 h 89"/>
                  <a:gd name="T20" fmla="*/ 76 w 79"/>
                  <a:gd name="T21" fmla="*/ 52 h 89"/>
                  <a:gd name="T22" fmla="*/ 79 w 79"/>
                  <a:gd name="T23" fmla="*/ 60 h 89"/>
                  <a:gd name="T24" fmla="*/ 79 w 79"/>
                  <a:gd name="T25" fmla="*/ 67 h 89"/>
                  <a:gd name="T26" fmla="*/ 79 w 79"/>
                  <a:gd name="T27" fmla="*/ 79 h 89"/>
                  <a:gd name="T28" fmla="*/ 72 w 79"/>
                  <a:gd name="T29" fmla="*/ 89 h 89"/>
                  <a:gd name="T30" fmla="*/ 72 w 79"/>
                  <a:gd name="T31" fmla="*/ 89 h 89"/>
                  <a:gd name="T32" fmla="*/ 68 w 79"/>
                  <a:gd name="T33" fmla="*/ 89 h 89"/>
                  <a:gd name="T34" fmla="*/ 68 w 79"/>
                  <a:gd name="T35" fmla="*/ 89 h 89"/>
                  <a:gd name="T36" fmla="*/ 68 w 79"/>
                  <a:gd name="T37" fmla="*/ 87 h 89"/>
                  <a:gd name="T38" fmla="*/ 68 w 79"/>
                  <a:gd name="T39" fmla="*/ 75 h 89"/>
                  <a:gd name="T40" fmla="*/ 65 w 79"/>
                  <a:gd name="T41" fmla="*/ 63 h 89"/>
                  <a:gd name="T42" fmla="*/ 47 w 79"/>
                  <a:gd name="T43" fmla="*/ 46 h 89"/>
                  <a:gd name="T44" fmla="*/ 22 w 79"/>
                  <a:gd name="T45" fmla="*/ 32 h 89"/>
                  <a:gd name="T46" fmla="*/ 14 w 79"/>
                  <a:gd name="T47" fmla="*/ 28 h 89"/>
                  <a:gd name="T48" fmla="*/ 0 w 79"/>
                  <a:gd name="T49" fmla="*/ 26 h 89"/>
                  <a:gd name="T50" fmla="*/ 0 w 79"/>
                  <a:gd name="T51" fmla="*/ 20 h 89"/>
                  <a:gd name="T52" fmla="*/ 4 w 79"/>
                  <a:gd name="T53" fmla="*/ 16 h 89"/>
                  <a:gd name="T54" fmla="*/ 4 w 79"/>
                  <a:gd name="T55" fmla="*/ 8 h 89"/>
                  <a:gd name="T56" fmla="*/ 7 w 79"/>
                  <a:gd name="T57" fmla="*/ 2 h 89"/>
                  <a:gd name="T58" fmla="*/ 4 w 79"/>
                  <a:gd name="T59" fmla="*/ 0 h 89"/>
                  <a:gd name="T60" fmla="*/ 0 w 79"/>
                  <a:gd name="T61" fmla="*/ 0 h 89"/>
                  <a:gd name="T62" fmla="*/ 7 w 79"/>
                  <a:gd name="T63" fmla="*/ 2 h 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9" h="89">
                    <a:moveTo>
                      <a:pt x="7" y="2"/>
                    </a:moveTo>
                    <a:lnTo>
                      <a:pt x="11" y="2"/>
                    </a:lnTo>
                    <a:lnTo>
                      <a:pt x="22" y="8"/>
                    </a:lnTo>
                    <a:lnTo>
                      <a:pt x="25" y="8"/>
                    </a:lnTo>
                    <a:lnTo>
                      <a:pt x="29" y="10"/>
                    </a:lnTo>
                    <a:lnTo>
                      <a:pt x="40" y="18"/>
                    </a:lnTo>
                    <a:lnTo>
                      <a:pt x="50" y="26"/>
                    </a:lnTo>
                    <a:lnTo>
                      <a:pt x="54" y="30"/>
                    </a:lnTo>
                    <a:lnTo>
                      <a:pt x="61" y="36"/>
                    </a:lnTo>
                    <a:lnTo>
                      <a:pt x="68" y="44"/>
                    </a:lnTo>
                    <a:lnTo>
                      <a:pt x="76" y="52"/>
                    </a:lnTo>
                    <a:lnTo>
                      <a:pt x="79" y="60"/>
                    </a:lnTo>
                    <a:lnTo>
                      <a:pt x="79" y="67"/>
                    </a:lnTo>
                    <a:lnTo>
                      <a:pt x="79" y="79"/>
                    </a:lnTo>
                    <a:lnTo>
                      <a:pt x="72" y="89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8" y="75"/>
                    </a:lnTo>
                    <a:lnTo>
                      <a:pt x="65" y="63"/>
                    </a:lnTo>
                    <a:lnTo>
                      <a:pt x="47" y="46"/>
                    </a:lnTo>
                    <a:lnTo>
                      <a:pt x="22" y="32"/>
                    </a:lnTo>
                    <a:lnTo>
                      <a:pt x="14" y="28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4" y="8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3" name="Freeform 94"/>
              <p:cNvSpPr>
                <a:spLocks/>
              </p:cNvSpPr>
              <p:nvPr/>
            </p:nvSpPr>
            <p:spPr bwMode="auto">
              <a:xfrm>
                <a:off x="3751" y="2233"/>
                <a:ext cx="108" cy="73"/>
              </a:xfrm>
              <a:custGeom>
                <a:avLst/>
                <a:gdLst>
                  <a:gd name="T0" fmla="*/ 0 w 108"/>
                  <a:gd name="T1" fmla="*/ 22 h 73"/>
                  <a:gd name="T2" fmla="*/ 18 w 108"/>
                  <a:gd name="T3" fmla="*/ 22 h 73"/>
                  <a:gd name="T4" fmla="*/ 36 w 108"/>
                  <a:gd name="T5" fmla="*/ 20 h 73"/>
                  <a:gd name="T6" fmla="*/ 54 w 108"/>
                  <a:gd name="T7" fmla="*/ 18 h 73"/>
                  <a:gd name="T8" fmla="*/ 72 w 108"/>
                  <a:gd name="T9" fmla="*/ 18 h 73"/>
                  <a:gd name="T10" fmla="*/ 79 w 108"/>
                  <a:gd name="T11" fmla="*/ 30 h 73"/>
                  <a:gd name="T12" fmla="*/ 87 w 108"/>
                  <a:gd name="T13" fmla="*/ 42 h 73"/>
                  <a:gd name="T14" fmla="*/ 87 w 108"/>
                  <a:gd name="T15" fmla="*/ 49 h 73"/>
                  <a:gd name="T16" fmla="*/ 87 w 108"/>
                  <a:gd name="T17" fmla="*/ 57 h 73"/>
                  <a:gd name="T18" fmla="*/ 83 w 108"/>
                  <a:gd name="T19" fmla="*/ 61 h 73"/>
                  <a:gd name="T20" fmla="*/ 79 w 108"/>
                  <a:gd name="T21" fmla="*/ 65 h 73"/>
                  <a:gd name="T22" fmla="*/ 79 w 108"/>
                  <a:gd name="T23" fmla="*/ 65 h 73"/>
                  <a:gd name="T24" fmla="*/ 76 w 108"/>
                  <a:gd name="T25" fmla="*/ 67 h 73"/>
                  <a:gd name="T26" fmla="*/ 69 w 108"/>
                  <a:gd name="T27" fmla="*/ 71 h 73"/>
                  <a:gd name="T28" fmla="*/ 61 w 108"/>
                  <a:gd name="T29" fmla="*/ 73 h 73"/>
                  <a:gd name="T30" fmla="*/ 72 w 108"/>
                  <a:gd name="T31" fmla="*/ 71 h 73"/>
                  <a:gd name="T32" fmla="*/ 83 w 108"/>
                  <a:gd name="T33" fmla="*/ 67 h 73"/>
                  <a:gd name="T34" fmla="*/ 90 w 108"/>
                  <a:gd name="T35" fmla="*/ 63 h 73"/>
                  <a:gd name="T36" fmla="*/ 101 w 108"/>
                  <a:gd name="T37" fmla="*/ 57 h 73"/>
                  <a:gd name="T38" fmla="*/ 105 w 108"/>
                  <a:gd name="T39" fmla="*/ 55 h 73"/>
                  <a:gd name="T40" fmla="*/ 105 w 108"/>
                  <a:gd name="T41" fmla="*/ 53 h 73"/>
                  <a:gd name="T42" fmla="*/ 108 w 108"/>
                  <a:gd name="T43" fmla="*/ 51 h 73"/>
                  <a:gd name="T44" fmla="*/ 108 w 108"/>
                  <a:gd name="T45" fmla="*/ 51 h 73"/>
                  <a:gd name="T46" fmla="*/ 105 w 108"/>
                  <a:gd name="T47" fmla="*/ 40 h 73"/>
                  <a:gd name="T48" fmla="*/ 101 w 108"/>
                  <a:gd name="T49" fmla="*/ 28 h 73"/>
                  <a:gd name="T50" fmla="*/ 97 w 108"/>
                  <a:gd name="T51" fmla="*/ 22 h 73"/>
                  <a:gd name="T52" fmla="*/ 90 w 108"/>
                  <a:gd name="T53" fmla="*/ 18 h 73"/>
                  <a:gd name="T54" fmla="*/ 87 w 108"/>
                  <a:gd name="T55" fmla="*/ 14 h 73"/>
                  <a:gd name="T56" fmla="*/ 83 w 108"/>
                  <a:gd name="T57" fmla="*/ 8 h 73"/>
                  <a:gd name="T58" fmla="*/ 79 w 108"/>
                  <a:gd name="T59" fmla="*/ 4 h 73"/>
                  <a:gd name="T60" fmla="*/ 76 w 108"/>
                  <a:gd name="T61" fmla="*/ 0 h 73"/>
                  <a:gd name="T62" fmla="*/ 72 w 108"/>
                  <a:gd name="T63" fmla="*/ 2 h 73"/>
                  <a:gd name="T64" fmla="*/ 72 w 108"/>
                  <a:gd name="T65" fmla="*/ 4 h 73"/>
                  <a:gd name="T66" fmla="*/ 65 w 108"/>
                  <a:gd name="T67" fmla="*/ 8 h 73"/>
                  <a:gd name="T68" fmla="*/ 54 w 108"/>
                  <a:gd name="T69" fmla="*/ 12 h 73"/>
                  <a:gd name="T70" fmla="*/ 51 w 108"/>
                  <a:gd name="T71" fmla="*/ 14 h 73"/>
                  <a:gd name="T72" fmla="*/ 43 w 108"/>
                  <a:gd name="T73" fmla="*/ 16 h 73"/>
                  <a:gd name="T74" fmla="*/ 29 w 108"/>
                  <a:gd name="T75" fmla="*/ 18 h 73"/>
                  <a:gd name="T76" fmla="*/ 11 w 108"/>
                  <a:gd name="T77" fmla="*/ 18 h 73"/>
                  <a:gd name="T78" fmla="*/ 4 w 108"/>
                  <a:gd name="T79" fmla="*/ 20 h 73"/>
                  <a:gd name="T80" fmla="*/ 0 w 108"/>
                  <a:gd name="T81" fmla="*/ 22 h 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8" h="73">
                    <a:moveTo>
                      <a:pt x="0" y="22"/>
                    </a:moveTo>
                    <a:lnTo>
                      <a:pt x="18" y="22"/>
                    </a:lnTo>
                    <a:lnTo>
                      <a:pt x="36" y="20"/>
                    </a:lnTo>
                    <a:lnTo>
                      <a:pt x="54" y="18"/>
                    </a:lnTo>
                    <a:lnTo>
                      <a:pt x="72" y="18"/>
                    </a:lnTo>
                    <a:lnTo>
                      <a:pt x="79" y="30"/>
                    </a:lnTo>
                    <a:lnTo>
                      <a:pt x="87" y="42"/>
                    </a:lnTo>
                    <a:lnTo>
                      <a:pt x="87" y="49"/>
                    </a:lnTo>
                    <a:lnTo>
                      <a:pt x="87" y="57"/>
                    </a:lnTo>
                    <a:lnTo>
                      <a:pt x="83" y="61"/>
                    </a:lnTo>
                    <a:lnTo>
                      <a:pt x="79" y="65"/>
                    </a:lnTo>
                    <a:lnTo>
                      <a:pt x="76" y="67"/>
                    </a:lnTo>
                    <a:lnTo>
                      <a:pt x="69" y="71"/>
                    </a:lnTo>
                    <a:lnTo>
                      <a:pt x="61" y="73"/>
                    </a:lnTo>
                    <a:lnTo>
                      <a:pt x="72" y="71"/>
                    </a:lnTo>
                    <a:lnTo>
                      <a:pt x="83" y="67"/>
                    </a:lnTo>
                    <a:lnTo>
                      <a:pt x="90" y="63"/>
                    </a:lnTo>
                    <a:lnTo>
                      <a:pt x="101" y="57"/>
                    </a:lnTo>
                    <a:lnTo>
                      <a:pt x="105" y="55"/>
                    </a:lnTo>
                    <a:lnTo>
                      <a:pt x="105" y="53"/>
                    </a:lnTo>
                    <a:lnTo>
                      <a:pt x="108" y="51"/>
                    </a:lnTo>
                    <a:lnTo>
                      <a:pt x="105" y="40"/>
                    </a:lnTo>
                    <a:lnTo>
                      <a:pt x="101" y="28"/>
                    </a:lnTo>
                    <a:lnTo>
                      <a:pt x="97" y="22"/>
                    </a:lnTo>
                    <a:lnTo>
                      <a:pt x="90" y="18"/>
                    </a:lnTo>
                    <a:lnTo>
                      <a:pt x="87" y="14"/>
                    </a:lnTo>
                    <a:lnTo>
                      <a:pt x="83" y="8"/>
                    </a:lnTo>
                    <a:lnTo>
                      <a:pt x="79" y="4"/>
                    </a:lnTo>
                    <a:lnTo>
                      <a:pt x="76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65" y="8"/>
                    </a:lnTo>
                    <a:lnTo>
                      <a:pt x="54" y="12"/>
                    </a:lnTo>
                    <a:lnTo>
                      <a:pt x="51" y="14"/>
                    </a:lnTo>
                    <a:lnTo>
                      <a:pt x="43" y="16"/>
                    </a:lnTo>
                    <a:lnTo>
                      <a:pt x="29" y="18"/>
                    </a:lnTo>
                    <a:lnTo>
                      <a:pt x="11" y="18"/>
                    </a:lnTo>
                    <a:lnTo>
                      <a:pt x="4" y="2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4" name="Freeform 95"/>
              <p:cNvSpPr>
                <a:spLocks/>
              </p:cNvSpPr>
              <p:nvPr/>
            </p:nvSpPr>
            <p:spPr bwMode="auto">
              <a:xfrm>
                <a:off x="3809" y="2298"/>
                <a:ext cx="97" cy="53"/>
              </a:xfrm>
              <a:custGeom>
                <a:avLst/>
                <a:gdLst>
                  <a:gd name="T0" fmla="*/ 54 w 97"/>
                  <a:gd name="T1" fmla="*/ 0 h 53"/>
                  <a:gd name="T2" fmla="*/ 50 w 97"/>
                  <a:gd name="T3" fmla="*/ 0 h 53"/>
                  <a:gd name="T4" fmla="*/ 50 w 97"/>
                  <a:gd name="T5" fmla="*/ 0 h 53"/>
                  <a:gd name="T6" fmla="*/ 47 w 97"/>
                  <a:gd name="T7" fmla="*/ 2 h 53"/>
                  <a:gd name="T8" fmla="*/ 39 w 97"/>
                  <a:gd name="T9" fmla="*/ 2 h 53"/>
                  <a:gd name="T10" fmla="*/ 32 w 97"/>
                  <a:gd name="T11" fmla="*/ 6 h 53"/>
                  <a:gd name="T12" fmla="*/ 21 w 97"/>
                  <a:gd name="T13" fmla="*/ 8 h 53"/>
                  <a:gd name="T14" fmla="*/ 14 w 97"/>
                  <a:gd name="T15" fmla="*/ 10 h 53"/>
                  <a:gd name="T16" fmla="*/ 7 w 97"/>
                  <a:gd name="T17" fmla="*/ 12 h 53"/>
                  <a:gd name="T18" fmla="*/ 0 w 97"/>
                  <a:gd name="T19" fmla="*/ 14 h 53"/>
                  <a:gd name="T20" fmla="*/ 3 w 97"/>
                  <a:gd name="T21" fmla="*/ 16 h 53"/>
                  <a:gd name="T22" fmla="*/ 29 w 97"/>
                  <a:gd name="T23" fmla="*/ 12 h 53"/>
                  <a:gd name="T24" fmla="*/ 47 w 97"/>
                  <a:gd name="T25" fmla="*/ 12 h 53"/>
                  <a:gd name="T26" fmla="*/ 57 w 97"/>
                  <a:gd name="T27" fmla="*/ 14 h 53"/>
                  <a:gd name="T28" fmla="*/ 65 w 97"/>
                  <a:gd name="T29" fmla="*/ 18 h 53"/>
                  <a:gd name="T30" fmla="*/ 72 w 97"/>
                  <a:gd name="T31" fmla="*/ 20 h 53"/>
                  <a:gd name="T32" fmla="*/ 72 w 97"/>
                  <a:gd name="T33" fmla="*/ 24 h 53"/>
                  <a:gd name="T34" fmla="*/ 79 w 97"/>
                  <a:gd name="T35" fmla="*/ 30 h 53"/>
                  <a:gd name="T36" fmla="*/ 86 w 97"/>
                  <a:gd name="T37" fmla="*/ 36 h 53"/>
                  <a:gd name="T38" fmla="*/ 90 w 97"/>
                  <a:gd name="T39" fmla="*/ 46 h 53"/>
                  <a:gd name="T40" fmla="*/ 86 w 97"/>
                  <a:gd name="T41" fmla="*/ 53 h 53"/>
                  <a:gd name="T42" fmla="*/ 90 w 97"/>
                  <a:gd name="T43" fmla="*/ 50 h 53"/>
                  <a:gd name="T44" fmla="*/ 97 w 97"/>
                  <a:gd name="T45" fmla="*/ 46 h 53"/>
                  <a:gd name="T46" fmla="*/ 97 w 97"/>
                  <a:gd name="T47" fmla="*/ 36 h 53"/>
                  <a:gd name="T48" fmla="*/ 97 w 97"/>
                  <a:gd name="T49" fmla="*/ 26 h 53"/>
                  <a:gd name="T50" fmla="*/ 97 w 97"/>
                  <a:gd name="T51" fmla="*/ 24 h 53"/>
                  <a:gd name="T52" fmla="*/ 93 w 97"/>
                  <a:gd name="T53" fmla="*/ 24 h 53"/>
                  <a:gd name="T54" fmla="*/ 93 w 97"/>
                  <a:gd name="T55" fmla="*/ 18 h 53"/>
                  <a:gd name="T56" fmla="*/ 86 w 97"/>
                  <a:gd name="T57" fmla="*/ 14 h 53"/>
                  <a:gd name="T58" fmla="*/ 86 w 97"/>
                  <a:gd name="T59" fmla="*/ 12 h 53"/>
                  <a:gd name="T60" fmla="*/ 86 w 97"/>
                  <a:gd name="T61" fmla="*/ 10 h 53"/>
                  <a:gd name="T62" fmla="*/ 83 w 97"/>
                  <a:gd name="T63" fmla="*/ 8 h 53"/>
                  <a:gd name="T64" fmla="*/ 79 w 97"/>
                  <a:gd name="T65" fmla="*/ 6 h 53"/>
                  <a:gd name="T66" fmla="*/ 75 w 97"/>
                  <a:gd name="T67" fmla="*/ 6 h 53"/>
                  <a:gd name="T68" fmla="*/ 68 w 97"/>
                  <a:gd name="T69" fmla="*/ 4 h 53"/>
                  <a:gd name="T70" fmla="*/ 61 w 97"/>
                  <a:gd name="T71" fmla="*/ 2 h 53"/>
                  <a:gd name="T72" fmla="*/ 57 w 97"/>
                  <a:gd name="T73" fmla="*/ 0 h 53"/>
                  <a:gd name="T74" fmla="*/ 57 w 97"/>
                  <a:gd name="T75" fmla="*/ 0 h 53"/>
                  <a:gd name="T76" fmla="*/ 54 w 97"/>
                  <a:gd name="T77" fmla="*/ 0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7" h="53">
                    <a:moveTo>
                      <a:pt x="54" y="0"/>
                    </a:moveTo>
                    <a:lnTo>
                      <a:pt x="50" y="0"/>
                    </a:lnTo>
                    <a:lnTo>
                      <a:pt x="47" y="2"/>
                    </a:lnTo>
                    <a:lnTo>
                      <a:pt x="39" y="2"/>
                    </a:lnTo>
                    <a:lnTo>
                      <a:pt x="32" y="6"/>
                    </a:lnTo>
                    <a:lnTo>
                      <a:pt x="21" y="8"/>
                    </a:lnTo>
                    <a:lnTo>
                      <a:pt x="14" y="10"/>
                    </a:lnTo>
                    <a:lnTo>
                      <a:pt x="7" y="12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29" y="12"/>
                    </a:lnTo>
                    <a:lnTo>
                      <a:pt x="47" y="12"/>
                    </a:lnTo>
                    <a:lnTo>
                      <a:pt x="57" y="14"/>
                    </a:lnTo>
                    <a:lnTo>
                      <a:pt x="65" y="18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9" y="30"/>
                    </a:lnTo>
                    <a:lnTo>
                      <a:pt x="86" y="36"/>
                    </a:lnTo>
                    <a:lnTo>
                      <a:pt x="90" y="46"/>
                    </a:lnTo>
                    <a:lnTo>
                      <a:pt x="86" y="53"/>
                    </a:lnTo>
                    <a:lnTo>
                      <a:pt x="90" y="50"/>
                    </a:lnTo>
                    <a:lnTo>
                      <a:pt x="97" y="46"/>
                    </a:lnTo>
                    <a:lnTo>
                      <a:pt x="97" y="36"/>
                    </a:lnTo>
                    <a:lnTo>
                      <a:pt x="97" y="26"/>
                    </a:lnTo>
                    <a:lnTo>
                      <a:pt x="97" y="24"/>
                    </a:lnTo>
                    <a:lnTo>
                      <a:pt x="93" y="24"/>
                    </a:lnTo>
                    <a:lnTo>
                      <a:pt x="93" y="18"/>
                    </a:lnTo>
                    <a:lnTo>
                      <a:pt x="86" y="14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3" y="8"/>
                    </a:lnTo>
                    <a:lnTo>
                      <a:pt x="79" y="6"/>
                    </a:lnTo>
                    <a:lnTo>
                      <a:pt x="75" y="6"/>
                    </a:lnTo>
                    <a:lnTo>
                      <a:pt x="68" y="4"/>
                    </a:lnTo>
                    <a:lnTo>
                      <a:pt x="61" y="2"/>
                    </a:lnTo>
                    <a:lnTo>
                      <a:pt x="57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5" name="Freeform 96"/>
              <p:cNvSpPr>
                <a:spLocks/>
              </p:cNvSpPr>
              <p:nvPr/>
            </p:nvSpPr>
            <p:spPr bwMode="auto">
              <a:xfrm>
                <a:off x="3852" y="236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6" name="Freeform 97"/>
              <p:cNvSpPr>
                <a:spLocks/>
              </p:cNvSpPr>
              <p:nvPr/>
            </p:nvSpPr>
            <p:spPr bwMode="auto">
              <a:xfrm>
                <a:off x="3834" y="2351"/>
                <a:ext cx="97" cy="64"/>
              </a:xfrm>
              <a:custGeom>
                <a:avLst/>
                <a:gdLst>
                  <a:gd name="T0" fmla="*/ 7 w 97"/>
                  <a:gd name="T1" fmla="*/ 18 h 64"/>
                  <a:gd name="T2" fmla="*/ 18 w 97"/>
                  <a:gd name="T3" fmla="*/ 16 h 64"/>
                  <a:gd name="T4" fmla="*/ 25 w 97"/>
                  <a:gd name="T5" fmla="*/ 12 h 64"/>
                  <a:gd name="T6" fmla="*/ 32 w 97"/>
                  <a:gd name="T7" fmla="*/ 12 h 64"/>
                  <a:gd name="T8" fmla="*/ 36 w 97"/>
                  <a:gd name="T9" fmla="*/ 10 h 64"/>
                  <a:gd name="T10" fmla="*/ 47 w 97"/>
                  <a:gd name="T11" fmla="*/ 8 h 64"/>
                  <a:gd name="T12" fmla="*/ 58 w 97"/>
                  <a:gd name="T13" fmla="*/ 6 h 64"/>
                  <a:gd name="T14" fmla="*/ 65 w 97"/>
                  <a:gd name="T15" fmla="*/ 2 h 64"/>
                  <a:gd name="T16" fmla="*/ 72 w 97"/>
                  <a:gd name="T17" fmla="*/ 0 h 64"/>
                  <a:gd name="T18" fmla="*/ 79 w 97"/>
                  <a:gd name="T19" fmla="*/ 10 h 64"/>
                  <a:gd name="T20" fmla="*/ 86 w 97"/>
                  <a:gd name="T21" fmla="*/ 20 h 64"/>
                  <a:gd name="T22" fmla="*/ 90 w 97"/>
                  <a:gd name="T23" fmla="*/ 28 h 64"/>
                  <a:gd name="T24" fmla="*/ 97 w 97"/>
                  <a:gd name="T25" fmla="*/ 36 h 64"/>
                  <a:gd name="T26" fmla="*/ 97 w 97"/>
                  <a:gd name="T27" fmla="*/ 42 h 64"/>
                  <a:gd name="T28" fmla="*/ 97 w 97"/>
                  <a:gd name="T29" fmla="*/ 46 h 64"/>
                  <a:gd name="T30" fmla="*/ 94 w 97"/>
                  <a:gd name="T31" fmla="*/ 50 h 64"/>
                  <a:gd name="T32" fmla="*/ 86 w 97"/>
                  <a:gd name="T33" fmla="*/ 54 h 64"/>
                  <a:gd name="T34" fmla="*/ 76 w 97"/>
                  <a:gd name="T35" fmla="*/ 60 h 64"/>
                  <a:gd name="T36" fmla="*/ 61 w 97"/>
                  <a:gd name="T37" fmla="*/ 64 h 64"/>
                  <a:gd name="T38" fmla="*/ 68 w 97"/>
                  <a:gd name="T39" fmla="*/ 60 h 64"/>
                  <a:gd name="T40" fmla="*/ 76 w 97"/>
                  <a:gd name="T41" fmla="*/ 56 h 64"/>
                  <a:gd name="T42" fmla="*/ 79 w 97"/>
                  <a:gd name="T43" fmla="*/ 54 h 64"/>
                  <a:gd name="T44" fmla="*/ 79 w 97"/>
                  <a:gd name="T45" fmla="*/ 52 h 64"/>
                  <a:gd name="T46" fmla="*/ 79 w 97"/>
                  <a:gd name="T47" fmla="*/ 44 h 64"/>
                  <a:gd name="T48" fmla="*/ 79 w 97"/>
                  <a:gd name="T49" fmla="*/ 34 h 64"/>
                  <a:gd name="T50" fmla="*/ 79 w 97"/>
                  <a:gd name="T51" fmla="*/ 32 h 64"/>
                  <a:gd name="T52" fmla="*/ 76 w 97"/>
                  <a:gd name="T53" fmla="*/ 28 h 64"/>
                  <a:gd name="T54" fmla="*/ 72 w 97"/>
                  <a:gd name="T55" fmla="*/ 24 h 64"/>
                  <a:gd name="T56" fmla="*/ 65 w 97"/>
                  <a:gd name="T57" fmla="*/ 18 h 64"/>
                  <a:gd name="T58" fmla="*/ 61 w 97"/>
                  <a:gd name="T59" fmla="*/ 16 h 64"/>
                  <a:gd name="T60" fmla="*/ 54 w 97"/>
                  <a:gd name="T61" fmla="*/ 16 h 64"/>
                  <a:gd name="T62" fmla="*/ 40 w 97"/>
                  <a:gd name="T63" fmla="*/ 14 h 64"/>
                  <a:gd name="T64" fmla="*/ 25 w 97"/>
                  <a:gd name="T65" fmla="*/ 16 h 64"/>
                  <a:gd name="T66" fmla="*/ 14 w 97"/>
                  <a:gd name="T67" fmla="*/ 18 h 64"/>
                  <a:gd name="T68" fmla="*/ 4 w 97"/>
                  <a:gd name="T69" fmla="*/ 22 h 64"/>
                  <a:gd name="T70" fmla="*/ 0 w 97"/>
                  <a:gd name="T71" fmla="*/ 20 h 64"/>
                  <a:gd name="T72" fmla="*/ 7 w 97"/>
                  <a:gd name="T73" fmla="*/ 18 h 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7" h="64">
                    <a:moveTo>
                      <a:pt x="7" y="18"/>
                    </a:moveTo>
                    <a:lnTo>
                      <a:pt x="18" y="16"/>
                    </a:lnTo>
                    <a:lnTo>
                      <a:pt x="25" y="12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7" y="8"/>
                    </a:lnTo>
                    <a:lnTo>
                      <a:pt x="58" y="6"/>
                    </a:lnTo>
                    <a:lnTo>
                      <a:pt x="65" y="2"/>
                    </a:lnTo>
                    <a:lnTo>
                      <a:pt x="72" y="0"/>
                    </a:lnTo>
                    <a:lnTo>
                      <a:pt x="79" y="10"/>
                    </a:lnTo>
                    <a:lnTo>
                      <a:pt x="86" y="20"/>
                    </a:lnTo>
                    <a:lnTo>
                      <a:pt x="90" y="28"/>
                    </a:lnTo>
                    <a:lnTo>
                      <a:pt x="97" y="36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4" y="50"/>
                    </a:lnTo>
                    <a:lnTo>
                      <a:pt x="86" y="54"/>
                    </a:lnTo>
                    <a:lnTo>
                      <a:pt x="76" y="60"/>
                    </a:lnTo>
                    <a:lnTo>
                      <a:pt x="61" y="64"/>
                    </a:lnTo>
                    <a:lnTo>
                      <a:pt x="68" y="60"/>
                    </a:lnTo>
                    <a:lnTo>
                      <a:pt x="76" y="56"/>
                    </a:lnTo>
                    <a:lnTo>
                      <a:pt x="79" y="54"/>
                    </a:lnTo>
                    <a:lnTo>
                      <a:pt x="79" y="52"/>
                    </a:lnTo>
                    <a:lnTo>
                      <a:pt x="79" y="44"/>
                    </a:lnTo>
                    <a:lnTo>
                      <a:pt x="79" y="34"/>
                    </a:lnTo>
                    <a:lnTo>
                      <a:pt x="79" y="32"/>
                    </a:lnTo>
                    <a:lnTo>
                      <a:pt x="76" y="28"/>
                    </a:lnTo>
                    <a:lnTo>
                      <a:pt x="72" y="24"/>
                    </a:lnTo>
                    <a:lnTo>
                      <a:pt x="65" y="18"/>
                    </a:lnTo>
                    <a:lnTo>
                      <a:pt x="61" y="16"/>
                    </a:lnTo>
                    <a:lnTo>
                      <a:pt x="54" y="16"/>
                    </a:lnTo>
                    <a:lnTo>
                      <a:pt x="40" y="14"/>
                    </a:lnTo>
                    <a:lnTo>
                      <a:pt x="25" y="16"/>
                    </a:lnTo>
                    <a:lnTo>
                      <a:pt x="14" y="18"/>
                    </a:lnTo>
                    <a:lnTo>
                      <a:pt x="4" y="22"/>
                    </a:lnTo>
                    <a:lnTo>
                      <a:pt x="0" y="2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7" name="Freeform 98"/>
              <p:cNvSpPr>
                <a:spLocks/>
              </p:cNvSpPr>
              <p:nvPr/>
            </p:nvSpPr>
            <p:spPr bwMode="auto">
              <a:xfrm>
                <a:off x="3218" y="1847"/>
                <a:ext cx="40" cy="98"/>
              </a:xfrm>
              <a:custGeom>
                <a:avLst/>
                <a:gdLst>
                  <a:gd name="T0" fmla="*/ 40 w 40"/>
                  <a:gd name="T1" fmla="*/ 0 h 98"/>
                  <a:gd name="T2" fmla="*/ 40 w 40"/>
                  <a:gd name="T3" fmla="*/ 7 h 98"/>
                  <a:gd name="T4" fmla="*/ 40 w 40"/>
                  <a:gd name="T5" fmla="*/ 17 h 98"/>
                  <a:gd name="T6" fmla="*/ 18 w 40"/>
                  <a:gd name="T7" fmla="*/ 43 h 98"/>
                  <a:gd name="T8" fmla="*/ 0 w 40"/>
                  <a:gd name="T9" fmla="*/ 71 h 98"/>
                  <a:gd name="T10" fmla="*/ 0 w 40"/>
                  <a:gd name="T11" fmla="*/ 84 h 98"/>
                  <a:gd name="T12" fmla="*/ 0 w 40"/>
                  <a:gd name="T13" fmla="*/ 98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98">
                    <a:moveTo>
                      <a:pt x="40" y="0"/>
                    </a:moveTo>
                    <a:lnTo>
                      <a:pt x="40" y="7"/>
                    </a:lnTo>
                    <a:lnTo>
                      <a:pt x="40" y="17"/>
                    </a:lnTo>
                    <a:lnTo>
                      <a:pt x="18" y="43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8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8" name="Freeform 99"/>
              <p:cNvSpPr>
                <a:spLocks/>
              </p:cNvSpPr>
              <p:nvPr/>
            </p:nvSpPr>
            <p:spPr bwMode="auto">
              <a:xfrm>
                <a:off x="3190" y="1847"/>
                <a:ext cx="14" cy="57"/>
              </a:xfrm>
              <a:custGeom>
                <a:avLst/>
                <a:gdLst>
                  <a:gd name="T0" fmla="*/ 0 w 14"/>
                  <a:gd name="T1" fmla="*/ 0 h 57"/>
                  <a:gd name="T2" fmla="*/ 0 w 14"/>
                  <a:gd name="T3" fmla="*/ 11 h 57"/>
                  <a:gd name="T4" fmla="*/ 0 w 14"/>
                  <a:gd name="T5" fmla="*/ 21 h 57"/>
                  <a:gd name="T6" fmla="*/ 3 w 14"/>
                  <a:gd name="T7" fmla="*/ 39 h 57"/>
                  <a:gd name="T8" fmla="*/ 14 w 14"/>
                  <a:gd name="T9" fmla="*/ 5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57">
                    <a:moveTo>
                      <a:pt x="0" y="0"/>
                    </a:moveTo>
                    <a:lnTo>
                      <a:pt x="0" y="11"/>
                    </a:lnTo>
                    <a:lnTo>
                      <a:pt x="0" y="21"/>
                    </a:lnTo>
                    <a:lnTo>
                      <a:pt x="3" y="39"/>
                    </a:lnTo>
                    <a:lnTo>
                      <a:pt x="14" y="57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9" name="Freeform 100"/>
              <p:cNvSpPr>
                <a:spLocks/>
              </p:cNvSpPr>
              <p:nvPr/>
            </p:nvSpPr>
            <p:spPr bwMode="auto">
              <a:xfrm>
                <a:off x="3204" y="1914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4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4"/>
                    </a:lnTo>
                    <a:lnTo>
                      <a:pt x="0" y="7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0" name="Freeform 101"/>
              <p:cNvSpPr>
                <a:spLocks/>
              </p:cNvSpPr>
              <p:nvPr/>
            </p:nvSpPr>
            <p:spPr bwMode="auto">
              <a:xfrm>
                <a:off x="2614" y="1708"/>
                <a:ext cx="442" cy="233"/>
              </a:xfrm>
              <a:custGeom>
                <a:avLst/>
                <a:gdLst>
                  <a:gd name="T0" fmla="*/ 435 w 442"/>
                  <a:gd name="T1" fmla="*/ 2 h 233"/>
                  <a:gd name="T2" fmla="*/ 406 w 442"/>
                  <a:gd name="T3" fmla="*/ 0 h 233"/>
                  <a:gd name="T4" fmla="*/ 378 w 442"/>
                  <a:gd name="T5" fmla="*/ 0 h 233"/>
                  <a:gd name="T6" fmla="*/ 352 w 442"/>
                  <a:gd name="T7" fmla="*/ 0 h 233"/>
                  <a:gd name="T8" fmla="*/ 331 w 442"/>
                  <a:gd name="T9" fmla="*/ 2 h 233"/>
                  <a:gd name="T10" fmla="*/ 309 w 442"/>
                  <a:gd name="T11" fmla="*/ 6 h 233"/>
                  <a:gd name="T12" fmla="*/ 291 w 442"/>
                  <a:gd name="T13" fmla="*/ 12 h 233"/>
                  <a:gd name="T14" fmla="*/ 273 w 442"/>
                  <a:gd name="T15" fmla="*/ 18 h 233"/>
                  <a:gd name="T16" fmla="*/ 259 w 442"/>
                  <a:gd name="T17" fmla="*/ 24 h 233"/>
                  <a:gd name="T18" fmla="*/ 212 w 442"/>
                  <a:gd name="T19" fmla="*/ 50 h 233"/>
                  <a:gd name="T20" fmla="*/ 194 w 442"/>
                  <a:gd name="T21" fmla="*/ 66 h 233"/>
                  <a:gd name="T22" fmla="*/ 162 w 442"/>
                  <a:gd name="T23" fmla="*/ 83 h 233"/>
                  <a:gd name="T24" fmla="*/ 122 w 442"/>
                  <a:gd name="T25" fmla="*/ 113 h 233"/>
                  <a:gd name="T26" fmla="*/ 86 w 442"/>
                  <a:gd name="T27" fmla="*/ 141 h 233"/>
                  <a:gd name="T28" fmla="*/ 54 w 442"/>
                  <a:gd name="T29" fmla="*/ 172 h 233"/>
                  <a:gd name="T30" fmla="*/ 25 w 442"/>
                  <a:gd name="T31" fmla="*/ 202 h 233"/>
                  <a:gd name="T32" fmla="*/ 0 w 442"/>
                  <a:gd name="T33" fmla="*/ 233 h 233"/>
                  <a:gd name="T34" fmla="*/ 14 w 442"/>
                  <a:gd name="T35" fmla="*/ 227 h 233"/>
                  <a:gd name="T36" fmla="*/ 32 w 442"/>
                  <a:gd name="T37" fmla="*/ 221 h 233"/>
                  <a:gd name="T38" fmla="*/ 43 w 442"/>
                  <a:gd name="T39" fmla="*/ 213 h 233"/>
                  <a:gd name="T40" fmla="*/ 57 w 442"/>
                  <a:gd name="T41" fmla="*/ 204 h 233"/>
                  <a:gd name="T42" fmla="*/ 79 w 442"/>
                  <a:gd name="T43" fmla="*/ 186 h 233"/>
                  <a:gd name="T44" fmla="*/ 97 w 442"/>
                  <a:gd name="T45" fmla="*/ 166 h 233"/>
                  <a:gd name="T46" fmla="*/ 126 w 442"/>
                  <a:gd name="T47" fmla="*/ 141 h 233"/>
                  <a:gd name="T48" fmla="*/ 158 w 442"/>
                  <a:gd name="T49" fmla="*/ 117 h 233"/>
                  <a:gd name="T50" fmla="*/ 190 w 442"/>
                  <a:gd name="T51" fmla="*/ 93 h 233"/>
                  <a:gd name="T52" fmla="*/ 230 w 442"/>
                  <a:gd name="T53" fmla="*/ 70 h 233"/>
                  <a:gd name="T54" fmla="*/ 248 w 442"/>
                  <a:gd name="T55" fmla="*/ 62 h 233"/>
                  <a:gd name="T56" fmla="*/ 270 w 442"/>
                  <a:gd name="T57" fmla="*/ 52 h 233"/>
                  <a:gd name="T58" fmla="*/ 295 w 442"/>
                  <a:gd name="T59" fmla="*/ 40 h 233"/>
                  <a:gd name="T60" fmla="*/ 327 w 442"/>
                  <a:gd name="T61" fmla="*/ 30 h 233"/>
                  <a:gd name="T62" fmla="*/ 378 w 442"/>
                  <a:gd name="T63" fmla="*/ 24 h 233"/>
                  <a:gd name="T64" fmla="*/ 432 w 442"/>
                  <a:gd name="T65" fmla="*/ 14 h 233"/>
                  <a:gd name="T66" fmla="*/ 435 w 442"/>
                  <a:gd name="T67" fmla="*/ 12 h 233"/>
                  <a:gd name="T68" fmla="*/ 442 w 442"/>
                  <a:gd name="T69" fmla="*/ 10 h 233"/>
                  <a:gd name="T70" fmla="*/ 442 w 442"/>
                  <a:gd name="T71" fmla="*/ 6 h 233"/>
                  <a:gd name="T72" fmla="*/ 442 w 442"/>
                  <a:gd name="T73" fmla="*/ 4 h 233"/>
                  <a:gd name="T74" fmla="*/ 439 w 442"/>
                  <a:gd name="T75" fmla="*/ 4 h 233"/>
                  <a:gd name="T76" fmla="*/ 435 w 442"/>
                  <a:gd name="T77" fmla="*/ 2 h 2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42" h="233">
                    <a:moveTo>
                      <a:pt x="435" y="2"/>
                    </a:moveTo>
                    <a:lnTo>
                      <a:pt x="406" y="0"/>
                    </a:lnTo>
                    <a:lnTo>
                      <a:pt x="378" y="0"/>
                    </a:lnTo>
                    <a:lnTo>
                      <a:pt x="352" y="0"/>
                    </a:lnTo>
                    <a:lnTo>
                      <a:pt x="331" y="2"/>
                    </a:lnTo>
                    <a:lnTo>
                      <a:pt x="309" y="6"/>
                    </a:lnTo>
                    <a:lnTo>
                      <a:pt x="291" y="12"/>
                    </a:lnTo>
                    <a:lnTo>
                      <a:pt x="273" y="18"/>
                    </a:lnTo>
                    <a:lnTo>
                      <a:pt x="259" y="24"/>
                    </a:lnTo>
                    <a:lnTo>
                      <a:pt x="212" y="50"/>
                    </a:lnTo>
                    <a:lnTo>
                      <a:pt x="194" y="66"/>
                    </a:lnTo>
                    <a:lnTo>
                      <a:pt x="162" y="83"/>
                    </a:lnTo>
                    <a:lnTo>
                      <a:pt x="122" y="113"/>
                    </a:lnTo>
                    <a:lnTo>
                      <a:pt x="86" y="141"/>
                    </a:lnTo>
                    <a:lnTo>
                      <a:pt x="54" y="172"/>
                    </a:lnTo>
                    <a:lnTo>
                      <a:pt x="25" y="202"/>
                    </a:lnTo>
                    <a:lnTo>
                      <a:pt x="0" y="233"/>
                    </a:lnTo>
                    <a:lnTo>
                      <a:pt x="14" y="227"/>
                    </a:lnTo>
                    <a:lnTo>
                      <a:pt x="32" y="221"/>
                    </a:lnTo>
                    <a:lnTo>
                      <a:pt x="43" y="213"/>
                    </a:lnTo>
                    <a:lnTo>
                      <a:pt x="57" y="204"/>
                    </a:lnTo>
                    <a:lnTo>
                      <a:pt x="79" y="186"/>
                    </a:lnTo>
                    <a:lnTo>
                      <a:pt x="97" y="166"/>
                    </a:lnTo>
                    <a:lnTo>
                      <a:pt x="126" y="141"/>
                    </a:lnTo>
                    <a:lnTo>
                      <a:pt x="158" y="117"/>
                    </a:lnTo>
                    <a:lnTo>
                      <a:pt x="190" y="93"/>
                    </a:lnTo>
                    <a:lnTo>
                      <a:pt x="230" y="70"/>
                    </a:lnTo>
                    <a:lnTo>
                      <a:pt x="248" y="62"/>
                    </a:lnTo>
                    <a:lnTo>
                      <a:pt x="270" y="52"/>
                    </a:lnTo>
                    <a:lnTo>
                      <a:pt x="295" y="40"/>
                    </a:lnTo>
                    <a:lnTo>
                      <a:pt x="327" y="30"/>
                    </a:lnTo>
                    <a:lnTo>
                      <a:pt x="378" y="24"/>
                    </a:lnTo>
                    <a:lnTo>
                      <a:pt x="432" y="14"/>
                    </a:lnTo>
                    <a:lnTo>
                      <a:pt x="435" y="12"/>
                    </a:lnTo>
                    <a:lnTo>
                      <a:pt x="442" y="10"/>
                    </a:lnTo>
                    <a:lnTo>
                      <a:pt x="442" y="6"/>
                    </a:lnTo>
                    <a:lnTo>
                      <a:pt x="442" y="4"/>
                    </a:lnTo>
                    <a:lnTo>
                      <a:pt x="439" y="4"/>
                    </a:lnTo>
                    <a:lnTo>
                      <a:pt x="435" y="2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1" name="Freeform 102"/>
              <p:cNvSpPr>
                <a:spLocks/>
              </p:cNvSpPr>
              <p:nvPr/>
            </p:nvSpPr>
            <p:spPr bwMode="auto">
              <a:xfrm>
                <a:off x="3085" y="1708"/>
                <a:ext cx="72" cy="20"/>
              </a:xfrm>
              <a:custGeom>
                <a:avLst/>
                <a:gdLst>
                  <a:gd name="T0" fmla="*/ 54 w 72"/>
                  <a:gd name="T1" fmla="*/ 2 h 20"/>
                  <a:gd name="T2" fmla="*/ 36 w 72"/>
                  <a:gd name="T3" fmla="*/ 0 h 20"/>
                  <a:gd name="T4" fmla="*/ 15 w 72"/>
                  <a:gd name="T5" fmla="*/ 2 h 20"/>
                  <a:gd name="T6" fmla="*/ 7 w 72"/>
                  <a:gd name="T7" fmla="*/ 2 h 20"/>
                  <a:gd name="T8" fmla="*/ 4 w 72"/>
                  <a:gd name="T9" fmla="*/ 6 h 20"/>
                  <a:gd name="T10" fmla="*/ 0 w 72"/>
                  <a:gd name="T11" fmla="*/ 8 h 20"/>
                  <a:gd name="T12" fmla="*/ 4 w 72"/>
                  <a:gd name="T13" fmla="*/ 14 h 20"/>
                  <a:gd name="T14" fmla="*/ 11 w 72"/>
                  <a:gd name="T15" fmla="*/ 18 h 20"/>
                  <a:gd name="T16" fmla="*/ 25 w 72"/>
                  <a:gd name="T17" fmla="*/ 20 h 20"/>
                  <a:gd name="T18" fmla="*/ 40 w 72"/>
                  <a:gd name="T19" fmla="*/ 20 h 20"/>
                  <a:gd name="T20" fmla="*/ 54 w 72"/>
                  <a:gd name="T21" fmla="*/ 18 h 20"/>
                  <a:gd name="T22" fmla="*/ 65 w 72"/>
                  <a:gd name="T23" fmla="*/ 14 h 20"/>
                  <a:gd name="T24" fmla="*/ 72 w 72"/>
                  <a:gd name="T25" fmla="*/ 10 h 20"/>
                  <a:gd name="T26" fmla="*/ 69 w 72"/>
                  <a:gd name="T27" fmla="*/ 6 h 20"/>
                  <a:gd name="T28" fmla="*/ 65 w 72"/>
                  <a:gd name="T29" fmla="*/ 4 h 20"/>
                  <a:gd name="T30" fmla="*/ 61 w 72"/>
                  <a:gd name="T31" fmla="*/ 4 h 20"/>
                  <a:gd name="T32" fmla="*/ 61 w 72"/>
                  <a:gd name="T33" fmla="*/ 4 h 20"/>
                  <a:gd name="T34" fmla="*/ 58 w 72"/>
                  <a:gd name="T35" fmla="*/ 2 h 20"/>
                  <a:gd name="T36" fmla="*/ 54 w 72"/>
                  <a:gd name="T37" fmla="*/ 2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20">
                    <a:moveTo>
                      <a:pt x="54" y="2"/>
                    </a:moveTo>
                    <a:lnTo>
                      <a:pt x="36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25" y="20"/>
                    </a:lnTo>
                    <a:lnTo>
                      <a:pt x="40" y="20"/>
                    </a:lnTo>
                    <a:lnTo>
                      <a:pt x="54" y="18"/>
                    </a:lnTo>
                    <a:lnTo>
                      <a:pt x="65" y="14"/>
                    </a:lnTo>
                    <a:lnTo>
                      <a:pt x="72" y="10"/>
                    </a:lnTo>
                    <a:lnTo>
                      <a:pt x="69" y="6"/>
                    </a:lnTo>
                    <a:lnTo>
                      <a:pt x="65" y="4"/>
                    </a:lnTo>
                    <a:lnTo>
                      <a:pt x="61" y="4"/>
                    </a:lnTo>
                    <a:lnTo>
                      <a:pt x="58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E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2" name="Freeform 103"/>
              <p:cNvSpPr>
                <a:spLocks/>
              </p:cNvSpPr>
              <p:nvPr/>
            </p:nvSpPr>
            <p:spPr bwMode="auto">
              <a:xfrm>
                <a:off x="2844" y="1714"/>
                <a:ext cx="144" cy="48"/>
              </a:xfrm>
              <a:custGeom>
                <a:avLst/>
                <a:gdLst>
                  <a:gd name="T0" fmla="*/ 133 w 144"/>
                  <a:gd name="T1" fmla="*/ 2 h 48"/>
                  <a:gd name="T2" fmla="*/ 122 w 144"/>
                  <a:gd name="T3" fmla="*/ 0 h 48"/>
                  <a:gd name="T4" fmla="*/ 108 w 144"/>
                  <a:gd name="T5" fmla="*/ 0 h 48"/>
                  <a:gd name="T6" fmla="*/ 94 w 144"/>
                  <a:gd name="T7" fmla="*/ 2 h 48"/>
                  <a:gd name="T8" fmla="*/ 79 w 144"/>
                  <a:gd name="T9" fmla="*/ 4 h 48"/>
                  <a:gd name="T10" fmla="*/ 58 w 144"/>
                  <a:gd name="T11" fmla="*/ 12 h 48"/>
                  <a:gd name="T12" fmla="*/ 36 w 144"/>
                  <a:gd name="T13" fmla="*/ 20 h 48"/>
                  <a:gd name="T14" fmla="*/ 18 w 144"/>
                  <a:gd name="T15" fmla="*/ 30 h 48"/>
                  <a:gd name="T16" fmla="*/ 4 w 144"/>
                  <a:gd name="T17" fmla="*/ 42 h 48"/>
                  <a:gd name="T18" fmla="*/ 0 w 144"/>
                  <a:gd name="T19" fmla="*/ 46 h 48"/>
                  <a:gd name="T20" fmla="*/ 0 w 144"/>
                  <a:gd name="T21" fmla="*/ 48 h 48"/>
                  <a:gd name="T22" fmla="*/ 4 w 144"/>
                  <a:gd name="T23" fmla="*/ 48 h 48"/>
                  <a:gd name="T24" fmla="*/ 7 w 144"/>
                  <a:gd name="T25" fmla="*/ 48 h 48"/>
                  <a:gd name="T26" fmla="*/ 18 w 144"/>
                  <a:gd name="T27" fmla="*/ 48 h 48"/>
                  <a:gd name="T28" fmla="*/ 29 w 144"/>
                  <a:gd name="T29" fmla="*/ 44 h 48"/>
                  <a:gd name="T30" fmla="*/ 50 w 144"/>
                  <a:gd name="T31" fmla="*/ 36 h 48"/>
                  <a:gd name="T32" fmla="*/ 76 w 144"/>
                  <a:gd name="T33" fmla="*/ 28 h 48"/>
                  <a:gd name="T34" fmla="*/ 101 w 144"/>
                  <a:gd name="T35" fmla="*/ 20 h 48"/>
                  <a:gd name="T36" fmla="*/ 130 w 144"/>
                  <a:gd name="T37" fmla="*/ 16 h 48"/>
                  <a:gd name="T38" fmla="*/ 137 w 144"/>
                  <a:gd name="T39" fmla="*/ 14 h 48"/>
                  <a:gd name="T40" fmla="*/ 140 w 144"/>
                  <a:gd name="T41" fmla="*/ 12 h 48"/>
                  <a:gd name="T42" fmla="*/ 144 w 144"/>
                  <a:gd name="T43" fmla="*/ 8 h 48"/>
                  <a:gd name="T44" fmla="*/ 144 w 144"/>
                  <a:gd name="T45" fmla="*/ 2 h 48"/>
                  <a:gd name="T46" fmla="*/ 137 w 144"/>
                  <a:gd name="T47" fmla="*/ 2 h 48"/>
                  <a:gd name="T48" fmla="*/ 133 w 144"/>
                  <a:gd name="T49" fmla="*/ 2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48">
                    <a:moveTo>
                      <a:pt x="133" y="2"/>
                    </a:moveTo>
                    <a:lnTo>
                      <a:pt x="122" y="0"/>
                    </a:lnTo>
                    <a:lnTo>
                      <a:pt x="108" y="0"/>
                    </a:lnTo>
                    <a:lnTo>
                      <a:pt x="94" y="2"/>
                    </a:lnTo>
                    <a:lnTo>
                      <a:pt x="79" y="4"/>
                    </a:lnTo>
                    <a:lnTo>
                      <a:pt x="58" y="12"/>
                    </a:lnTo>
                    <a:lnTo>
                      <a:pt x="36" y="20"/>
                    </a:lnTo>
                    <a:lnTo>
                      <a:pt x="18" y="30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18" y="48"/>
                    </a:lnTo>
                    <a:lnTo>
                      <a:pt x="29" y="44"/>
                    </a:lnTo>
                    <a:lnTo>
                      <a:pt x="50" y="36"/>
                    </a:lnTo>
                    <a:lnTo>
                      <a:pt x="76" y="28"/>
                    </a:lnTo>
                    <a:lnTo>
                      <a:pt x="101" y="20"/>
                    </a:lnTo>
                    <a:lnTo>
                      <a:pt x="130" y="16"/>
                    </a:lnTo>
                    <a:lnTo>
                      <a:pt x="137" y="14"/>
                    </a:lnTo>
                    <a:lnTo>
                      <a:pt x="140" y="12"/>
                    </a:lnTo>
                    <a:lnTo>
                      <a:pt x="144" y="8"/>
                    </a:lnTo>
                    <a:lnTo>
                      <a:pt x="144" y="2"/>
                    </a:lnTo>
                    <a:lnTo>
                      <a:pt x="137" y="2"/>
                    </a:lnTo>
                    <a:lnTo>
                      <a:pt x="13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3" name="Freeform 104"/>
              <p:cNvSpPr>
                <a:spLocks/>
              </p:cNvSpPr>
              <p:nvPr/>
            </p:nvSpPr>
            <p:spPr bwMode="auto">
              <a:xfrm>
                <a:off x="2408" y="2563"/>
                <a:ext cx="137" cy="169"/>
              </a:xfrm>
              <a:custGeom>
                <a:avLst/>
                <a:gdLst>
                  <a:gd name="T0" fmla="*/ 130 w 137"/>
                  <a:gd name="T1" fmla="*/ 0 h 169"/>
                  <a:gd name="T2" fmla="*/ 119 w 137"/>
                  <a:gd name="T3" fmla="*/ 1 h 169"/>
                  <a:gd name="T4" fmla="*/ 112 w 137"/>
                  <a:gd name="T5" fmla="*/ 5 h 169"/>
                  <a:gd name="T6" fmla="*/ 94 w 137"/>
                  <a:gd name="T7" fmla="*/ 21 h 169"/>
                  <a:gd name="T8" fmla="*/ 83 w 137"/>
                  <a:gd name="T9" fmla="*/ 39 h 169"/>
                  <a:gd name="T10" fmla="*/ 69 w 137"/>
                  <a:gd name="T11" fmla="*/ 55 h 169"/>
                  <a:gd name="T12" fmla="*/ 54 w 137"/>
                  <a:gd name="T13" fmla="*/ 72 h 169"/>
                  <a:gd name="T14" fmla="*/ 33 w 137"/>
                  <a:gd name="T15" fmla="*/ 98 h 169"/>
                  <a:gd name="T16" fmla="*/ 15 w 137"/>
                  <a:gd name="T17" fmla="*/ 126 h 169"/>
                  <a:gd name="T18" fmla="*/ 8 w 137"/>
                  <a:gd name="T19" fmla="*/ 145 h 169"/>
                  <a:gd name="T20" fmla="*/ 0 w 137"/>
                  <a:gd name="T21" fmla="*/ 167 h 169"/>
                  <a:gd name="T22" fmla="*/ 8 w 137"/>
                  <a:gd name="T23" fmla="*/ 169 h 169"/>
                  <a:gd name="T24" fmla="*/ 15 w 137"/>
                  <a:gd name="T25" fmla="*/ 169 h 169"/>
                  <a:gd name="T26" fmla="*/ 18 w 137"/>
                  <a:gd name="T27" fmla="*/ 169 h 169"/>
                  <a:gd name="T28" fmla="*/ 26 w 137"/>
                  <a:gd name="T29" fmla="*/ 169 h 169"/>
                  <a:gd name="T30" fmla="*/ 33 w 137"/>
                  <a:gd name="T31" fmla="*/ 163 h 169"/>
                  <a:gd name="T32" fmla="*/ 36 w 137"/>
                  <a:gd name="T33" fmla="*/ 155 h 169"/>
                  <a:gd name="T34" fmla="*/ 36 w 137"/>
                  <a:gd name="T35" fmla="*/ 143 h 169"/>
                  <a:gd name="T36" fmla="*/ 40 w 137"/>
                  <a:gd name="T37" fmla="*/ 132 h 169"/>
                  <a:gd name="T38" fmla="*/ 47 w 137"/>
                  <a:gd name="T39" fmla="*/ 120 h 169"/>
                  <a:gd name="T40" fmla="*/ 54 w 137"/>
                  <a:gd name="T41" fmla="*/ 108 h 169"/>
                  <a:gd name="T42" fmla="*/ 72 w 137"/>
                  <a:gd name="T43" fmla="*/ 86 h 169"/>
                  <a:gd name="T44" fmla="*/ 90 w 137"/>
                  <a:gd name="T45" fmla="*/ 65 h 169"/>
                  <a:gd name="T46" fmla="*/ 112 w 137"/>
                  <a:gd name="T47" fmla="*/ 37 h 169"/>
                  <a:gd name="T48" fmla="*/ 137 w 137"/>
                  <a:gd name="T49" fmla="*/ 7 h 169"/>
                  <a:gd name="T50" fmla="*/ 137 w 137"/>
                  <a:gd name="T51" fmla="*/ 5 h 169"/>
                  <a:gd name="T52" fmla="*/ 137 w 137"/>
                  <a:gd name="T53" fmla="*/ 3 h 169"/>
                  <a:gd name="T54" fmla="*/ 134 w 137"/>
                  <a:gd name="T55" fmla="*/ 0 h 169"/>
                  <a:gd name="T56" fmla="*/ 130 w 137"/>
                  <a:gd name="T57" fmla="*/ 0 h 1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7" h="169">
                    <a:moveTo>
                      <a:pt x="130" y="0"/>
                    </a:moveTo>
                    <a:lnTo>
                      <a:pt x="119" y="1"/>
                    </a:lnTo>
                    <a:lnTo>
                      <a:pt x="112" y="5"/>
                    </a:lnTo>
                    <a:lnTo>
                      <a:pt x="94" y="21"/>
                    </a:lnTo>
                    <a:lnTo>
                      <a:pt x="83" y="39"/>
                    </a:lnTo>
                    <a:lnTo>
                      <a:pt x="69" y="55"/>
                    </a:lnTo>
                    <a:lnTo>
                      <a:pt x="54" y="72"/>
                    </a:lnTo>
                    <a:lnTo>
                      <a:pt x="33" y="98"/>
                    </a:lnTo>
                    <a:lnTo>
                      <a:pt x="15" y="126"/>
                    </a:lnTo>
                    <a:lnTo>
                      <a:pt x="8" y="145"/>
                    </a:lnTo>
                    <a:lnTo>
                      <a:pt x="0" y="167"/>
                    </a:lnTo>
                    <a:lnTo>
                      <a:pt x="8" y="169"/>
                    </a:lnTo>
                    <a:lnTo>
                      <a:pt x="15" y="169"/>
                    </a:lnTo>
                    <a:lnTo>
                      <a:pt x="18" y="169"/>
                    </a:lnTo>
                    <a:lnTo>
                      <a:pt x="26" y="169"/>
                    </a:lnTo>
                    <a:lnTo>
                      <a:pt x="33" y="163"/>
                    </a:lnTo>
                    <a:lnTo>
                      <a:pt x="36" y="155"/>
                    </a:lnTo>
                    <a:lnTo>
                      <a:pt x="36" y="143"/>
                    </a:lnTo>
                    <a:lnTo>
                      <a:pt x="40" y="132"/>
                    </a:lnTo>
                    <a:lnTo>
                      <a:pt x="47" y="120"/>
                    </a:lnTo>
                    <a:lnTo>
                      <a:pt x="54" y="108"/>
                    </a:lnTo>
                    <a:lnTo>
                      <a:pt x="72" y="86"/>
                    </a:lnTo>
                    <a:lnTo>
                      <a:pt x="90" y="65"/>
                    </a:lnTo>
                    <a:lnTo>
                      <a:pt x="112" y="37"/>
                    </a:lnTo>
                    <a:lnTo>
                      <a:pt x="137" y="7"/>
                    </a:lnTo>
                    <a:lnTo>
                      <a:pt x="137" y="5"/>
                    </a:lnTo>
                    <a:lnTo>
                      <a:pt x="137" y="3"/>
                    </a:lnTo>
                    <a:lnTo>
                      <a:pt x="134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4" name="Freeform 105"/>
              <p:cNvSpPr>
                <a:spLocks/>
              </p:cNvSpPr>
              <p:nvPr/>
            </p:nvSpPr>
            <p:spPr bwMode="auto">
              <a:xfrm>
                <a:off x="3780" y="2547"/>
                <a:ext cx="94" cy="193"/>
              </a:xfrm>
              <a:custGeom>
                <a:avLst/>
                <a:gdLst>
                  <a:gd name="T0" fmla="*/ 11 w 94"/>
                  <a:gd name="T1" fmla="*/ 0 h 193"/>
                  <a:gd name="T2" fmla="*/ 7 w 94"/>
                  <a:gd name="T3" fmla="*/ 0 h 193"/>
                  <a:gd name="T4" fmla="*/ 4 w 94"/>
                  <a:gd name="T5" fmla="*/ 2 h 193"/>
                  <a:gd name="T6" fmla="*/ 0 w 94"/>
                  <a:gd name="T7" fmla="*/ 10 h 193"/>
                  <a:gd name="T8" fmla="*/ 0 w 94"/>
                  <a:gd name="T9" fmla="*/ 19 h 193"/>
                  <a:gd name="T10" fmla="*/ 7 w 94"/>
                  <a:gd name="T11" fmla="*/ 47 h 193"/>
                  <a:gd name="T12" fmla="*/ 18 w 94"/>
                  <a:gd name="T13" fmla="*/ 75 h 193"/>
                  <a:gd name="T14" fmla="*/ 29 w 94"/>
                  <a:gd name="T15" fmla="*/ 96 h 193"/>
                  <a:gd name="T16" fmla="*/ 36 w 94"/>
                  <a:gd name="T17" fmla="*/ 118 h 193"/>
                  <a:gd name="T18" fmla="*/ 43 w 94"/>
                  <a:gd name="T19" fmla="*/ 136 h 193"/>
                  <a:gd name="T20" fmla="*/ 47 w 94"/>
                  <a:gd name="T21" fmla="*/ 154 h 193"/>
                  <a:gd name="T22" fmla="*/ 50 w 94"/>
                  <a:gd name="T23" fmla="*/ 171 h 193"/>
                  <a:gd name="T24" fmla="*/ 54 w 94"/>
                  <a:gd name="T25" fmla="*/ 187 h 193"/>
                  <a:gd name="T26" fmla="*/ 58 w 94"/>
                  <a:gd name="T27" fmla="*/ 189 h 193"/>
                  <a:gd name="T28" fmla="*/ 65 w 94"/>
                  <a:gd name="T29" fmla="*/ 191 h 193"/>
                  <a:gd name="T30" fmla="*/ 68 w 94"/>
                  <a:gd name="T31" fmla="*/ 193 h 193"/>
                  <a:gd name="T32" fmla="*/ 76 w 94"/>
                  <a:gd name="T33" fmla="*/ 191 h 193"/>
                  <a:gd name="T34" fmla="*/ 86 w 94"/>
                  <a:gd name="T35" fmla="*/ 185 h 193"/>
                  <a:gd name="T36" fmla="*/ 94 w 94"/>
                  <a:gd name="T37" fmla="*/ 177 h 193"/>
                  <a:gd name="T38" fmla="*/ 94 w 94"/>
                  <a:gd name="T39" fmla="*/ 158 h 193"/>
                  <a:gd name="T40" fmla="*/ 90 w 94"/>
                  <a:gd name="T41" fmla="*/ 138 h 193"/>
                  <a:gd name="T42" fmla="*/ 79 w 94"/>
                  <a:gd name="T43" fmla="*/ 118 h 193"/>
                  <a:gd name="T44" fmla="*/ 68 w 94"/>
                  <a:gd name="T45" fmla="*/ 100 h 193"/>
                  <a:gd name="T46" fmla="*/ 58 w 94"/>
                  <a:gd name="T47" fmla="*/ 77 h 193"/>
                  <a:gd name="T48" fmla="*/ 47 w 94"/>
                  <a:gd name="T49" fmla="*/ 55 h 193"/>
                  <a:gd name="T50" fmla="*/ 40 w 94"/>
                  <a:gd name="T51" fmla="*/ 41 h 193"/>
                  <a:gd name="T52" fmla="*/ 32 w 94"/>
                  <a:gd name="T53" fmla="*/ 29 h 193"/>
                  <a:gd name="T54" fmla="*/ 25 w 94"/>
                  <a:gd name="T55" fmla="*/ 14 h 193"/>
                  <a:gd name="T56" fmla="*/ 11 w 94"/>
                  <a:gd name="T57" fmla="*/ 0 h 19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193">
                    <a:moveTo>
                      <a:pt x="11" y="0"/>
                    </a:moveTo>
                    <a:lnTo>
                      <a:pt x="7" y="0"/>
                    </a:lnTo>
                    <a:lnTo>
                      <a:pt x="4" y="2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7" y="47"/>
                    </a:lnTo>
                    <a:lnTo>
                      <a:pt x="18" y="75"/>
                    </a:lnTo>
                    <a:lnTo>
                      <a:pt x="29" y="96"/>
                    </a:lnTo>
                    <a:lnTo>
                      <a:pt x="36" y="118"/>
                    </a:lnTo>
                    <a:lnTo>
                      <a:pt x="43" y="136"/>
                    </a:lnTo>
                    <a:lnTo>
                      <a:pt x="47" y="154"/>
                    </a:lnTo>
                    <a:lnTo>
                      <a:pt x="50" y="171"/>
                    </a:lnTo>
                    <a:lnTo>
                      <a:pt x="54" y="187"/>
                    </a:lnTo>
                    <a:lnTo>
                      <a:pt x="58" y="189"/>
                    </a:lnTo>
                    <a:lnTo>
                      <a:pt x="65" y="191"/>
                    </a:lnTo>
                    <a:lnTo>
                      <a:pt x="68" y="193"/>
                    </a:lnTo>
                    <a:lnTo>
                      <a:pt x="76" y="191"/>
                    </a:lnTo>
                    <a:lnTo>
                      <a:pt x="86" y="185"/>
                    </a:lnTo>
                    <a:lnTo>
                      <a:pt x="94" y="177"/>
                    </a:lnTo>
                    <a:lnTo>
                      <a:pt x="94" y="158"/>
                    </a:lnTo>
                    <a:lnTo>
                      <a:pt x="90" y="138"/>
                    </a:lnTo>
                    <a:lnTo>
                      <a:pt x="79" y="118"/>
                    </a:lnTo>
                    <a:lnTo>
                      <a:pt x="68" y="100"/>
                    </a:lnTo>
                    <a:lnTo>
                      <a:pt x="58" y="77"/>
                    </a:lnTo>
                    <a:lnTo>
                      <a:pt x="47" y="55"/>
                    </a:lnTo>
                    <a:lnTo>
                      <a:pt x="40" y="41"/>
                    </a:lnTo>
                    <a:lnTo>
                      <a:pt x="32" y="29"/>
                    </a:lnTo>
                    <a:lnTo>
                      <a:pt x="25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5" name="Freeform 106"/>
              <p:cNvSpPr>
                <a:spLocks/>
              </p:cNvSpPr>
              <p:nvPr/>
            </p:nvSpPr>
            <p:spPr bwMode="auto">
              <a:xfrm>
                <a:off x="2664" y="2708"/>
                <a:ext cx="1055" cy="478"/>
              </a:xfrm>
              <a:custGeom>
                <a:avLst/>
                <a:gdLst>
                  <a:gd name="T0" fmla="*/ 457 w 1055"/>
                  <a:gd name="T1" fmla="*/ 10 h 478"/>
                  <a:gd name="T2" fmla="*/ 364 w 1055"/>
                  <a:gd name="T3" fmla="*/ 2 h 478"/>
                  <a:gd name="T4" fmla="*/ 299 w 1055"/>
                  <a:gd name="T5" fmla="*/ 0 h 478"/>
                  <a:gd name="T6" fmla="*/ 205 w 1055"/>
                  <a:gd name="T7" fmla="*/ 6 h 478"/>
                  <a:gd name="T8" fmla="*/ 126 w 1055"/>
                  <a:gd name="T9" fmla="*/ 20 h 478"/>
                  <a:gd name="T10" fmla="*/ 83 w 1055"/>
                  <a:gd name="T11" fmla="*/ 36 h 478"/>
                  <a:gd name="T12" fmla="*/ 43 w 1055"/>
                  <a:gd name="T13" fmla="*/ 64 h 478"/>
                  <a:gd name="T14" fmla="*/ 18 w 1055"/>
                  <a:gd name="T15" fmla="*/ 99 h 478"/>
                  <a:gd name="T16" fmla="*/ 4 w 1055"/>
                  <a:gd name="T17" fmla="*/ 135 h 478"/>
                  <a:gd name="T18" fmla="*/ 0 w 1055"/>
                  <a:gd name="T19" fmla="*/ 170 h 478"/>
                  <a:gd name="T20" fmla="*/ 14 w 1055"/>
                  <a:gd name="T21" fmla="*/ 213 h 478"/>
                  <a:gd name="T22" fmla="*/ 32 w 1055"/>
                  <a:gd name="T23" fmla="*/ 251 h 478"/>
                  <a:gd name="T24" fmla="*/ 36 w 1055"/>
                  <a:gd name="T25" fmla="*/ 259 h 478"/>
                  <a:gd name="T26" fmla="*/ 47 w 1055"/>
                  <a:gd name="T27" fmla="*/ 283 h 478"/>
                  <a:gd name="T28" fmla="*/ 65 w 1055"/>
                  <a:gd name="T29" fmla="*/ 294 h 478"/>
                  <a:gd name="T30" fmla="*/ 72 w 1055"/>
                  <a:gd name="T31" fmla="*/ 302 h 478"/>
                  <a:gd name="T32" fmla="*/ 79 w 1055"/>
                  <a:gd name="T33" fmla="*/ 316 h 478"/>
                  <a:gd name="T34" fmla="*/ 101 w 1055"/>
                  <a:gd name="T35" fmla="*/ 340 h 478"/>
                  <a:gd name="T36" fmla="*/ 148 w 1055"/>
                  <a:gd name="T37" fmla="*/ 371 h 478"/>
                  <a:gd name="T38" fmla="*/ 184 w 1055"/>
                  <a:gd name="T39" fmla="*/ 391 h 478"/>
                  <a:gd name="T40" fmla="*/ 245 w 1055"/>
                  <a:gd name="T41" fmla="*/ 417 h 478"/>
                  <a:gd name="T42" fmla="*/ 299 w 1055"/>
                  <a:gd name="T43" fmla="*/ 438 h 478"/>
                  <a:gd name="T44" fmla="*/ 335 w 1055"/>
                  <a:gd name="T45" fmla="*/ 450 h 478"/>
                  <a:gd name="T46" fmla="*/ 428 w 1055"/>
                  <a:gd name="T47" fmla="*/ 468 h 478"/>
                  <a:gd name="T48" fmla="*/ 493 w 1055"/>
                  <a:gd name="T49" fmla="*/ 478 h 478"/>
                  <a:gd name="T50" fmla="*/ 551 w 1055"/>
                  <a:gd name="T51" fmla="*/ 474 h 478"/>
                  <a:gd name="T52" fmla="*/ 648 w 1055"/>
                  <a:gd name="T53" fmla="*/ 464 h 478"/>
                  <a:gd name="T54" fmla="*/ 709 w 1055"/>
                  <a:gd name="T55" fmla="*/ 446 h 478"/>
                  <a:gd name="T56" fmla="*/ 785 w 1055"/>
                  <a:gd name="T57" fmla="*/ 427 h 478"/>
                  <a:gd name="T58" fmla="*/ 832 w 1055"/>
                  <a:gd name="T59" fmla="*/ 411 h 478"/>
                  <a:gd name="T60" fmla="*/ 904 w 1055"/>
                  <a:gd name="T61" fmla="*/ 371 h 478"/>
                  <a:gd name="T62" fmla="*/ 954 w 1055"/>
                  <a:gd name="T63" fmla="*/ 338 h 478"/>
                  <a:gd name="T64" fmla="*/ 994 w 1055"/>
                  <a:gd name="T65" fmla="*/ 294 h 478"/>
                  <a:gd name="T66" fmla="*/ 1004 w 1055"/>
                  <a:gd name="T67" fmla="*/ 288 h 478"/>
                  <a:gd name="T68" fmla="*/ 1030 w 1055"/>
                  <a:gd name="T69" fmla="*/ 257 h 478"/>
                  <a:gd name="T70" fmla="*/ 1044 w 1055"/>
                  <a:gd name="T71" fmla="*/ 227 h 478"/>
                  <a:gd name="T72" fmla="*/ 1051 w 1055"/>
                  <a:gd name="T73" fmla="*/ 202 h 478"/>
                  <a:gd name="T74" fmla="*/ 1055 w 1055"/>
                  <a:gd name="T75" fmla="*/ 172 h 478"/>
                  <a:gd name="T76" fmla="*/ 1055 w 1055"/>
                  <a:gd name="T77" fmla="*/ 139 h 478"/>
                  <a:gd name="T78" fmla="*/ 1051 w 1055"/>
                  <a:gd name="T79" fmla="*/ 123 h 478"/>
                  <a:gd name="T80" fmla="*/ 1037 w 1055"/>
                  <a:gd name="T81" fmla="*/ 93 h 478"/>
                  <a:gd name="T82" fmla="*/ 1022 w 1055"/>
                  <a:gd name="T83" fmla="*/ 75 h 478"/>
                  <a:gd name="T84" fmla="*/ 1004 w 1055"/>
                  <a:gd name="T85" fmla="*/ 64 h 478"/>
                  <a:gd name="T86" fmla="*/ 961 w 1055"/>
                  <a:gd name="T87" fmla="*/ 52 h 478"/>
                  <a:gd name="T88" fmla="*/ 889 w 1055"/>
                  <a:gd name="T89" fmla="*/ 36 h 478"/>
                  <a:gd name="T90" fmla="*/ 828 w 1055"/>
                  <a:gd name="T91" fmla="*/ 22 h 478"/>
                  <a:gd name="T92" fmla="*/ 770 w 1055"/>
                  <a:gd name="T93" fmla="*/ 12 h 478"/>
                  <a:gd name="T94" fmla="*/ 706 w 1055"/>
                  <a:gd name="T95" fmla="*/ 8 h 478"/>
                  <a:gd name="T96" fmla="*/ 630 w 1055"/>
                  <a:gd name="T97" fmla="*/ 10 h 478"/>
                  <a:gd name="T98" fmla="*/ 565 w 1055"/>
                  <a:gd name="T99" fmla="*/ 14 h 4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5" h="478">
                    <a:moveTo>
                      <a:pt x="533" y="18"/>
                    </a:moveTo>
                    <a:lnTo>
                      <a:pt x="457" y="10"/>
                    </a:lnTo>
                    <a:lnTo>
                      <a:pt x="392" y="4"/>
                    </a:lnTo>
                    <a:lnTo>
                      <a:pt x="364" y="2"/>
                    </a:lnTo>
                    <a:lnTo>
                      <a:pt x="331" y="0"/>
                    </a:lnTo>
                    <a:lnTo>
                      <a:pt x="299" y="0"/>
                    </a:lnTo>
                    <a:lnTo>
                      <a:pt x="259" y="2"/>
                    </a:lnTo>
                    <a:lnTo>
                      <a:pt x="205" y="6"/>
                    </a:lnTo>
                    <a:lnTo>
                      <a:pt x="151" y="14"/>
                    </a:lnTo>
                    <a:lnTo>
                      <a:pt x="126" y="20"/>
                    </a:lnTo>
                    <a:lnTo>
                      <a:pt x="104" y="26"/>
                    </a:lnTo>
                    <a:lnTo>
                      <a:pt x="83" y="36"/>
                    </a:lnTo>
                    <a:lnTo>
                      <a:pt x="61" y="48"/>
                    </a:lnTo>
                    <a:lnTo>
                      <a:pt x="43" y="64"/>
                    </a:lnTo>
                    <a:lnTo>
                      <a:pt x="29" y="79"/>
                    </a:lnTo>
                    <a:lnTo>
                      <a:pt x="18" y="99"/>
                    </a:lnTo>
                    <a:lnTo>
                      <a:pt x="11" y="117"/>
                    </a:lnTo>
                    <a:lnTo>
                      <a:pt x="4" y="135"/>
                    </a:lnTo>
                    <a:lnTo>
                      <a:pt x="0" y="152"/>
                    </a:lnTo>
                    <a:lnTo>
                      <a:pt x="0" y="170"/>
                    </a:lnTo>
                    <a:lnTo>
                      <a:pt x="7" y="192"/>
                    </a:lnTo>
                    <a:lnTo>
                      <a:pt x="14" y="213"/>
                    </a:lnTo>
                    <a:lnTo>
                      <a:pt x="25" y="237"/>
                    </a:lnTo>
                    <a:lnTo>
                      <a:pt x="32" y="251"/>
                    </a:lnTo>
                    <a:lnTo>
                      <a:pt x="36" y="255"/>
                    </a:lnTo>
                    <a:lnTo>
                      <a:pt x="36" y="259"/>
                    </a:lnTo>
                    <a:lnTo>
                      <a:pt x="43" y="273"/>
                    </a:lnTo>
                    <a:lnTo>
                      <a:pt x="47" y="283"/>
                    </a:lnTo>
                    <a:lnTo>
                      <a:pt x="58" y="290"/>
                    </a:lnTo>
                    <a:lnTo>
                      <a:pt x="65" y="294"/>
                    </a:lnTo>
                    <a:lnTo>
                      <a:pt x="68" y="298"/>
                    </a:lnTo>
                    <a:lnTo>
                      <a:pt x="72" y="302"/>
                    </a:lnTo>
                    <a:lnTo>
                      <a:pt x="72" y="308"/>
                    </a:lnTo>
                    <a:lnTo>
                      <a:pt x="79" y="316"/>
                    </a:lnTo>
                    <a:lnTo>
                      <a:pt x="86" y="326"/>
                    </a:lnTo>
                    <a:lnTo>
                      <a:pt x="101" y="340"/>
                    </a:lnTo>
                    <a:lnTo>
                      <a:pt x="126" y="357"/>
                    </a:lnTo>
                    <a:lnTo>
                      <a:pt x="148" y="371"/>
                    </a:lnTo>
                    <a:lnTo>
                      <a:pt x="166" y="381"/>
                    </a:lnTo>
                    <a:lnTo>
                      <a:pt x="184" y="391"/>
                    </a:lnTo>
                    <a:lnTo>
                      <a:pt x="212" y="403"/>
                    </a:lnTo>
                    <a:lnTo>
                      <a:pt x="245" y="417"/>
                    </a:lnTo>
                    <a:lnTo>
                      <a:pt x="277" y="432"/>
                    </a:lnTo>
                    <a:lnTo>
                      <a:pt x="299" y="438"/>
                    </a:lnTo>
                    <a:lnTo>
                      <a:pt x="317" y="446"/>
                    </a:lnTo>
                    <a:lnTo>
                      <a:pt x="335" y="450"/>
                    </a:lnTo>
                    <a:lnTo>
                      <a:pt x="349" y="454"/>
                    </a:lnTo>
                    <a:lnTo>
                      <a:pt x="428" y="468"/>
                    </a:lnTo>
                    <a:lnTo>
                      <a:pt x="475" y="476"/>
                    </a:lnTo>
                    <a:lnTo>
                      <a:pt x="493" y="478"/>
                    </a:lnTo>
                    <a:lnTo>
                      <a:pt x="518" y="476"/>
                    </a:lnTo>
                    <a:lnTo>
                      <a:pt x="551" y="474"/>
                    </a:lnTo>
                    <a:lnTo>
                      <a:pt x="598" y="470"/>
                    </a:lnTo>
                    <a:lnTo>
                      <a:pt x="648" y="464"/>
                    </a:lnTo>
                    <a:lnTo>
                      <a:pt x="680" y="456"/>
                    </a:lnTo>
                    <a:lnTo>
                      <a:pt x="709" y="446"/>
                    </a:lnTo>
                    <a:lnTo>
                      <a:pt x="745" y="436"/>
                    </a:lnTo>
                    <a:lnTo>
                      <a:pt x="785" y="427"/>
                    </a:lnTo>
                    <a:lnTo>
                      <a:pt x="810" y="419"/>
                    </a:lnTo>
                    <a:lnTo>
                      <a:pt x="832" y="411"/>
                    </a:lnTo>
                    <a:lnTo>
                      <a:pt x="860" y="395"/>
                    </a:lnTo>
                    <a:lnTo>
                      <a:pt x="904" y="371"/>
                    </a:lnTo>
                    <a:lnTo>
                      <a:pt x="929" y="355"/>
                    </a:lnTo>
                    <a:lnTo>
                      <a:pt x="954" y="338"/>
                    </a:lnTo>
                    <a:lnTo>
                      <a:pt x="979" y="312"/>
                    </a:lnTo>
                    <a:lnTo>
                      <a:pt x="994" y="294"/>
                    </a:lnTo>
                    <a:lnTo>
                      <a:pt x="997" y="292"/>
                    </a:lnTo>
                    <a:lnTo>
                      <a:pt x="1004" y="288"/>
                    </a:lnTo>
                    <a:lnTo>
                      <a:pt x="1019" y="271"/>
                    </a:lnTo>
                    <a:lnTo>
                      <a:pt x="1030" y="257"/>
                    </a:lnTo>
                    <a:lnTo>
                      <a:pt x="1037" y="241"/>
                    </a:lnTo>
                    <a:lnTo>
                      <a:pt x="1044" y="227"/>
                    </a:lnTo>
                    <a:lnTo>
                      <a:pt x="1051" y="212"/>
                    </a:lnTo>
                    <a:lnTo>
                      <a:pt x="1051" y="202"/>
                    </a:lnTo>
                    <a:lnTo>
                      <a:pt x="1055" y="194"/>
                    </a:lnTo>
                    <a:lnTo>
                      <a:pt x="1055" y="172"/>
                    </a:lnTo>
                    <a:lnTo>
                      <a:pt x="1055" y="150"/>
                    </a:lnTo>
                    <a:lnTo>
                      <a:pt x="1055" y="139"/>
                    </a:lnTo>
                    <a:lnTo>
                      <a:pt x="1055" y="133"/>
                    </a:lnTo>
                    <a:lnTo>
                      <a:pt x="1051" y="123"/>
                    </a:lnTo>
                    <a:lnTo>
                      <a:pt x="1044" y="107"/>
                    </a:lnTo>
                    <a:lnTo>
                      <a:pt x="1037" y="93"/>
                    </a:lnTo>
                    <a:lnTo>
                      <a:pt x="1026" y="81"/>
                    </a:lnTo>
                    <a:lnTo>
                      <a:pt x="1022" y="75"/>
                    </a:lnTo>
                    <a:lnTo>
                      <a:pt x="1015" y="70"/>
                    </a:lnTo>
                    <a:lnTo>
                      <a:pt x="1004" y="64"/>
                    </a:lnTo>
                    <a:lnTo>
                      <a:pt x="994" y="62"/>
                    </a:lnTo>
                    <a:lnTo>
                      <a:pt x="961" y="52"/>
                    </a:lnTo>
                    <a:lnTo>
                      <a:pt x="925" y="44"/>
                    </a:lnTo>
                    <a:lnTo>
                      <a:pt x="889" y="36"/>
                    </a:lnTo>
                    <a:lnTo>
                      <a:pt x="857" y="28"/>
                    </a:lnTo>
                    <a:lnTo>
                      <a:pt x="828" y="22"/>
                    </a:lnTo>
                    <a:lnTo>
                      <a:pt x="799" y="16"/>
                    </a:lnTo>
                    <a:lnTo>
                      <a:pt x="770" y="12"/>
                    </a:lnTo>
                    <a:lnTo>
                      <a:pt x="742" y="10"/>
                    </a:lnTo>
                    <a:lnTo>
                      <a:pt x="706" y="8"/>
                    </a:lnTo>
                    <a:lnTo>
                      <a:pt x="666" y="8"/>
                    </a:lnTo>
                    <a:lnTo>
                      <a:pt x="630" y="10"/>
                    </a:lnTo>
                    <a:lnTo>
                      <a:pt x="594" y="12"/>
                    </a:lnTo>
                    <a:lnTo>
                      <a:pt x="565" y="14"/>
                    </a:lnTo>
                    <a:lnTo>
                      <a:pt x="533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6" name="Freeform 107"/>
              <p:cNvSpPr>
                <a:spLocks/>
              </p:cNvSpPr>
              <p:nvPr/>
            </p:nvSpPr>
            <p:spPr bwMode="auto">
              <a:xfrm>
                <a:off x="2664" y="2708"/>
                <a:ext cx="1055" cy="478"/>
              </a:xfrm>
              <a:custGeom>
                <a:avLst/>
                <a:gdLst>
                  <a:gd name="T0" fmla="*/ 457 w 1055"/>
                  <a:gd name="T1" fmla="*/ 10 h 478"/>
                  <a:gd name="T2" fmla="*/ 364 w 1055"/>
                  <a:gd name="T3" fmla="*/ 2 h 478"/>
                  <a:gd name="T4" fmla="*/ 299 w 1055"/>
                  <a:gd name="T5" fmla="*/ 0 h 478"/>
                  <a:gd name="T6" fmla="*/ 205 w 1055"/>
                  <a:gd name="T7" fmla="*/ 6 h 478"/>
                  <a:gd name="T8" fmla="*/ 126 w 1055"/>
                  <a:gd name="T9" fmla="*/ 20 h 478"/>
                  <a:gd name="T10" fmla="*/ 83 w 1055"/>
                  <a:gd name="T11" fmla="*/ 36 h 478"/>
                  <a:gd name="T12" fmla="*/ 43 w 1055"/>
                  <a:gd name="T13" fmla="*/ 64 h 478"/>
                  <a:gd name="T14" fmla="*/ 18 w 1055"/>
                  <a:gd name="T15" fmla="*/ 99 h 478"/>
                  <a:gd name="T16" fmla="*/ 4 w 1055"/>
                  <a:gd name="T17" fmla="*/ 135 h 478"/>
                  <a:gd name="T18" fmla="*/ 0 w 1055"/>
                  <a:gd name="T19" fmla="*/ 170 h 478"/>
                  <a:gd name="T20" fmla="*/ 14 w 1055"/>
                  <a:gd name="T21" fmla="*/ 213 h 478"/>
                  <a:gd name="T22" fmla="*/ 32 w 1055"/>
                  <a:gd name="T23" fmla="*/ 251 h 478"/>
                  <a:gd name="T24" fmla="*/ 36 w 1055"/>
                  <a:gd name="T25" fmla="*/ 259 h 478"/>
                  <a:gd name="T26" fmla="*/ 47 w 1055"/>
                  <a:gd name="T27" fmla="*/ 283 h 478"/>
                  <a:gd name="T28" fmla="*/ 65 w 1055"/>
                  <a:gd name="T29" fmla="*/ 294 h 478"/>
                  <a:gd name="T30" fmla="*/ 72 w 1055"/>
                  <a:gd name="T31" fmla="*/ 302 h 478"/>
                  <a:gd name="T32" fmla="*/ 79 w 1055"/>
                  <a:gd name="T33" fmla="*/ 316 h 478"/>
                  <a:gd name="T34" fmla="*/ 101 w 1055"/>
                  <a:gd name="T35" fmla="*/ 340 h 478"/>
                  <a:gd name="T36" fmla="*/ 148 w 1055"/>
                  <a:gd name="T37" fmla="*/ 371 h 478"/>
                  <a:gd name="T38" fmla="*/ 184 w 1055"/>
                  <a:gd name="T39" fmla="*/ 391 h 478"/>
                  <a:gd name="T40" fmla="*/ 245 w 1055"/>
                  <a:gd name="T41" fmla="*/ 417 h 478"/>
                  <a:gd name="T42" fmla="*/ 299 w 1055"/>
                  <a:gd name="T43" fmla="*/ 438 h 478"/>
                  <a:gd name="T44" fmla="*/ 335 w 1055"/>
                  <a:gd name="T45" fmla="*/ 450 h 478"/>
                  <a:gd name="T46" fmla="*/ 428 w 1055"/>
                  <a:gd name="T47" fmla="*/ 468 h 478"/>
                  <a:gd name="T48" fmla="*/ 493 w 1055"/>
                  <a:gd name="T49" fmla="*/ 478 h 478"/>
                  <a:gd name="T50" fmla="*/ 551 w 1055"/>
                  <a:gd name="T51" fmla="*/ 474 h 478"/>
                  <a:gd name="T52" fmla="*/ 648 w 1055"/>
                  <a:gd name="T53" fmla="*/ 464 h 478"/>
                  <a:gd name="T54" fmla="*/ 709 w 1055"/>
                  <a:gd name="T55" fmla="*/ 446 h 478"/>
                  <a:gd name="T56" fmla="*/ 785 w 1055"/>
                  <a:gd name="T57" fmla="*/ 427 h 478"/>
                  <a:gd name="T58" fmla="*/ 832 w 1055"/>
                  <a:gd name="T59" fmla="*/ 411 h 478"/>
                  <a:gd name="T60" fmla="*/ 904 w 1055"/>
                  <a:gd name="T61" fmla="*/ 371 h 478"/>
                  <a:gd name="T62" fmla="*/ 954 w 1055"/>
                  <a:gd name="T63" fmla="*/ 338 h 478"/>
                  <a:gd name="T64" fmla="*/ 994 w 1055"/>
                  <a:gd name="T65" fmla="*/ 294 h 478"/>
                  <a:gd name="T66" fmla="*/ 1004 w 1055"/>
                  <a:gd name="T67" fmla="*/ 288 h 478"/>
                  <a:gd name="T68" fmla="*/ 1030 w 1055"/>
                  <a:gd name="T69" fmla="*/ 257 h 478"/>
                  <a:gd name="T70" fmla="*/ 1044 w 1055"/>
                  <a:gd name="T71" fmla="*/ 227 h 478"/>
                  <a:gd name="T72" fmla="*/ 1051 w 1055"/>
                  <a:gd name="T73" fmla="*/ 202 h 478"/>
                  <a:gd name="T74" fmla="*/ 1055 w 1055"/>
                  <a:gd name="T75" fmla="*/ 172 h 478"/>
                  <a:gd name="T76" fmla="*/ 1055 w 1055"/>
                  <a:gd name="T77" fmla="*/ 139 h 478"/>
                  <a:gd name="T78" fmla="*/ 1051 w 1055"/>
                  <a:gd name="T79" fmla="*/ 123 h 478"/>
                  <a:gd name="T80" fmla="*/ 1037 w 1055"/>
                  <a:gd name="T81" fmla="*/ 93 h 478"/>
                  <a:gd name="T82" fmla="*/ 1022 w 1055"/>
                  <a:gd name="T83" fmla="*/ 75 h 478"/>
                  <a:gd name="T84" fmla="*/ 1004 w 1055"/>
                  <a:gd name="T85" fmla="*/ 64 h 478"/>
                  <a:gd name="T86" fmla="*/ 961 w 1055"/>
                  <a:gd name="T87" fmla="*/ 52 h 478"/>
                  <a:gd name="T88" fmla="*/ 889 w 1055"/>
                  <a:gd name="T89" fmla="*/ 36 h 478"/>
                  <a:gd name="T90" fmla="*/ 828 w 1055"/>
                  <a:gd name="T91" fmla="*/ 22 h 478"/>
                  <a:gd name="T92" fmla="*/ 770 w 1055"/>
                  <a:gd name="T93" fmla="*/ 12 h 478"/>
                  <a:gd name="T94" fmla="*/ 706 w 1055"/>
                  <a:gd name="T95" fmla="*/ 8 h 478"/>
                  <a:gd name="T96" fmla="*/ 630 w 1055"/>
                  <a:gd name="T97" fmla="*/ 10 h 478"/>
                  <a:gd name="T98" fmla="*/ 565 w 1055"/>
                  <a:gd name="T99" fmla="*/ 14 h 4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5" h="478">
                    <a:moveTo>
                      <a:pt x="533" y="18"/>
                    </a:moveTo>
                    <a:lnTo>
                      <a:pt x="457" y="10"/>
                    </a:lnTo>
                    <a:lnTo>
                      <a:pt x="392" y="4"/>
                    </a:lnTo>
                    <a:lnTo>
                      <a:pt x="364" y="2"/>
                    </a:lnTo>
                    <a:lnTo>
                      <a:pt x="331" y="0"/>
                    </a:lnTo>
                    <a:lnTo>
                      <a:pt x="299" y="0"/>
                    </a:lnTo>
                    <a:lnTo>
                      <a:pt x="259" y="2"/>
                    </a:lnTo>
                    <a:lnTo>
                      <a:pt x="205" y="6"/>
                    </a:lnTo>
                    <a:lnTo>
                      <a:pt x="151" y="14"/>
                    </a:lnTo>
                    <a:lnTo>
                      <a:pt x="126" y="20"/>
                    </a:lnTo>
                    <a:lnTo>
                      <a:pt x="104" y="26"/>
                    </a:lnTo>
                    <a:lnTo>
                      <a:pt x="83" y="36"/>
                    </a:lnTo>
                    <a:lnTo>
                      <a:pt x="61" y="48"/>
                    </a:lnTo>
                    <a:lnTo>
                      <a:pt x="43" y="64"/>
                    </a:lnTo>
                    <a:lnTo>
                      <a:pt x="29" y="79"/>
                    </a:lnTo>
                    <a:lnTo>
                      <a:pt x="18" y="99"/>
                    </a:lnTo>
                    <a:lnTo>
                      <a:pt x="11" y="117"/>
                    </a:lnTo>
                    <a:lnTo>
                      <a:pt x="4" y="135"/>
                    </a:lnTo>
                    <a:lnTo>
                      <a:pt x="0" y="152"/>
                    </a:lnTo>
                    <a:lnTo>
                      <a:pt x="0" y="170"/>
                    </a:lnTo>
                    <a:lnTo>
                      <a:pt x="7" y="192"/>
                    </a:lnTo>
                    <a:lnTo>
                      <a:pt x="14" y="213"/>
                    </a:lnTo>
                    <a:lnTo>
                      <a:pt x="25" y="237"/>
                    </a:lnTo>
                    <a:lnTo>
                      <a:pt x="32" y="251"/>
                    </a:lnTo>
                    <a:lnTo>
                      <a:pt x="36" y="255"/>
                    </a:lnTo>
                    <a:lnTo>
                      <a:pt x="36" y="259"/>
                    </a:lnTo>
                    <a:lnTo>
                      <a:pt x="43" y="273"/>
                    </a:lnTo>
                    <a:lnTo>
                      <a:pt x="47" y="283"/>
                    </a:lnTo>
                    <a:lnTo>
                      <a:pt x="58" y="290"/>
                    </a:lnTo>
                    <a:lnTo>
                      <a:pt x="65" y="294"/>
                    </a:lnTo>
                    <a:lnTo>
                      <a:pt x="68" y="298"/>
                    </a:lnTo>
                    <a:lnTo>
                      <a:pt x="72" y="302"/>
                    </a:lnTo>
                    <a:lnTo>
                      <a:pt x="72" y="308"/>
                    </a:lnTo>
                    <a:lnTo>
                      <a:pt x="79" y="316"/>
                    </a:lnTo>
                    <a:lnTo>
                      <a:pt x="86" y="326"/>
                    </a:lnTo>
                    <a:lnTo>
                      <a:pt x="101" y="340"/>
                    </a:lnTo>
                    <a:lnTo>
                      <a:pt x="126" y="357"/>
                    </a:lnTo>
                    <a:lnTo>
                      <a:pt x="148" y="371"/>
                    </a:lnTo>
                    <a:lnTo>
                      <a:pt x="166" y="381"/>
                    </a:lnTo>
                    <a:lnTo>
                      <a:pt x="184" y="391"/>
                    </a:lnTo>
                    <a:lnTo>
                      <a:pt x="212" y="403"/>
                    </a:lnTo>
                    <a:lnTo>
                      <a:pt x="245" y="417"/>
                    </a:lnTo>
                    <a:lnTo>
                      <a:pt x="277" y="432"/>
                    </a:lnTo>
                    <a:lnTo>
                      <a:pt x="299" y="438"/>
                    </a:lnTo>
                    <a:lnTo>
                      <a:pt x="317" y="446"/>
                    </a:lnTo>
                    <a:lnTo>
                      <a:pt x="335" y="450"/>
                    </a:lnTo>
                    <a:lnTo>
                      <a:pt x="349" y="454"/>
                    </a:lnTo>
                    <a:lnTo>
                      <a:pt x="428" y="468"/>
                    </a:lnTo>
                    <a:lnTo>
                      <a:pt x="475" y="476"/>
                    </a:lnTo>
                    <a:lnTo>
                      <a:pt x="493" y="478"/>
                    </a:lnTo>
                    <a:lnTo>
                      <a:pt x="518" y="476"/>
                    </a:lnTo>
                    <a:lnTo>
                      <a:pt x="551" y="474"/>
                    </a:lnTo>
                    <a:lnTo>
                      <a:pt x="598" y="470"/>
                    </a:lnTo>
                    <a:lnTo>
                      <a:pt x="648" y="464"/>
                    </a:lnTo>
                    <a:lnTo>
                      <a:pt x="680" y="456"/>
                    </a:lnTo>
                    <a:lnTo>
                      <a:pt x="709" y="446"/>
                    </a:lnTo>
                    <a:lnTo>
                      <a:pt x="745" y="436"/>
                    </a:lnTo>
                    <a:lnTo>
                      <a:pt x="785" y="427"/>
                    </a:lnTo>
                    <a:lnTo>
                      <a:pt x="810" y="419"/>
                    </a:lnTo>
                    <a:lnTo>
                      <a:pt x="832" y="411"/>
                    </a:lnTo>
                    <a:lnTo>
                      <a:pt x="860" y="395"/>
                    </a:lnTo>
                    <a:lnTo>
                      <a:pt x="904" y="371"/>
                    </a:lnTo>
                    <a:lnTo>
                      <a:pt x="929" y="355"/>
                    </a:lnTo>
                    <a:lnTo>
                      <a:pt x="954" y="338"/>
                    </a:lnTo>
                    <a:lnTo>
                      <a:pt x="979" y="312"/>
                    </a:lnTo>
                    <a:lnTo>
                      <a:pt x="994" y="294"/>
                    </a:lnTo>
                    <a:lnTo>
                      <a:pt x="997" y="292"/>
                    </a:lnTo>
                    <a:lnTo>
                      <a:pt x="1004" y="288"/>
                    </a:lnTo>
                    <a:lnTo>
                      <a:pt x="1019" y="271"/>
                    </a:lnTo>
                    <a:lnTo>
                      <a:pt x="1030" y="257"/>
                    </a:lnTo>
                    <a:lnTo>
                      <a:pt x="1037" y="241"/>
                    </a:lnTo>
                    <a:lnTo>
                      <a:pt x="1044" y="227"/>
                    </a:lnTo>
                    <a:lnTo>
                      <a:pt x="1051" y="212"/>
                    </a:lnTo>
                    <a:lnTo>
                      <a:pt x="1051" y="202"/>
                    </a:lnTo>
                    <a:lnTo>
                      <a:pt x="1055" y="194"/>
                    </a:lnTo>
                    <a:lnTo>
                      <a:pt x="1055" y="172"/>
                    </a:lnTo>
                    <a:lnTo>
                      <a:pt x="1055" y="150"/>
                    </a:lnTo>
                    <a:lnTo>
                      <a:pt x="1055" y="139"/>
                    </a:lnTo>
                    <a:lnTo>
                      <a:pt x="1055" y="133"/>
                    </a:lnTo>
                    <a:lnTo>
                      <a:pt x="1051" y="123"/>
                    </a:lnTo>
                    <a:lnTo>
                      <a:pt x="1044" y="107"/>
                    </a:lnTo>
                    <a:lnTo>
                      <a:pt x="1037" y="93"/>
                    </a:lnTo>
                    <a:lnTo>
                      <a:pt x="1026" y="81"/>
                    </a:lnTo>
                    <a:lnTo>
                      <a:pt x="1022" y="75"/>
                    </a:lnTo>
                    <a:lnTo>
                      <a:pt x="1015" y="70"/>
                    </a:lnTo>
                    <a:lnTo>
                      <a:pt x="1004" y="64"/>
                    </a:lnTo>
                    <a:lnTo>
                      <a:pt x="994" y="62"/>
                    </a:lnTo>
                    <a:lnTo>
                      <a:pt x="961" y="52"/>
                    </a:lnTo>
                    <a:lnTo>
                      <a:pt x="925" y="44"/>
                    </a:lnTo>
                    <a:lnTo>
                      <a:pt x="889" y="36"/>
                    </a:lnTo>
                    <a:lnTo>
                      <a:pt x="857" y="28"/>
                    </a:lnTo>
                    <a:lnTo>
                      <a:pt x="828" y="22"/>
                    </a:lnTo>
                    <a:lnTo>
                      <a:pt x="799" y="16"/>
                    </a:lnTo>
                    <a:lnTo>
                      <a:pt x="770" y="12"/>
                    </a:lnTo>
                    <a:lnTo>
                      <a:pt x="742" y="10"/>
                    </a:lnTo>
                    <a:lnTo>
                      <a:pt x="706" y="8"/>
                    </a:lnTo>
                    <a:lnTo>
                      <a:pt x="666" y="8"/>
                    </a:lnTo>
                    <a:lnTo>
                      <a:pt x="630" y="10"/>
                    </a:lnTo>
                    <a:lnTo>
                      <a:pt x="594" y="12"/>
                    </a:lnTo>
                    <a:lnTo>
                      <a:pt x="565" y="14"/>
                    </a:lnTo>
                    <a:lnTo>
                      <a:pt x="533" y="18"/>
                    </a:lnTo>
                    <a:close/>
                  </a:path>
                </a:pathLst>
              </a:custGeom>
              <a:solidFill>
                <a:srgbClr val="FF0000"/>
              </a:solidFill>
              <a:ln w="698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7" name="Freeform 108"/>
              <p:cNvSpPr>
                <a:spLocks/>
              </p:cNvSpPr>
              <p:nvPr/>
            </p:nvSpPr>
            <p:spPr bwMode="auto">
              <a:xfrm>
                <a:off x="2797" y="2746"/>
                <a:ext cx="133" cy="65"/>
              </a:xfrm>
              <a:custGeom>
                <a:avLst/>
                <a:gdLst>
                  <a:gd name="T0" fmla="*/ 130 w 133"/>
                  <a:gd name="T1" fmla="*/ 0 h 65"/>
                  <a:gd name="T2" fmla="*/ 112 w 133"/>
                  <a:gd name="T3" fmla="*/ 0 h 65"/>
                  <a:gd name="T4" fmla="*/ 90 w 133"/>
                  <a:gd name="T5" fmla="*/ 2 h 65"/>
                  <a:gd name="T6" fmla="*/ 76 w 133"/>
                  <a:gd name="T7" fmla="*/ 6 h 65"/>
                  <a:gd name="T8" fmla="*/ 58 w 133"/>
                  <a:gd name="T9" fmla="*/ 12 h 65"/>
                  <a:gd name="T10" fmla="*/ 29 w 133"/>
                  <a:gd name="T11" fmla="*/ 28 h 65"/>
                  <a:gd name="T12" fmla="*/ 4 w 133"/>
                  <a:gd name="T13" fmla="*/ 43 h 65"/>
                  <a:gd name="T14" fmla="*/ 0 w 133"/>
                  <a:gd name="T15" fmla="*/ 55 h 65"/>
                  <a:gd name="T16" fmla="*/ 0 w 133"/>
                  <a:gd name="T17" fmla="*/ 65 h 65"/>
                  <a:gd name="T18" fmla="*/ 4 w 133"/>
                  <a:gd name="T19" fmla="*/ 65 h 65"/>
                  <a:gd name="T20" fmla="*/ 15 w 133"/>
                  <a:gd name="T21" fmla="*/ 65 h 65"/>
                  <a:gd name="T22" fmla="*/ 33 w 133"/>
                  <a:gd name="T23" fmla="*/ 59 h 65"/>
                  <a:gd name="T24" fmla="*/ 51 w 133"/>
                  <a:gd name="T25" fmla="*/ 51 h 65"/>
                  <a:gd name="T26" fmla="*/ 65 w 133"/>
                  <a:gd name="T27" fmla="*/ 43 h 65"/>
                  <a:gd name="T28" fmla="*/ 79 w 133"/>
                  <a:gd name="T29" fmla="*/ 35 h 65"/>
                  <a:gd name="T30" fmla="*/ 105 w 133"/>
                  <a:gd name="T31" fmla="*/ 20 h 65"/>
                  <a:gd name="T32" fmla="*/ 130 w 133"/>
                  <a:gd name="T33" fmla="*/ 6 h 65"/>
                  <a:gd name="T34" fmla="*/ 133 w 133"/>
                  <a:gd name="T35" fmla="*/ 2 h 65"/>
                  <a:gd name="T36" fmla="*/ 130 w 133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3" h="65">
                    <a:moveTo>
                      <a:pt x="130" y="0"/>
                    </a:moveTo>
                    <a:lnTo>
                      <a:pt x="112" y="0"/>
                    </a:lnTo>
                    <a:lnTo>
                      <a:pt x="90" y="2"/>
                    </a:lnTo>
                    <a:lnTo>
                      <a:pt x="76" y="6"/>
                    </a:lnTo>
                    <a:lnTo>
                      <a:pt x="58" y="12"/>
                    </a:lnTo>
                    <a:lnTo>
                      <a:pt x="29" y="28"/>
                    </a:lnTo>
                    <a:lnTo>
                      <a:pt x="4" y="43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4" y="65"/>
                    </a:lnTo>
                    <a:lnTo>
                      <a:pt x="15" y="65"/>
                    </a:lnTo>
                    <a:lnTo>
                      <a:pt x="33" y="59"/>
                    </a:lnTo>
                    <a:lnTo>
                      <a:pt x="51" y="51"/>
                    </a:lnTo>
                    <a:lnTo>
                      <a:pt x="65" y="43"/>
                    </a:lnTo>
                    <a:lnTo>
                      <a:pt x="79" y="35"/>
                    </a:lnTo>
                    <a:lnTo>
                      <a:pt x="105" y="20"/>
                    </a:lnTo>
                    <a:lnTo>
                      <a:pt x="130" y="6"/>
                    </a:lnTo>
                    <a:lnTo>
                      <a:pt x="133" y="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8" name="Freeform 109"/>
              <p:cNvSpPr>
                <a:spLocks/>
              </p:cNvSpPr>
              <p:nvPr/>
            </p:nvSpPr>
            <p:spPr bwMode="auto">
              <a:xfrm>
                <a:off x="3200" y="3056"/>
                <a:ext cx="173" cy="49"/>
              </a:xfrm>
              <a:custGeom>
                <a:avLst/>
                <a:gdLst>
                  <a:gd name="T0" fmla="*/ 4 w 173"/>
                  <a:gd name="T1" fmla="*/ 45 h 49"/>
                  <a:gd name="T2" fmla="*/ 18 w 173"/>
                  <a:gd name="T3" fmla="*/ 47 h 49"/>
                  <a:gd name="T4" fmla="*/ 29 w 173"/>
                  <a:gd name="T5" fmla="*/ 49 h 49"/>
                  <a:gd name="T6" fmla="*/ 44 w 173"/>
                  <a:gd name="T7" fmla="*/ 47 h 49"/>
                  <a:gd name="T8" fmla="*/ 54 w 173"/>
                  <a:gd name="T9" fmla="*/ 47 h 49"/>
                  <a:gd name="T10" fmla="*/ 80 w 173"/>
                  <a:gd name="T11" fmla="*/ 41 h 49"/>
                  <a:gd name="T12" fmla="*/ 108 w 173"/>
                  <a:gd name="T13" fmla="*/ 37 h 49"/>
                  <a:gd name="T14" fmla="*/ 123 w 173"/>
                  <a:gd name="T15" fmla="*/ 33 h 49"/>
                  <a:gd name="T16" fmla="*/ 137 w 173"/>
                  <a:gd name="T17" fmla="*/ 27 h 49"/>
                  <a:gd name="T18" fmla="*/ 152 w 173"/>
                  <a:gd name="T19" fmla="*/ 21 h 49"/>
                  <a:gd name="T20" fmla="*/ 162 w 173"/>
                  <a:gd name="T21" fmla="*/ 13 h 49"/>
                  <a:gd name="T22" fmla="*/ 170 w 173"/>
                  <a:gd name="T23" fmla="*/ 9 h 49"/>
                  <a:gd name="T24" fmla="*/ 173 w 173"/>
                  <a:gd name="T25" fmla="*/ 2 h 49"/>
                  <a:gd name="T26" fmla="*/ 166 w 173"/>
                  <a:gd name="T27" fmla="*/ 0 h 49"/>
                  <a:gd name="T28" fmla="*/ 159 w 173"/>
                  <a:gd name="T29" fmla="*/ 0 h 49"/>
                  <a:gd name="T30" fmla="*/ 130 w 173"/>
                  <a:gd name="T31" fmla="*/ 6 h 49"/>
                  <a:gd name="T32" fmla="*/ 105 w 173"/>
                  <a:gd name="T33" fmla="*/ 15 h 49"/>
                  <a:gd name="T34" fmla="*/ 83 w 173"/>
                  <a:gd name="T35" fmla="*/ 23 h 49"/>
                  <a:gd name="T36" fmla="*/ 58 w 173"/>
                  <a:gd name="T37" fmla="*/ 31 h 49"/>
                  <a:gd name="T38" fmla="*/ 47 w 173"/>
                  <a:gd name="T39" fmla="*/ 35 h 49"/>
                  <a:gd name="T40" fmla="*/ 36 w 173"/>
                  <a:gd name="T41" fmla="*/ 37 h 49"/>
                  <a:gd name="T42" fmla="*/ 22 w 173"/>
                  <a:gd name="T43" fmla="*/ 39 h 49"/>
                  <a:gd name="T44" fmla="*/ 11 w 173"/>
                  <a:gd name="T45" fmla="*/ 39 h 49"/>
                  <a:gd name="T46" fmla="*/ 8 w 173"/>
                  <a:gd name="T47" fmla="*/ 39 h 49"/>
                  <a:gd name="T48" fmla="*/ 4 w 173"/>
                  <a:gd name="T49" fmla="*/ 39 h 49"/>
                  <a:gd name="T50" fmla="*/ 0 w 173"/>
                  <a:gd name="T51" fmla="*/ 41 h 49"/>
                  <a:gd name="T52" fmla="*/ 0 w 173"/>
                  <a:gd name="T53" fmla="*/ 45 h 49"/>
                  <a:gd name="T54" fmla="*/ 4 w 173"/>
                  <a:gd name="T55" fmla="*/ 45 h 49"/>
                  <a:gd name="T56" fmla="*/ 4 w 173"/>
                  <a:gd name="T57" fmla="*/ 45 h 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3" h="49">
                    <a:moveTo>
                      <a:pt x="4" y="45"/>
                    </a:moveTo>
                    <a:lnTo>
                      <a:pt x="18" y="47"/>
                    </a:lnTo>
                    <a:lnTo>
                      <a:pt x="29" y="49"/>
                    </a:lnTo>
                    <a:lnTo>
                      <a:pt x="44" y="47"/>
                    </a:lnTo>
                    <a:lnTo>
                      <a:pt x="54" y="47"/>
                    </a:lnTo>
                    <a:lnTo>
                      <a:pt x="80" y="41"/>
                    </a:lnTo>
                    <a:lnTo>
                      <a:pt x="108" y="37"/>
                    </a:lnTo>
                    <a:lnTo>
                      <a:pt x="123" y="33"/>
                    </a:lnTo>
                    <a:lnTo>
                      <a:pt x="137" y="27"/>
                    </a:lnTo>
                    <a:lnTo>
                      <a:pt x="152" y="21"/>
                    </a:lnTo>
                    <a:lnTo>
                      <a:pt x="162" y="13"/>
                    </a:lnTo>
                    <a:lnTo>
                      <a:pt x="170" y="9"/>
                    </a:lnTo>
                    <a:lnTo>
                      <a:pt x="173" y="2"/>
                    </a:lnTo>
                    <a:lnTo>
                      <a:pt x="166" y="0"/>
                    </a:lnTo>
                    <a:lnTo>
                      <a:pt x="159" y="0"/>
                    </a:lnTo>
                    <a:lnTo>
                      <a:pt x="130" y="6"/>
                    </a:lnTo>
                    <a:lnTo>
                      <a:pt x="105" y="15"/>
                    </a:lnTo>
                    <a:lnTo>
                      <a:pt x="83" y="23"/>
                    </a:lnTo>
                    <a:lnTo>
                      <a:pt x="58" y="31"/>
                    </a:lnTo>
                    <a:lnTo>
                      <a:pt x="47" y="35"/>
                    </a:lnTo>
                    <a:lnTo>
                      <a:pt x="36" y="37"/>
                    </a:lnTo>
                    <a:lnTo>
                      <a:pt x="22" y="39"/>
                    </a:lnTo>
                    <a:lnTo>
                      <a:pt x="11" y="39"/>
                    </a:lnTo>
                    <a:lnTo>
                      <a:pt x="8" y="39"/>
                    </a:lnTo>
                    <a:lnTo>
                      <a:pt x="4" y="39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39" name="Freeform 110"/>
              <p:cNvSpPr>
                <a:spLocks/>
              </p:cNvSpPr>
              <p:nvPr/>
            </p:nvSpPr>
            <p:spPr bwMode="auto">
              <a:xfrm>
                <a:off x="2815" y="2754"/>
                <a:ext cx="94" cy="47"/>
              </a:xfrm>
              <a:custGeom>
                <a:avLst/>
                <a:gdLst>
                  <a:gd name="T0" fmla="*/ 94 w 94"/>
                  <a:gd name="T1" fmla="*/ 0 h 47"/>
                  <a:gd name="T2" fmla="*/ 79 w 94"/>
                  <a:gd name="T3" fmla="*/ 0 h 47"/>
                  <a:gd name="T4" fmla="*/ 69 w 94"/>
                  <a:gd name="T5" fmla="*/ 2 h 47"/>
                  <a:gd name="T6" fmla="*/ 58 w 94"/>
                  <a:gd name="T7" fmla="*/ 4 h 47"/>
                  <a:gd name="T8" fmla="*/ 51 w 94"/>
                  <a:gd name="T9" fmla="*/ 10 h 47"/>
                  <a:gd name="T10" fmla="*/ 36 w 94"/>
                  <a:gd name="T11" fmla="*/ 18 h 47"/>
                  <a:gd name="T12" fmla="*/ 18 w 94"/>
                  <a:gd name="T13" fmla="*/ 25 h 47"/>
                  <a:gd name="T14" fmla="*/ 7 w 94"/>
                  <a:gd name="T15" fmla="*/ 31 h 47"/>
                  <a:gd name="T16" fmla="*/ 4 w 94"/>
                  <a:gd name="T17" fmla="*/ 35 h 47"/>
                  <a:gd name="T18" fmla="*/ 0 w 94"/>
                  <a:gd name="T19" fmla="*/ 41 h 47"/>
                  <a:gd name="T20" fmla="*/ 0 w 94"/>
                  <a:gd name="T21" fmla="*/ 47 h 47"/>
                  <a:gd name="T22" fmla="*/ 15 w 94"/>
                  <a:gd name="T23" fmla="*/ 43 h 47"/>
                  <a:gd name="T24" fmla="*/ 29 w 94"/>
                  <a:gd name="T25" fmla="*/ 37 h 47"/>
                  <a:gd name="T26" fmla="*/ 61 w 94"/>
                  <a:gd name="T27" fmla="*/ 20 h 47"/>
                  <a:gd name="T28" fmla="*/ 94 w 94"/>
                  <a:gd name="T29" fmla="*/ 2 h 47"/>
                  <a:gd name="T30" fmla="*/ 94 w 94"/>
                  <a:gd name="T31" fmla="*/ 2 h 47"/>
                  <a:gd name="T32" fmla="*/ 94 w 94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47">
                    <a:moveTo>
                      <a:pt x="94" y="0"/>
                    </a:moveTo>
                    <a:lnTo>
                      <a:pt x="79" y="0"/>
                    </a:lnTo>
                    <a:lnTo>
                      <a:pt x="69" y="2"/>
                    </a:lnTo>
                    <a:lnTo>
                      <a:pt x="58" y="4"/>
                    </a:lnTo>
                    <a:lnTo>
                      <a:pt x="51" y="10"/>
                    </a:lnTo>
                    <a:lnTo>
                      <a:pt x="36" y="18"/>
                    </a:lnTo>
                    <a:lnTo>
                      <a:pt x="18" y="25"/>
                    </a:lnTo>
                    <a:lnTo>
                      <a:pt x="7" y="31"/>
                    </a:lnTo>
                    <a:lnTo>
                      <a:pt x="4" y="35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15" y="43"/>
                    </a:lnTo>
                    <a:lnTo>
                      <a:pt x="29" y="37"/>
                    </a:lnTo>
                    <a:lnTo>
                      <a:pt x="61" y="20"/>
                    </a:lnTo>
                    <a:lnTo>
                      <a:pt x="94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0" name="Freeform 111"/>
              <p:cNvSpPr>
                <a:spLocks/>
              </p:cNvSpPr>
              <p:nvPr/>
            </p:nvSpPr>
            <p:spPr bwMode="auto">
              <a:xfrm>
                <a:off x="2761" y="2825"/>
                <a:ext cx="33" cy="130"/>
              </a:xfrm>
              <a:custGeom>
                <a:avLst/>
                <a:gdLst>
                  <a:gd name="T0" fmla="*/ 25 w 33"/>
                  <a:gd name="T1" fmla="*/ 0 h 130"/>
                  <a:gd name="T2" fmla="*/ 22 w 33"/>
                  <a:gd name="T3" fmla="*/ 0 h 130"/>
                  <a:gd name="T4" fmla="*/ 15 w 33"/>
                  <a:gd name="T5" fmla="*/ 4 h 130"/>
                  <a:gd name="T6" fmla="*/ 11 w 33"/>
                  <a:gd name="T7" fmla="*/ 8 h 130"/>
                  <a:gd name="T8" fmla="*/ 11 w 33"/>
                  <a:gd name="T9" fmla="*/ 14 h 130"/>
                  <a:gd name="T10" fmla="*/ 11 w 33"/>
                  <a:gd name="T11" fmla="*/ 25 h 130"/>
                  <a:gd name="T12" fmla="*/ 7 w 33"/>
                  <a:gd name="T13" fmla="*/ 37 h 130"/>
                  <a:gd name="T14" fmla="*/ 4 w 33"/>
                  <a:gd name="T15" fmla="*/ 55 h 130"/>
                  <a:gd name="T16" fmla="*/ 4 w 33"/>
                  <a:gd name="T17" fmla="*/ 73 h 130"/>
                  <a:gd name="T18" fmla="*/ 4 w 33"/>
                  <a:gd name="T19" fmla="*/ 91 h 130"/>
                  <a:gd name="T20" fmla="*/ 4 w 33"/>
                  <a:gd name="T21" fmla="*/ 108 h 130"/>
                  <a:gd name="T22" fmla="*/ 4 w 33"/>
                  <a:gd name="T23" fmla="*/ 118 h 130"/>
                  <a:gd name="T24" fmla="*/ 0 w 33"/>
                  <a:gd name="T25" fmla="*/ 124 h 130"/>
                  <a:gd name="T26" fmla="*/ 4 w 33"/>
                  <a:gd name="T27" fmla="*/ 128 h 130"/>
                  <a:gd name="T28" fmla="*/ 15 w 33"/>
                  <a:gd name="T29" fmla="*/ 130 h 130"/>
                  <a:gd name="T30" fmla="*/ 18 w 33"/>
                  <a:gd name="T31" fmla="*/ 128 h 130"/>
                  <a:gd name="T32" fmla="*/ 25 w 33"/>
                  <a:gd name="T33" fmla="*/ 126 h 130"/>
                  <a:gd name="T34" fmla="*/ 29 w 33"/>
                  <a:gd name="T35" fmla="*/ 120 h 130"/>
                  <a:gd name="T36" fmla="*/ 29 w 33"/>
                  <a:gd name="T37" fmla="*/ 116 h 130"/>
                  <a:gd name="T38" fmla="*/ 29 w 33"/>
                  <a:gd name="T39" fmla="*/ 91 h 130"/>
                  <a:gd name="T40" fmla="*/ 25 w 33"/>
                  <a:gd name="T41" fmla="*/ 67 h 130"/>
                  <a:gd name="T42" fmla="*/ 29 w 33"/>
                  <a:gd name="T43" fmla="*/ 49 h 130"/>
                  <a:gd name="T44" fmla="*/ 33 w 33"/>
                  <a:gd name="T45" fmla="*/ 33 h 130"/>
                  <a:gd name="T46" fmla="*/ 33 w 33"/>
                  <a:gd name="T47" fmla="*/ 16 h 130"/>
                  <a:gd name="T48" fmla="*/ 25 w 33"/>
                  <a:gd name="T49" fmla="*/ 0 h 1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" h="130">
                    <a:moveTo>
                      <a:pt x="25" y="0"/>
                    </a:moveTo>
                    <a:lnTo>
                      <a:pt x="22" y="0"/>
                    </a:lnTo>
                    <a:lnTo>
                      <a:pt x="15" y="4"/>
                    </a:lnTo>
                    <a:lnTo>
                      <a:pt x="11" y="8"/>
                    </a:lnTo>
                    <a:lnTo>
                      <a:pt x="11" y="14"/>
                    </a:lnTo>
                    <a:lnTo>
                      <a:pt x="11" y="25"/>
                    </a:lnTo>
                    <a:lnTo>
                      <a:pt x="7" y="37"/>
                    </a:lnTo>
                    <a:lnTo>
                      <a:pt x="4" y="55"/>
                    </a:lnTo>
                    <a:lnTo>
                      <a:pt x="4" y="73"/>
                    </a:lnTo>
                    <a:lnTo>
                      <a:pt x="4" y="91"/>
                    </a:lnTo>
                    <a:lnTo>
                      <a:pt x="4" y="108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4" y="128"/>
                    </a:lnTo>
                    <a:lnTo>
                      <a:pt x="15" y="130"/>
                    </a:lnTo>
                    <a:lnTo>
                      <a:pt x="18" y="128"/>
                    </a:lnTo>
                    <a:lnTo>
                      <a:pt x="25" y="126"/>
                    </a:lnTo>
                    <a:lnTo>
                      <a:pt x="29" y="120"/>
                    </a:lnTo>
                    <a:lnTo>
                      <a:pt x="29" y="116"/>
                    </a:lnTo>
                    <a:lnTo>
                      <a:pt x="29" y="91"/>
                    </a:lnTo>
                    <a:lnTo>
                      <a:pt x="25" y="67"/>
                    </a:lnTo>
                    <a:lnTo>
                      <a:pt x="29" y="49"/>
                    </a:lnTo>
                    <a:lnTo>
                      <a:pt x="33" y="33"/>
                    </a:lnTo>
                    <a:lnTo>
                      <a:pt x="33" y="1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6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1" name="Freeform 112"/>
              <p:cNvSpPr>
                <a:spLocks/>
              </p:cNvSpPr>
              <p:nvPr/>
            </p:nvSpPr>
            <p:spPr bwMode="auto">
              <a:xfrm>
                <a:off x="2772" y="2835"/>
                <a:ext cx="14" cy="92"/>
              </a:xfrm>
              <a:custGeom>
                <a:avLst/>
                <a:gdLst>
                  <a:gd name="T0" fmla="*/ 14 w 14"/>
                  <a:gd name="T1" fmla="*/ 0 h 92"/>
                  <a:gd name="T2" fmla="*/ 14 w 14"/>
                  <a:gd name="T3" fmla="*/ 0 h 92"/>
                  <a:gd name="T4" fmla="*/ 11 w 14"/>
                  <a:gd name="T5" fmla="*/ 0 h 92"/>
                  <a:gd name="T6" fmla="*/ 7 w 14"/>
                  <a:gd name="T7" fmla="*/ 0 h 92"/>
                  <a:gd name="T8" fmla="*/ 7 w 14"/>
                  <a:gd name="T9" fmla="*/ 2 h 92"/>
                  <a:gd name="T10" fmla="*/ 4 w 14"/>
                  <a:gd name="T11" fmla="*/ 17 h 92"/>
                  <a:gd name="T12" fmla="*/ 0 w 14"/>
                  <a:gd name="T13" fmla="*/ 33 h 92"/>
                  <a:gd name="T14" fmla="*/ 0 w 14"/>
                  <a:gd name="T15" fmla="*/ 47 h 92"/>
                  <a:gd name="T16" fmla="*/ 0 w 14"/>
                  <a:gd name="T17" fmla="*/ 63 h 92"/>
                  <a:gd name="T18" fmla="*/ 0 w 14"/>
                  <a:gd name="T19" fmla="*/ 79 h 92"/>
                  <a:gd name="T20" fmla="*/ 4 w 14"/>
                  <a:gd name="T21" fmla="*/ 90 h 92"/>
                  <a:gd name="T22" fmla="*/ 4 w 14"/>
                  <a:gd name="T23" fmla="*/ 92 h 92"/>
                  <a:gd name="T24" fmla="*/ 4 w 14"/>
                  <a:gd name="T25" fmla="*/ 90 h 92"/>
                  <a:gd name="T26" fmla="*/ 7 w 14"/>
                  <a:gd name="T27" fmla="*/ 61 h 92"/>
                  <a:gd name="T28" fmla="*/ 11 w 14"/>
                  <a:gd name="T29" fmla="*/ 31 h 92"/>
                  <a:gd name="T30" fmla="*/ 11 w 14"/>
                  <a:gd name="T31" fmla="*/ 29 h 92"/>
                  <a:gd name="T32" fmla="*/ 11 w 14"/>
                  <a:gd name="T33" fmla="*/ 23 h 92"/>
                  <a:gd name="T34" fmla="*/ 14 w 14"/>
                  <a:gd name="T35" fmla="*/ 12 h 92"/>
                  <a:gd name="T36" fmla="*/ 14 w 14"/>
                  <a:gd name="T37" fmla="*/ 0 h 92"/>
                  <a:gd name="T38" fmla="*/ 14 w 14"/>
                  <a:gd name="T39" fmla="*/ 0 h 92"/>
                  <a:gd name="T40" fmla="*/ 14 w 14"/>
                  <a:gd name="T41" fmla="*/ 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" h="92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4" y="17"/>
                    </a:lnTo>
                    <a:lnTo>
                      <a:pt x="0" y="33"/>
                    </a:lnTo>
                    <a:lnTo>
                      <a:pt x="0" y="47"/>
                    </a:lnTo>
                    <a:lnTo>
                      <a:pt x="0" y="63"/>
                    </a:lnTo>
                    <a:lnTo>
                      <a:pt x="0" y="79"/>
                    </a:lnTo>
                    <a:lnTo>
                      <a:pt x="4" y="90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7" y="6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3"/>
                    </a:lnTo>
                    <a:lnTo>
                      <a:pt x="14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2" name="Freeform 113"/>
              <p:cNvSpPr>
                <a:spLocks/>
              </p:cNvSpPr>
              <p:nvPr/>
            </p:nvSpPr>
            <p:spPr bwMode="auto">
              <a:xfrm>
                <a:off x="3172" y="2807"/>
                <a:ext cx="7" cy="101"/>
              </a:xfrm>
              <a:custGeom>
                <a:avLst/>
                <a:gdLst>
                  <a:gd name="T0" fmla="*/ 3 w 7"/>
                  <a:gd name="T1" fmla="*/ 0 h 101"/>
                  <a:gd name="T2" fmla="*/ 3 w 7"/>
                  <a:gd name="T3" fmla="*/ 16 h 101"/>
                  <a:gd name="T4" fmla="*/ 7 w 7"/>
                  <a:gd name="T5" fmla="*/ 34 h 101"/>
                  <a:gd name="T6" fmla="*/ 7 w 7"/>
                  <a:gd name="T7" fmla="*/ 53 h 101"/>
                  <a:gd name="T8" fmla="*/ 0 w 7"/>
                  <a:gd name="T9" fmla="*/ 67 h 101"/>
                  <a:gd name="T10" fmla="*/ 0 w 7"/>
                  <a:gd name="T11" fmla="*/ 83 h 101"/>
                  <a:gd name="T12" fmla="*/ 3 w 7"/>
                  <a:gd name="T13" fmla="*/ 101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01">
                    <a:moveTo>
                      <a:pt x="3" y="0"/>
                    </a:moveTo>
                    <a:lnTo>
                      <a:pt x="3" y="16"/>
                    </a:lnTo>
                    <a:lnTo>
                      <a:pt x="7" y="34"/>
                    </a:lnTo>
                    <a:lnTo>
                      <a:pt x="7" y="53"/>
                    </a:lnTo>
                    <a:lnTo>
                      <a:pt x="0" y="67"/>
                    </a:lnTo>
                    <a:lnTo>
                      <a:pt x="0" y="83"/>
                    </a:lnTo>
                    <a:lnTo>
                      <a:pt x="3" y="101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3" name="Freeform 114"/>
              <p:cNvSpPr>
                <a:spLocks/>
              </p:cNvSpPr>
              <p:nvPr/>
            </p:nvSpPr>
            <p:spPr bwMode="auto">
              <a:xfrm>
                <a:off x="3157" y="2929"/>
                <a:ext cx="15" cy="123"/>
              </a:xfrm>
              <a:custGeom>
                <a:avLst/>
                <a:gdLst>
                  <a:gd name="T0" fmla="*/ 11 w 15"/>
                  <a:gd name="T1" fmla="*/ 0 h 123"/>
                  <a:gd name="T2" fmla="*/ 15 w 15"/>
                  <a:gd name="T3" fmla="*/ 6 h 123"/>
                  <a:gd name="T4" fmla="*/ 15 w 15"/>
                  <a:gd name="T5" fmla="*/ 12 h 123"/>
                  <a:gd name="T6" fmla="*/ 7 w 15"/>
                  <a:gd name="T7" fmla="*/ 22 h 123"/>
                  <a:gd name="T8" fmla="*/ 4 w 15"/>
                  <a:gd name="T9" fmla="*/ 30 h 123"/>
                  <a:gd name="T10" fmla="*/ 0 w 15"/>
                  <a:gd name="T11" fmla="*/ 36 h 123"/>
                  <a:gd name="T12" fmla="*/ 4 w 15"/>
                  <a:gd name="T13" fmla="*/ 44 h 123"/>
                  <a:gd name="T14" fmla="*/ 7 w 15"/>
                  <a:gd name="T15" fmla="*/ 56 h 123"/>
                  <a:gd name="T16" fmla="*/ 11 w 15"/>
                  <a:gd name="T17" fmla="*/ 69 h 123"/>
                  <a:gd name="T18" fmla="*/ 11 w 15"/>
                  <a:gd name="T19" fmla="*/ 81 h 123"/>
                  <a:gd name="T20" fmla="*/ 11 w 15"/>
                  <a:gd name="T21" fmla="*/ 93 h 123"/>
                  <a:gd name="T22" fmla="*/ 7 w 15"/>
                  <a:gd name="T23" fmla="*/ 107 h 123"/>
                  <a:gd name="T24" fmla="*/ 4 w 15"/>
                  <a:gd name="T25" fmla="*/ 123 h 1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23">
                    <a:moveTo>
                      <a:pt x="11" y="0"/>
                    </a:moveTo>
                    <a:lnTo>
                      <a:pt x="15" y="6"/>
                    </a:lnTo>
                    <a:lnTo>
                      <a:pt x="15" y="12"/>
                    </a:lnTo>
                    <a:lnTo>
                      <a:pt x="7" y="22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4" y="44"/>
                    </a:lnTo>
                    <a:lnTo>
                      <a:pt x="7" y="56"/>
                    </a:lnTo>
                    <a:lnTo>
                      <a:pt x="11" y="69"/>
                    </a:lnTo>
                    <a:lnTo>
                      <a:pt x="11" y="81"/>
                    </a:lnTo>
                    <a:lnTo>
                      <a:pt x="11" y="93"/>
                    </a:lnTo>
                    <a:lnTo>
                      <a:pt x="7" y="107"/>
                    </a:lnTo>
                    <a:lnTo>
                      <a:pt x="4" y="123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4" name="Freeform 115"/>
              <p:cNvSpPr>
                <a:spLocks/>
              </p:cNvSpPr>
              <p:nvPr/>
            </p:nvSpPr>
            <p:spPr bwMode="auto">
              <a:xfrm>
                <a:off x="3200" y="2920"/>
                <a:ext cx="54" cy="61"/>
              </a:xfrm>
              <a:custGeom>
                <a:avLst/>
                <a:gdLst>
                  <a:gd name="T0" fmla="*/ 0 w 54"/>
                  <a:gd name="T1" fmla="*/ 0 h 61"/>
                  <a:gd name="T2" fmla="*/ 11 w 54"/>
                  <a:gd name="T3" fmla="*/ 13 h 61"/>
                  <a:gd name="T4" fmla="*/ 29 w 54"/>
                  <a:gd name="T5" fmla="*/ 23 h 61"/>
                  <a:gd name="T6" fmla="*/ 29 w 54"/>
                  <a:gd name="T7" fmla="*/ 31 h 61"/>
                  <a:gd name="T8" fmla="*/ 29 w 54"/>
                  <a:gd name="T9" fmla="*/ 41 h 61"/>
                  <a:gd name="T10" fmla="*/ 36 w 54"/>
                  <a:gd name="T11" fmla="*/ 45 h 61"/>
                  <a:gd name="T12" fmla="*/ 47 w 54"/>
                  <a:gd name="T13" fmla="*/ 51 h 61"/>
                  <a:gd name="T14" fmla="*/ 51 w 54"/>
                  <a:gd name="T15" fmla="*/ 55 h 61"/>
                  <a:gd name="T16" fmla="*/ 54 w 54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4" h="61">
                    <a:moveTo>
                      <a:pt x="0" y="0"/>
                    </a:moveTo>
                    <a:lnTo>
                      <a:pt x="11" y="13"/>
                    </a:lnTo>
                    <a:lnTo>
                      <a:pt x="29" y="23"/>
                    </a:lnTo>
                    <a:lnTo>
                      <a:pt x="29" y="31"/>
                    </a:lnTo>
                    <a:lnTo>
                      <a:pt x="29" y="41"/>
                    </a:lnTo>
                    <a:lnTo>
                      <a:pt x="36" y="45"/>
                    </a:lnTo>
                    <a:lnTo>
                      <a:pt x="47" y="51"/>
                    </a:lnTo>
                    <a:lnTo>
                      <a:pt x="51" y="55"/>
                    </a:lnTo>
                    <a:lnTo>
                      <a:pt x="54" y="61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5" name="Freeform 116"/>
              <p:cNvSpPr>
                <a:spLocks/>
              </p:cNvSpPr>
              <p:nvPr/>
            </p:nvSpPr>
            <p:spPr bwMode="auto">
              <a:xfrm>
                <a:off x="3200" y="2858"/>
                <a:ext cx="87" cy="48"/>
              </a:xfrm>
              <a:custGeom>
                <a:avLst/>
                <a:gdLst>
                  <a:gd name="T0" fmla="*/ 0 w 87"/>
                  <a:gd name="T1" fmla="*/ 0 h 48"/>
                  <a:gd name="T2" fmla="*/ 0 w 87"/>
                  <a:gd name="T3" fmla="*/ 6 h 48"/>
                  <a:gd name="T4" fmla="*/ 4 w 87"/>
                  <a:gd name="T5" fmla="*/ 10 h 48"/>
                  <a:gd name="T6" fmla="*/ 22 w 87"/>
                  <a:gd name="T7" fmla="*/ 18 h 48"/>
                  <a:gd name="T8" fmla="*/ 33 w 87"/>
                  <a:gd name="T9" fmla="*/ 20 h 48"/>
                  <a:gd name="T10" fmla="*/ 58 w 87"/>
                  <a:gd name="T11" fmla="*/ 34 h 48"/>
                  <a:gd name="T12" fmla="*/ 87 w 87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48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22" y="18"/>
                    </a:lnTo>
                    <a:lnTo>
                      <a:pt x="33" y="20"/>
                    </a:lnTo>
                    <a:lnTo>
                      <a:pt x="58" y="34"/>
                    </a:lnTo>
                    <a:lnTo>
                      <a:pt x="87" y="48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6" name="Freeform 117"/>
              <p:cNvSpPr>
                <a:spLocks/>
              </p:cNvSpPr>
              <p:nvPr/>
            </p:nvSpPr>
            <p:spPr bwMode="auto">
              <a:xfrm>
                <a:off x="3042" y="2827"/>
                <a:ext cx="104" cy="35"/>
              </a:xfrm>
              <a:custGeom>
                <a:avLst/>
                <a:gdLst>
                  <a:gd name="T0" fmla="*/ 104 w 104"/>
                  <a:gd name="T1" fmla="*/ 0 h 35"/>
                  <a:gd name="T2" fmla="*/ 90 w 104"/>
                  <a:gd name="T3" fmla="*/ 6 h 35"/>
                  <a:gd name="T4" fmla="*/ 72 w 104"/>
                  <a:gd name="T5" fmla="*/ 12 h 35"/>
                  <a:gd name="T6" fmla="*/ 68 w 104"/>
                  <a:gd name="T7" fmla="*/ 18 h 35"/>
                  <a:gd name="T8" fmla="*/ 65 w 104"/>
                  <a:gd name="T9" fmla="*/ 25 h 35"/>
                  <a:gd name="T10" fmla="*/ 61 w 104"/>
                  <a:gd name="T11" fmla="*/ 25 h 35"/>
                  <a:gd name="T12" fmla="*/ 58 w 104"/>
                  <a:gd name="T13" fmla="*/ 23 h 35"/>
                  <a:gd name="T14" fmla="*/ 43 w 104"/>
                  <a:gd name="T15" fmla="*/ 25 h 35"/>
                  <a:gd name="T16" fmla="*/ 29 w 104"/>
                  <a:gd name="T17" fmla="*/ 25 h 35"/>
                  <a:gd name="T18" fmla="*/ 14 w 104"/>
                  <a:gd name="T19" fmla="*/ 29 h 35"/>
                  <a:gd name="T20" fmla="*/ 0 w 104"/>
                  <a:gd name="T21" fmla="*/ 3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4" h="35">
                    <a:moveTo>
                      <a:pt x="104" y="0"/>
                    </a:moveTo>
                    <a:lnTo>
                      <a:pt x="90" y="6"/>
                    </a:lnTo>
                    <a:lnTo>
                      <a:pt x="72" y="12"/>
                    </a:lnTo>
                    <a:lnTo>
                      <a:pt x="68" y="18"/>
                    </a:lnTo>
                    <a:lnTo>
                      <a:pt x="65" y="25"/>
                    </a:lnTo>
                    <a:lnTo>
                      <a:pt x="61" y="25"/>
                    </a:lnTo>
                    <a:lnTo>
                      <a:pt x="58" y="23"/>
                    </a:lnTo>
                    <a:lnTo>
                      <a:pt x="43" y="25"/>
                    </a:lnTo>
                    <a:lnTo>
                      <a:pt x="29" y="25"/>
                    </a:lnTo>
                    <a:lnTo>
                      <a:pt x="14" y="29"/>
                    </a:lnTo>
                    <a:lnTo>
                      <a:pt x="0" y="35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7" name="Freeform 118"/>
              <p:cNvSpPr>
                <a:spLocks/>
              </p:cNvSpPr>
              <p:nvPr/>
            </p:nvSpPr>
            <p:spPr bwMode="auto">
              <a:xfrm>
                <a:off x="3103" y="2868"/>
                <a:ext cx="36" cy="14"/>
              </a:xfrm>
              <a:custGeom>
                <a:avLst/>
                <a:gdLst>
                  <a:gd name="T0" fmla="*/ 36 w 36"/>
                  <a:gd name="T1" fmla="*/ 0 h 14"/>
                  <a:gd name="T2" fmla="*/ 25 w 36"/>
                  <a:gd name="T3" fmla="*/ 2 h 14"/>
                  <a:gd name="T4" fmla="*/ 18 w 36"/>
                  <a:gd name="T5" fmla="*/ 4 h 14"/>
                  <a:gd name="T6" fmla="*/ 11 w 36"/>
                  <a:gd name="T7" fmla="*/ 12 h 14"/>
                  <a:gd name="T8" fmla="*/ 11 w 36"/>
                  <a:gd name="T9" fmla="*/ 14 h 14"/>
                  <a:gd name="T10" fmla="*/ 7 w 36"/>
                  <a:gd name="T11" fmla="*/ 12 h 14"/>
                  <a:gd name="T12" fmla="*/ 0 w 36"/>
                  <a:gd name="T13" fmla="*/ 1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lnTo>
                      <a:pt x="25" y="2"/>
                    </a:lnTo>
                    <a:lnTo>
                      <a:pt x="18" y="4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7" y="12"/>
                    </a:lnTo>
                    <a:lnTo>
                      <a:pt x="0" y="14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8" name="Freeform 119"/>
              <p:cNvSpPr>
                <a:spLocks/>
              </p:cNvSpPr>
              <p:nvPr/>
            </p:nvSpPr>
            <p:spPr bwMode="auto">
              <a:xfrm>
                <a:off x="3056" y="2910"/>
                <a:ext cx="90" cy="37"/>
              </a:xfrm>
              <a:custGeom>
                <a:avLst/>
                <a:gdLst>
                  <a:gd name="T0" fmla="*/ 90 w 90"/>
                  <a:gd name="T1" fmla="*/ 0 h 37"/>
                  <a:gd name="T2" fmla="*/ 83 w 90"/>
                  <a:gd name="T3" fmla="*/ 8 h 37"/>
                  <a:gd name="T4" fmla="*/ 72 w 90"/>
                  <a:gd name="T5" fmla="*/ 11 h 37"/>
                  <a:gd name="T6" fmla="*/ 62 w 90"/>
                  <a:gd name="T7" fmla="*/ 15 h 37"/>
                  <a:gd name="T8" fmla="*/ 47 w 90"/>
                  <a:gd name="T9" fmla="*/ 19 h 37"/>
                  <a:gd name="T10" fmla="*/ 40 w 90"/>
                  <a:gd name="T11" fmla="*/ 23 h 37"/>
                  <a:gd name="T12" fmla="*/ 33 w 90"/>
                  <a:gd name="T13" fmla="*/ 27 h 37"/>
                  <a:gd name="T14" fmla="*/ 18 w 90"/>
                  <a:gd name="T15" fmla="*/ 31 h 37"/>
                  <a:gd name="T16" fmla="*/ 0 w 90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37">
                    <a:moveTo>
                      <a:pt x="90" y="0"/>
                    </a:moveTo>
                    <a:lnTo>
                      <a:pt x="83" y="8"/>
                    </a:lnTo>
                    <a:lnTo>
                      <a:pt x="72" y="11"/>
                    </a:lnTo>
                    <a:lnTo>
                      <a:pt x="62" y="15"/>
                    </a:lnTo>
                    <a:lnTo>
                      <a:pt x="47" y="19"/>
                    </a:lnTo>
                    <a:lnTo>
                      <a:pt x="40" y="23"/>
                    </a:lnTo>
                    <a:lnTo>
                      <a:pt x="33" y="27"/>
                    </a:lnTo>
                    <a:lnTo>
                      <a:pt x="18" y="31"/>
                    </a:lnTo>
                    <a:lnTo>
                      <a:pt x="0" y="37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9" name="Freeform 120"/>
              <p:cNvSpPr>
                <a:spLocks/>
              </p:cNvSpPr>
              <p:nvPr/>
            </p:nvSpPr>
            <p:spPr bwMode="auto">
              <a:xfrm>
                <a:off x="2887" y="2722"/>
                <a:ext cx="267" cy="77"/>
              </a:xfrm>
              <a:custGeom>
                <a:avLst/>
                <a:gdLst>
                  <a:gd name="T0" fmla="*/ 267 w 267"/>
                  <a:gd name="T1" fmla="*/ 0 h 77"/>
                  <a:gd name="T2" fmla="*/ 263 w 267"/>
                  <a:gd name="T3" fmla="*/ 0 h 77"/>
                  <a:gd name="T4" fmla="*/ 259 w 267"/>
                  <a:gd name="T5" fmla="*/ 0 h 77"/>
                  <a:gd name="T6" fmla="*/ 245 w 267"/>
                  <a:gd name="T7" fmla="*/ 2 h 77"/>
                  <a:gd name="T8" fmla="*/ 231 w 267"/>
                  <a:gd name="T9" fmla="*/ 4 h 77"/>
                  <a:gd name="T10" fmla="*/ 202 w 267"/>
                  <a:gd name="T11" fmla="*/ 8 h 77"/>
                  <a:gd name="T12" fmla="*/ 173 w 267"/>
                  <a:gd name="T13" fmla="*/ 14 h 77"/>
                  <a:gd name="T14" fmla="*/ 148 w 267"/>
                  <a:gd name="T15" fmla="*/ 20 h 77"/>
                  <a:gd name="T16" fmla="*/ 119 w 267"/>
                  <a:gd name="T17" fmla="*/ 32 h 77"/>
                  <a:gd name="T18" fmla="*/ 112 w 267"/>
                  <a:gd name="T19" fmla="*/ 34 h 77"/>
                  <a:gd name="T20" fmla="*/ 108 w 267"/>
                  <a:gd name="T21" fmla="*/ 36 h 77"/>
                  <a:gd name="T22" fmla="*/ 76 w 267"/>
                  <a:gd name="T23" fmla="*/ 50 h 77"/>
                  <a:gd name="T24" fmla="*/ 40 w 267"/>
                  <a:gd name="T25" fmla="*/ 61 h 77"/>
                  <a:gd name="T26" fmla="*/ 22 w 267"/>
                  <a:gd name="T27" fmla="*/ 69 h 77"/>
                  <a:gd name="T28" fmla="*/ 0 w 267"/>
                  <a:gd name="T29" fmla="*/ 77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7" h="77">
                    <a:moveTo>
                      <a:pt x="267" y="0"/>
                    </a:moveTo>
                    <a:lnTo>
                      <a:pt x="263" y="0"/>
                    </a:lnTo>
                    <a:lnTo>
                      <a:pt x="259" y="0"/>
                    </a:lnTo>
                    <a:lnTo>
                      <a:pt x="245" y="2"/>
                    </a:lnTo>
                    <a:lnTo>
                      <a:pt x="231" y="4"/>
                    </a:lnTo>
                    <a:lnTo>
                      <a:pt x="202" y="8"/>
                    </a:lnTo>
                    <a:lnTo>
                      <a:pt x="173" y="14"/>
                    </a:lnTo>
                    <a:lnTo>
                      <a:pt x="148" y="20"/>
                    </a:lnTo>
                    <a:lnTo>
                      <a:pt x="119" y="32"/>
                    </a:lnTo>
                    <a:lnTo>
                      <a:pt x="112" y="34"/>
                    </a:lnTo>
                    <a:lnTo>
                      <a:pt x="108" y="36"/>
                    </a:lnTo>
                    <a:lnTo>
                      <a:pt x="76" y="50"/>
                    </a:lnTo>
                    <a:lnTo>
                      <a:pt x="40" y="61"/>
                    </a:lnTo>
                    <a:lnTo>
                      <a:pt x="22" y="69"/>
                    </a:lnTo>
                    <a:lnTo>
                      <a:pt x="0" y="77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0" name="Freeform 121"/>
              <p:cNvSpPr>
                <a:spLocks/>
              </p:cNvSpPr>
              <p:nvPr/>
            </p:nvSpPr>
            <p:spPr bwMode="auto">
              <a:xfrm>
                <a:off x="3240" y="2722"/>
                <a:ext cx="227" cy="91"/>
              </a:xfrm>
              <a:custGeom>
                <a:avLst/>
                <a:gdLst>
                  <a:gd name="T0" fmla="*/ 0 w 227"/>
                  <a:gd name="T1" fmla="*/ 0 h 91"/>
                  <a:gd name="T2" fmla="*/ 25 w 227"/>
                  <a:gd name="T3" fmla="*/ 6 h 91"/>
                  <a:gd name="T4" fmla="*/ 50 w 227"/>
                  <a:gd name="T5" fmla="*/ 14 h 91"/>
                  <a:gd name="T6" fmla="*/ 79 w 227"/>
                  <a:gd name="T7" fmla="*/ 24 h 91"/>
                  <a:gd name="T8" fmla="*/ 108 w 227"/>
                  <a:gd name="T9" fmla="*/ 34 h 91"/>
                  <a:gd name="T10" fmla="*/ 112 w 227"/>
                  <a:gd name="T11" fmla="*/ 38 h 91"/>
                  <a:gd name="T12" fmla="*/ 119 w 227"/>
                  <a:gd name="T13" fmla="*/ 40 h 91"/>
                  <a:gd name="T14" fmla="*/ 122 w 227"/>
                  <a:gd name="T15" fmla="*/ 42 h 91"/>
                  <a:gd name="T16" fmla="*/ 130 w 227"/>
                  <a:gd name="T17" fmla="*/ 44 h 91"/>
                  <a:gd name="T18" fmla="*/ 144 w 227"/>
                  <a:gd name="T19" fmla="*/ 50 h 91"/>
                  <a:gd name="T20" fmla="*/ 158 w 227"/>
                  <a:gd name="T21" fmla="*/ 57 h 91"/>
                  <a:gd name="T22" fmla="*/ 169 w 227"/>
                  <a:gd name="T23" fmla="*/ 63 h 91"/>
                  <a:gd name="T24" fmla="*/ 180 w 227"/>
                  <a:gd name="T25" fmla="*/ 69 h 91"/>
                  <a:gd name="T26" fmla="*/ 205 w 227"/>
                  <a:gd name="T27" fmla="*/ 79 h 91"/>
                  <a:gd name="T28" fmla="*/ 227 w 227"/>
                  <a:gd name="T29" fmla="*/ 91 h 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7" h="91">
                    <a:moveTo>
                      <a:pt x="0" y="0"/>
                    </a:moveTo>
                    <a:lnTo>
                      <a:pt x="25" y="6"/>
                    </a:lnTo>
                    <a:lnTo>
                      <a:pt x="50" y="14"/>
                    </a:lnTo>
                    <a:lnTo>
                      <a:pt x="79" y="24"/>
                    </a:lnTo>
                    <a:lnTo>
                      <a:pt x="108" y="34"/>
                    </a:lnTo>
                    <a:lnTo>
                      <a:pt x="112" y="38"/>
                    </a:lnTo>
                    <a:lnTo>
                      <a:pt x="119" y="40"/>
                    </a:lnTo>
                    <a:lnTo>
                      <a:pt x="122" y="42"/>
                    </a:lnTo>
                    <a:lnTo>
                      <a:pt x="130" y="44"/>
                    </a:lnTo>
                    <a:lnTo>
                      <a:pt x="144" y="50"/>
                    </a:lnTo>
                    <a:lnTo>
                      <a:pt x="158" y="57"/>
                    </a:lnTo>
                    <a:lnTo>
                      <a:pt x="169" y="63"/>
                    </a:lnTo>
                    <a:lnTo>
                      <a:pt x="180" y="69"/>
                    </a:lnTo>
                    <a:lnTo>
                      <a:pt x="205" y="79"/>
                    </a:lnTo>
                    <a:lnTo>
                      <a:pt x="227" y="91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1" name="Freeform 122"/>
              <p:cNvSpPr>
                <a:spLocks/>
              </p:cNvSpPr>
              <p:nvPr/>
            </p:nvSpPr>
            <p:spPr bwMode="auto">
              <a:xfrm>
                <a:off x="3557" y="2667"/>
                <a:ext cx="68" cy="63"/>
              </a:xfrm>
              <a:custGeom>
                <a:avLst/>
                <a:gdLst>
                  <a:gd name="T0" fmla="*/ 11 w 68"/>
                  <a:gd name="T1" fmla="*/ 63 h 63"/>
                  <a:gd name="T2" fmla="*/ 3 w 68"/>
                  <a:gd name="T3" fmla="*/ 51 h 63"/>
                  <a:gd name="T4" fmla="*/ 0 w 68"/>
                  <a:gd name="T5" fmla="*/ 39 h 63"/>
                  <a:gd name="T6" fmla="*/ 0 w 68"/>
                  <a:gd name="T7" fmla="*/ 32 h 63"/>
                  <a:gd name="T8" fmla="*/ 11 w 68"/>
                  <a:gd name="T9" fmla="*/ 24 h 63"/>
                  <a:gd name="T10" fmla="*/ 14 w 68"/>
                  <a:gd name="T11" fmla="*/ 22 h 63"/>
                  <a:gd name="T12" fmla="*/ 21 w 68"/>
                  <a:gd name="T13" fmla="*/ 20 h 63"/>
                  <a:gd name="T14" fmla="*/ 32 w 68"/>
                  <a:gd name="T15" fmla="*/ 20 h 63"/>
                  <a:gd name="T16" fmla="*/ 43 w 68"/>
                  <a:gd name="T17" fmla="*/ 20 h 63"/>
                  <a:gd name="T18" fmla="*/ 43 w 68"/>
                  <a:gd name="T19" fmla="*/ 12 h 63"/>
                  <a:gd name="T20" fmla="*/ 50 w 68"/>
                  <a:gd name="T21" fmla="*/ 6 h 63"/>
                  <a:gd name="T22" fmla="*/ 57 w 68"/>
                  <a:gd name="T23" fmla="*/ 2 h 63"/>
                  <a:gd name="T24" fmla="*/ 68 w 68"/>
                  <a:gd name="T25" fmla="*/ 0 h 63"/>
                  <a:gd name="T26" fmla="*/ 68 w 68"/>
                  <a:gd name="T27" fmla="*/ 0 h 63"/>
                  <a:gd name="T28" fmla="*/ 68 w 68"/>
                  <a:gd name="T29" fmla="*/ 2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" h="63">
                    <a:moveTo>
                      <a:pt x="11" y="63"/>
                    </a:moveTo>
                    <a:lnTo>
                      <a:pt x="3" y="51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21" y="20"/>
                    </a:lnTo>
                    <a:lnTo>
                      <a:pt x="32" y="20"/>
                    </a:lnTo>
                    <a:lnTo>
                      <a:pt x="43" y="20"/>
                    </a:lnTo>
                    <a:lnTo>
                      <a:pt x="43" y="12"/>
                    </a:lnTo>
                    <a:lnTo>
                      <a:pt x="50" y="6"/>
                    </a:lnTo>
                    <a:lnTo>
                      <a:pt x="57" y="2"/>
                    </a:lnTo>
                    <a:lnTo>
                      <a:pt x="68" y="0"/>
                    </a:lnTo>
                    <a:lnTo>
                      <a:pt x="68" y="2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2" name="Freeform 123"/>
              <p:cNvSpPr>
                <a:spLocks/>
              </p:cNvSpPr>
              <p:nvPr/>
            </p:nvSpPr>
            <p:spPr bwMode="auto">
              <a:xfrm>
                <a:off x="3550" y="2637"/>
                <a:ext cx="39" cy="36"/>
              </a:xfrm>
              <a:custGeom>
                <a:avLst/>
                <a:gdLst>
                  <a:gd name="T0" fmla="*/ 10 w 39"/>
                  <a:gd name="T1" fmla="*/ 36 h 36"/>
                  <a:gd name="T2" fmla="*/ 3 w 39"/>
                  <a:gd name="T3" fmla="*/ 30 h 36"/>
                  <a:gd name="T4" fmla="*/ 0 w 39"/>
                  <a:gd name="T5" fmla="*/ 24 h 36"/>
                  <a:gd name="T6" fmla="*/ 3 w 39"/>
                  <a:gd name="T7" fmla="*/ 18 h 36"/>
                  <a:gd name="T8" fmla="*/ 7 w 39"/>
                  <a:gd name="T9" fmla="*/ 12 h 36"/>
                  <a:gd name="T10" fmla="*/ 10 w 39"/>
                  <a:gd name="T11" fmla="*/ 6 h 36"/>
                  <a:gd name="T12" fmla="*/ 18 w 39"/>
                  <a:gd name="T13" fmla="*/ 2 h 36"/>
                  <a:gd name="T14" fmla="*/ 28 w 39"/>
                  <a:gd name="T15" fmla="*/ 0 h 36"/>
                  <a:gd name="T16" fmla="*/ 39 w 39"/>
                  <a:gd name="T17" fmla="*/ 2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36">
                    <a:moveTo>
                      <a:pt x="10" y="36"/>
                    </a:moveTo>
                    <a:lnTo>
                      <a:pt x="3" y="30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7" y="12"/>
                    </a:lnTo>
                    <a:lnTo>
                      <a:pt x="10" y="6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39" y="2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3" name="Freeform 124"/>
              <p:cNvSpPr>
                <a:spLocks/>
              </p:cNvSpPr>
              <p:nvPr/>
            </p:nvSpPr>
            <p:spPr bwMode="auto">
              <a:xfrm>
                <a:off x="3514" y="2685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3 w 36"/>
                  <a:gd name="T3" fmla="*/ 8 h 12"/>
                  <a:gd name="T4" fmla="*/ 3 w 36"/>
                  <a:gd name="T5" fmla="*/ 6 h 12"/>
                  <a:gd name="T6" fmla="*/ 3 w 36"/>
                  <a:gd name="T7" fmla="*/ 4 h 12"/>
                  <a:gd name="T8" fmla="*/ 10 w 36"/>
                  <a:gd name="T9" fmla="*/ 2 h 12"/>
                  <a:gd name="T10" fmla="*/ 18 w 36"/>
                  <a:gd name="T11" fmla="*/ 0 h 12"/>
                  <a:gd name="T12" fmla="*/ 25 w 36"/>
                  <a:gd name="T13" fmla="*/ 0 h 12"/>
                  <a:gd name="T14" fmla="*/ 28 w 36"/>
                  <a:gd name="T15" fmla="*/ 2 h 12"/>
                  <a:gd name="T16" fmla="*/ 36 w 36"/>
                  <a:gd name="T17" fmla="*/ 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3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6" y="4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4" name="Freeform 125"/>
              <p:cNvSpPr>
                <a:spLocks/>
              </p:cNvSpPr>
              <p:nvPr/>
            </p:nvSpPr>
            <p:spPr bwMode="auto">
              <a:xfrm>
                <a:off x="3550" y="2588"/>
                <a:ext cx="39" cy="30"/>
              </a:xfrm>
              <a:custGeom>
                <a:avLst/>
                <a:gdLst>
                  <a:gd name="T0" fmla="*/ 7 w 39"/>
                  <a:gd name="T1" fmla="*/ 30 h 30"/>
                  <a:gd name="T2" fmla="*/ 0 w 39"/>
                  <a:gd name="T3" fmla="*/ 22 h 30"/>
                  <a:gd name="T4" fmla="*/ 0 w 39"/>
                  <a:gd name="T5" fmla="*/ 12 h 30"/>
                  <a:gd name="T6" fmla="*/ 3 w 39"/>
                  <a:gd name="T7" fmla="*/ 6 h 30"/>
                  <a:gd name="T8" fmla="*/ 14 w 39"/>
                  <a:gd name="T9" fmla="*/ 2 h 30"/>
                  <a:gd name="T10" fmla="*/ 25 w 39"/>
                  <a:gd name="T11" fmla="*/ 0 h 30"/>
                  <a:gd name="T12" fmla="*/ 39 w 39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0">
                    <a:moveTo>
                      <a:pt x="7" y="30"/>
                    </a:moveTo>
                    <a:lnTo>
                      <a:pt x="0" y="22"/>
                    </a:lnTo>
                    <a:lnTo>
                      <a:pt x="0" y="12"/>
                    </a:lnTo>
                    <a:lnTo>
                      <a:pt x="3" y="6"/>
                    </a:lnTo>
                    <a:lnTo>
                      <a:pt x="14" y="2"/>
                    </a:lnTo>
                    <a:lnTo>
                      <a:pt x="25" y="0"/>
                    </a:lnTo>
                    <a:lnTo>
                      <a:pt x="39" y="0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5" name="Freeform 126"/>
              <p:cNvSpPr>
                <a:spLocks/>
              </p:cNvSpPr>
              <p:nvPr/>
            </p:nvSpPr>
            <p:spPr bwMode="auto">
              <a:xfrm>
                <a:off x="3560" y="2693"/>
                <a:ext cx="36" cy="31"/>
              </a:xfrm>
              <a:custGeom>
                <a:avLst/>
                <a:gdLst>
                  <a:gd name="T0" fmla="*/ 15 w 36"/>
                  <a:gd name="T1" fmla="*/ 31 h 31"/>
                  <a:gd name="T2" fmla="*/ 8 w 36"/>
                  <a:gd name="T3" fmla="*/ 29 h 31"/>
                  <a:gd name="T4" fmla="*/ 4 w 36"/>
                  <a:gd name="T5" fmla="*/ 25 h 31"/>
                  <a:gd name="T6" fmla="*/ 0 w 36"/>
                  <a:gd name="T7" fmla="*/ 17 h 31"/>
                  <a:gd name="T8" fmla="*/ 0 w 36"/>
                  <a:gd name="T9" fmla="*/ 10 h 31"/>
                  <a:gd name="T10" fmla="*/ 4 w 36"/>
                  <a:gd name="T11" fmla="*/ 6 h 31"/>
                  <a:gd name="T12" fmla="*/ 11 w 36"/>
                  <a:gd name="T13" fmla="*/ 2 h 31"/>
                  <a:gd name="T14" fmla="*/ 18 w 36"/>
                  <a:gd name="T15" fmla="*/ 0 h 31"/>
                  <a:gd name="T16" fmla="*/ 29 w 36"/>
                  <a:gd name="T17" fmla="*/ 2 h 31"/>
                  <a:gd name="T18" fmla="*/ 36 w 36"/>
                  <a:gd name="T19" fmla="*/ 6 h 31"/>
                  <a:gd name="T20" fmla="*/ 36 w 36"/>
                  <a:gd name="T21" fmla="*/ 8 h 31"/>
                  <a:gd name="T22" fmla="*/ 29 w 36"/>
                  <a:gd name="T23" fmla="*/ 10 h 31"/>
                  <a:gd name="T24" fmla="*/ 18 w 36"/>
                  <a:gd name="T25" fmla="*/ 12 h 31"/>
                  <a:gd name="T26" fmla="*/ 18 w 36"/>
                  <a:gd name="T27" fmla="*/ 13 h 31"/>
                  <a:gd name="T28" fmla="*/ 15 w 36"/>
                  <a:gd name="T29" fmla="*/ 15 h 31"/>
                  <a:gd name="T30" fmla="*/ 11 w 36"/>
                  <a:gd name="T31" fmla="*/ 17 h 31"/>
                  <a:gd name="T32" fmla="*/ 11 w 36"/>
                  <a:gd name="T33" fmla="*/ 21 h 31"/>
                  <a:gd name="T34" fmla="*/ 11 w 36"/>
                  <a:gd name="T35" fmla="*/ 27 h 31"/>
                  <a:gd name="T36" fmla="*/ 15 w 36"/>
                  <a:gd name="T37" fmla="*/ 3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31">
                    <a:moveTo>
                      <a:pt x="15" y="31"/>
                    </a:moveTo>
                    <a:lnTo>
                      <a:pt x="8" y="29"/>
                    </a:lnTo>
                    <a:lnTo>
                      <a:pt x="4" y="25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9" y="2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29" y="10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5" y="15"/>
                    </a:lnTo>
                    <a:lnTo>
                      <a:pt x="11" y="17"/>
                    </a:lnTo>
                    <a:lnTo>
                      <a:pt x="11" y="21"/>
                    </a:lnTo>
                    <a:lnTo>
                      <a:pt x="11" y="27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6" name="Freeform 127"/>
              <p:cNvSpPr>
                <a:spLocks/>
              </p:cNvSpPr>
              <p:nvPr/>
            </p:nvSpPr>
            <p:spPr bwMode="auto">
              <a:xfrm>
                <a:off x="3557" y="2643"/>
                <a:ext cx="36" cy="36"/>
              </a:xfrm>
              <a:custGeom>
                <a:avLst/>
                <a:gdLst>
                  <a:gd name="T0" fmla="*/ 14 w 36"/>
                  <a:gd name="T1" fmla="*/ 24 h 36"/>
                  <a:gd name="T2" fmla="*/ 11 w 36"/>
                  <a:gd name="T3" fmla="*/ 22 h 36"/>
                  <a:gd name="T4" fmla="*/ 11 w 36"/>
                  <a:gd name="T5" fmla="*/ 18 h 36"/>
                  <a:gd name="T6" fmla="*/ 14 w 36"/>
                  <a:gd name="T7" fmla="*/ 18 h 36"/>
                  <a:gd name="T8" fmla="*/ 18 w 36"/>
                  <a:gd name="T9" fmla="*/ 12 h 36"/>
                  <a:gd name="T10" fmla="*/ 29 w 36"/>
                  <a:gd name="T11" fmla="*/ 8 h 36"/>
                  <a:gd name="T12" fmla="*/ 36 w 36"/>
                  <a:gd name="T13" fmla="*/ 6 h 36"/>
                  <a:gd name="T14" fmla="*/ 36 w 36"/>
                  <a:gd name="T15" fmla="*/ 4 h 36"/>
                  <a:gd name="T16" fmla="*/ 36 w 36"/>
                  <a:gd name="T17" fmla="*/ 2 h 36"/>
                  <a:gd name="T18" fmla="*/ 25 w 36"/>
                  <a:gd name="T19" fmla="*/ 0 h 36"/>
                  <a:gd name="T20" fmla="*/ 14 w 36"/>
                  <a:gd name="T21" fmla="*/ 2 h 36"/>
                  <a:gd name="T22" fmla="*/ 7 w 36"/>
                  <a:gd name="T23" fmla="*/ 6 h 36"/>
                  <a:gd name="T24" fmla="*/ 3 w 36"/>
                  <a:gd name="T25" fmla="*/ 10 h 36"/>
                  <a:gd name="T26" fmla="*/ 0 w 36"/>
                  <a:gd name="T27" fmla="*/ 14 h 36"/>
                  <a:gd name="T28" fmla="*/ 0 w 36"/>
                  <a:gd name="T29" fmla="*/ 20 h 36"/>
                  <a:gd name="T30" fmla="*/ 3 w 36"/>
                  <a:gd name="T31" fmla="*/ 24 h 36"/>
                  <a:gd name="T32" fmla="*/ 3 w 36"/>
                  <a:gd name="T33" fmla="*/ 28 h 36"/>
                  <a:gd name="T34" fmla="*/ 11 w 36"/>
                  <a:gd name="T35" fmla="*/ 34 h 36"/>
                  <a:gd name="T36" fmla="*/ 21 w 36"/>
                  <a:gd name="T37" fmla="*/ 36 h 36"/>
                  <a:gd name="T38" fmla="*/ 18 w 36"/>
                  <a:gd name="T39" fmla="*/ 32 h 36"/>
                  <a:gd name="T40" fmla="*/ 14 w 36"/>
                  <a:gd name="T41" fmla="*/ 24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4" y="24"/>
                    </a:moveTo>
                    <a:lnTo>
                      <a:pt x="11" y="22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9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25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11" y="34"/>
                    </a:lnTo>
                    <a:lnTo>
                      <a:pt x="21" y="36"/>
                    </a:lnTo>
                    <a:lnTo>
                      <a:pt x="18" y="32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7" name="Freeform 128"/>
              <p:cNvSpPr>
                <a:spLocks/>
              </p:cNvSpPr>
              <p:nvPr/>
            </p:nvSpPr>
            <p:spPr bwMode="auto">
              <a:xfrm>
                <a:off x="3553" y="2590"/>
                <a:ext cx="40" cy="32"/>
              </a:xfrm>
              <a:custGeom>
                <a:avLst/>
                <a:gdLst>
                  <a:gd name="T0" fmla="*/ 11 w 40"/>
                  <a:gd name="T1" fmla="*/ 32 h 32"/>
                  <a:gd name="T2" fmla="*/ 4 w 40"/>
                  <a:gd name="T3" fmla="*/ 22 h 32"/>
                  <a:gd name="T4" fmla="*/ 0 w 40"/>
                  <a:gd name="T5" fmla="*/ 16 h 32"/>
                  <a:gd name="T6" fmla="*/ 0 w 40"/>
                  <a:gd name="T7" fmla="*/ 12 h 32"/>
                  <a:gd name="T8" fmla="*/ 4 w 40"/>
                  <a:gd name="T9" fmla="*/ 8 h 32"/>
                  <a:gd name="T10" fmla="*/ 7 w 40"/>
                  <a:gd name="T11" fmla="*/ 6 h 32"/>
                  <a:gd name="T12" fmla="*/ 11 w 40"/>
                  <a:gd name="T13" fmla="*/ 4 h 32"/>
                  <a:gd name="T14" fmla="*/ 22 w 40"/>
                  <a:gd name="T15" fmla="*/ 0 h 32"/>
                  <a:gd name="T16" fmla="*/ 33 w 40"/>
                  <a:gd name="T17" fmla="*/ 0 h 32"/>
                  <a:gd name="T18" fmla="*/ 36 w 40"/>
                  <a:gd name="T19" fmla="*/ 2 h 32"/>
                  <a:gd name="T20" fmla="*/ 40 w 40"/>
                  <a:gd name="T21" fmla="*/ 2 h 32"/>
                  <a:gd name="T22" fmla="*/ 29 w 40"/>
                  <a:gd name="T23" fmla="*/ 8 h 32"/>
                  <a:gd name="T24" fmla="*/ 18 w 40"/>
                  <a:gd name="T25" fmla="*/ 14 h 32"/>
                  <a:gd name="T26" fmla="*/ 15 w 40"/>
                  <a:gd name="T27" fmla="*/ 22 h 32"/>
                  <a:gd name="T28" fmla="*/ 15 w 40"/>
                  <a:gd name="T29" fmla="*/ 30 h 32"/>
                  <a:gd name="T30" fmla="*/ 15 w 40"/>
                  <a:gd name="T31" fmla="*/ 32 h 32"/>
                  <a:gd name="T32" fmla="*/ 11 w 40"/>
                  <a:gd name="T33" fmla="*/ 30 h 32"/>
                  <a:gd name="T34" fmla="*/ 11 w 40"/>
                  <a:gd name="T35" fmla="*/ 32 h 32"/>
                  <a:gd name="T36" fmla="*/ 11 w 40"/>
                  <a:gd name="T37" fmla="*/ 32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32">
                    <a:moveTo>
                      <a:pt x="11" y="32"/>
                    </a:moveTo>
                    <a:lnTo>
                      <a:pt x="4" y="22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29" y="8"/>
                    </a:lnTo>
                    <a:lnTo>
                      <a:pt x="18" y="1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1" y="30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8" name="Freeform 129"/>
              <p:cNvSpPr>
                <a:spLocks/>
              </p:cNvSpPr>
              <p:nvPr/>
            </p:nvSpPr>
            <p:spPr bwMode="auto">
              <a:xfrm>
                <a:off x="3506" y="2657"/>
                <a:ext cx="26" cy="26"/>
              </a:xfrm>
              <a:custGeom>
                <a:avLst/>
                <a:gdLst>
                  <a:gd name="T0" fmla="*/ 11 w 26"/>
                  <a:gd name="T1" fmla="*/ 26 h 26"/>
                  <a:gd name="T2" fmla="*/ 4 w 26"/>
                  <a:gd name="T3" fmla="*/ 24 h 26"/>
                  <a:gd name="T4" fmla="*/ 0 w 26"/>
                  <a:gd name="T5" fmla="*/ 18 h 26"/>
                  <a:gd name="T6" fmla="*/ 0 w 26"/>
                  <a:gd name="T7" fmla="*/ 14 h 26"/>
                  <a:gd name="T8" fmla="*/ 0 w 26"/>
                  <a:gd name="T9" fmla="*/ 8 h 26"/>
                  <a:gd name="T10" fmla="*/ 8 w 26"/>
                  <a:gd name="T11" fmla="*/ 4 h 26"/>
                  <a:gd name="T12" fmla="*/ 22 w 26"/>
                  <a:gd name="T13" fmla="*/ 0 h 26"/>
                  <a:gd name="T14" fmla="*/ 26 w 26"/>
                  <a:gd name="T15" fmla="*/ 2 h 26"/>
                  <a:gd name="T16" fmla="*/ 26 w 26"/>
                  <a:gd name="T17" fmla="*/ 4 h 26"/>
                  <a:gd name="T18" fmla="*/ 15 w 26"/>
                  <a:gd name="T19" fmla="*/ 10 h 26"/>
                  <a:gd name="T20" fmla="*/ 8 w 26"/>
                  <a:gd name="T21" fmla="*/ 16 h 26"/>
                  <a:gd name="T22" fmla="*/ 11 w 26"/>
                  <a:gd name="T23" fmla="*/ 22 h 26"/>
                  <a:gd name="T24" fmla="*/ 11 w 26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6">
                    <a:moveTo>
                      <a:pt x="11" y="26"/>
                    </a:moveTo>
                    <a:lnTo>
                      <a:pt x="4" y="24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15" y="10"/>
                    </a:lnTo>
                    <a:lnTo>
                      <a:pt x="8" y="16"/>
                    </a:lnTo>
                    <a:lnTo>
                      <a:pt x="11" y="22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59" name="Freeform 130"/>
              <p:cNvSpPr>
                <a:spLocks/>
              </p:cNvSpPr>
              <p:nvPr/>
            </p:nvSpPr>
            <p:spPr bwMode="auto">
              <a:xfrm>
                <a:off x="3629" y="2667"/>
                <a:ext cx="18" cy="91"/>
              </a:xfrm>
              <a:custGeom>
                <a:avLst/>
                <a:gdLst>
                  <a:gd name="T0" fmla="*/ 3 w 18"/>
                  <a:gd name="T1" fmla="*/ 89 h 91"/>
                  <a:gd name="T2" fmla="*/ 3 w 18"/>
                  <a:gd name="T3" fmla="*/ 89 h 91"/>
                  <a:gd name="T4" fmla="*/ 3 w 18"/>
                  <a:gd name="T5" fmla="*/ 89 h 91"/>
                  <a:gd name="T6" fmla="*/ 14 w 18"/>
                  <a:gd name="T7" fmla="*/ 75 h 91"/>
                  <a:gd name="T8" fmla="*/ 18 w 18"/>
                  <a:gd name="T9" fmla="*/ 61 h 91"/>
                  <a:gd name="T10" fmla="*/ 14 w 18"/>
                  <a:gd name="T11" fmla="*/ 47 h 91"/>
                  <a:gd name="T12" fmla="*/ 11 w 18"/>
                  <a:gd name="T13" fmla="*/ 34 h 91"/>
                  <a:gd name="T14" fmla="*/ 11 w 18"/>
                  <a:gd name="T15" fmla="*/ 26 h 91"/>
                  <a:gd name="T16" fmla="*/ 14 w 18"/>
                  <a:gd name="T17" fmla="*/ 20 h 91"/>
                  <a:gd name="T18" fmla="*/ 14 w 18"/>
                  <a:gd name="T19" fmla="*/ 10 h 91"/>
                  <a:gd name="T20" fmla="*/ 14 w 18"/>
                  <a:gd name="T21" fmla="*/ 2 h 91"/>
                  <a:gd name="T22" fmla="*/ 7 w 18"/>
                  <a:gd name="T23" fmla="*/ 0 h 91"/>
                  <a:gd name="T24" fmla="*/ 7 w 18"/>
                  <a:gd name="T25" fmla="*/ 0 h 91"/>
                  <a:gd name="T26" fmla="*/ 11 w 18"/>
                  <a:gd name="T27" fmla="*/ 2 h 91"/>
                  <a:gd name="T28" fmla="*/ 11 w 18"/>
                  <a:gd name="T29" fmla="*/ 8 h 91"/>
                  <a:gd name="T30" fmla="*/ 11 w 18"/>
                  <a:gd name="T31" fmla="*/ 12 h 91"/>
                  <a:gd name="T32" fmla="*/ 11 w 18"/>
                  <a:gd name="T33" fmla="*/ 16 h 91"/>
                  <a:gd name="T34" fmla="*/ 3 w 18"/>
                  <a:gd name="T35" fmla="*/ 32 h 91"/>
                  <a:gd name="T36" fmla="*/ 0 w 18"/>
                  <a:gd name="T37" fmla="*/ 45 h 91"/>
                  <a:gd name="T38" fmla="*/ 3 w 18"/>
                  <a:gd name="T39" fmla="*/ 57 h 91"/>
                  <a:gd name="T40" fmla="*/ 11 w 18"/>
                  <a:gd name="T41" fmla="*/ 69 h 91"/>
                  <a:gd name="T42" fmla="*/ 7 w 18"/>
                  <a:gd name="T43" fmla="*/ 73 h 91"/>
                  <a:gd name="T44" fmla="*/ 7 w 18"/>
                  <a:gd name="T45" fmla="*/ 77 h 91"/>
                  <a:gd name="T46" fmla="*/ 3 w 18"/>
                  <a:gd name="T47" fmla="*/ 85 h 91"/>
                  <a:gd name="T48" fmla="*/ 0 w 18"/>
                  <a:gd name="T49" fmla="*/ 89 h 91"/>
                  <a:gd name="T50" fmla="*/ 0 w 18"/>
                  <a:gd name="T51" fmla="*/ 91 h 91"/>
                  <a:gd name="T52" fmla="*/ 3 w 18"/>
                  <a:gd name="T53" fmla="*/ 89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8" h="91">
                    <a:moveTo>
                      <a:pt x="3" y="89"/>
                    </a:moveTo>
                    <a:lnTo>
                      <a:pt x="3" y="89"/>
                    </a:lnTo>
                    <a:lnTo>
                      <a:pt x="14" y="75"/>
                    </a:lnTo>
                    <a:lnTo>
                      <a:pt x="18" y="61"/>
                    </a:lnTo>
                    <a:lnTo>
                      <a:pt x="14" y="47"/>
                    </a:lnTo>
                    <a:lnTo>
                      <a:pt x="11" y="34"/>
                    </a:lnTo>
                    <a:lnTo>
                      <a:pt x="11" y="26"/>
                    </a:lnTo>
                    <a:lnTo>
                      <a:pt x="14" y="20"/>
                    </a:lnTo>
                    <a:lnTo>
                      <a:pt x="14" y="10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3" y="32"/>
                    </a:lnTo>
                    <a:lnTo>
                      <a:pt x="0" y="45"/>
                    </a:lnTo>
                    <a:lnTo>
                      <a:pt x="3" y="57"/>
                    </a:lnTo>
                    <a:lnTo>
                      <a:pt x="11" y="69"/>
                    </a:lnTo>
                    <a:lnTo>
                      <a:pt x="7" y="73"/>
                    </a:lnTo>
                    <a:lnTo>
                      <a:pt x="7" y="77"/>
                    </a:lnTo>
                    <a:lnTo>
                      <a:pt x="3" y="85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3" y="89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0" name="Freeform 131"/>
              <p:cNvSpPr>
                <a:spLocks/>
              </p:cNvSpPr>
              <p:nvPr/>
            </p:nvSpPr>
            <p:spPr bwMode="auto">
              <a:xfrm>
                <a:off x="3524" y="2716"/>
                <a:ext cx="26" cy="24"/>
              </a:xfrm>
              <a:custGeom>
                <a:avLst/>
                <a:gdLst>
                  <a:gd name="T0" fmla="*/ 26 w 26"/>
                  <a:gd name="T1" fmla="*/ 24 h 24"/>
                  <a:gd name="T2" fmla="*/ 15 w 26"/>
                  <a:gd name="T3" fmla="*/ 20 h 24"/>
                  <a:gd name="T4" fmla="*/ 8 w 26"/>
                  <a:gd name="T5" fmla="*/ 14 h 24"/>
                  <a:gd name="T6" fmla="*/ 4 w 26"/>
                  <a:gd name="T7" fmla="*/ 8 h 24"/>
                  <a:gd name="T8" fmla="*/ 0 w 26"/>
                  <a:gd name="T9" fmla="*/ 2 h 24"/>
                  <a:gd name="T10" fmla="*/ 0 w 26"/>
                  <a:gd name="T11" fmla="*/ 0 h 24"/>
                  <a:gd name="T12" fmla="*/ 0 w 26"/>
                  <a:gd name="T13" fmla="*/ 0 h 24"/>
                  <a:gd name="T14" fmla="*/ 8 w 26"/>
                  <a:gd name="T15" fmla="*/ 6 h 24"/>
                  <a:gd name="T16" fmla="*/ 11 w 26"/>
                  <a:gd name="T17" fmla="*/ 14 h 24"/>
                  <a:gd name="T18" fmla="*/ 18 w 26"/>
                  <a:gd name="T19" fmla="*/ 18 h 24"/>
                  <a:gd name="T20" fmla="*/ 26 w 26"/>
                  <a:gd name="T21" fmla="*/ 24 h 24"/>
                  <a:gd name="T22" fmla="*/ 26 w 26"/>
                  <a:gd name="T23" fmla="*/ 24 h 24"/>
                  <a:gd name="T24" fmla="*/ 26 w 26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4">
                    <a:moveTo>
                      <a:pt x="26" y="24"/>
                    </a:moveTo>
                    <a:lnTo>
                      <a:pt x="15" y="20"/>
                    </a:lnTo>
                    <a:lnTo>
                      <a:pt x="8" y="14"/>
                    </a:lnTo>
                    <a:lnTo>
                      <a:pt x="4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1" y="14"/>
                    </a:lnTo>
                    <a:lnTo>
                      <a:pt x="18" y="18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1" name="Freeform 132"/>
              <p:cNvSpPr>
                <a:spLocks/>
              </p:cNvSpPr>
              <p:nvPr/>
            </p:nvSpPr>
            <p:spPr bwMode="auto">
              <a:xfrm>
                <a:off x="3517" y="2689"/>
                <a:ext cx="25" cy="16"/>
              </a:xfrm>
              <a:custGeom>
                <a:avLst/>
                <a:gdLst>
                  <a:gd name="T0" fmla="*/ 7 w 25"/>
                  <a:gd name="T1" fmla="*/ 14 h 16"/>
                  <a:gd name="T2" fmla="*/ 11 w 25"/>
                  <a:gd name="T3" fmla="*/ 12 h 16"/>
                  <a:gd name="T4" fmla="*/ 11 w 25"/>
                  <a:gd name="T5" fmla="*/ 6 h 16"/>
                  <a:gd name="T6" fmla="*/ 18 w 25"/>
                  <a:gd name="T7" fmla="*/ 4 h 16"/>
                  <a:gd name="T8" fmla="*/ 25 w 25"/>
                  <a:gd name="T9" fmla="*/ 2 h 16"/>
                  <a:gd name="T10" fmla="*/ 22 w 25"/>
                  <a:gd name="T11" fmla="*/ 2 h 16"/>
                  <a:gd name="T12" fmla="*/ 25 w 25"/>
                  <a:gd name="T13" fmla="*/ 0 h 16"/>
                  <a:gd name="T14" fmla="*/ 22 w 25"/>
                  <a:gd name="T15" fmla="*/ 0 h 16"/>
                  <a:gd name="T16" fmla="*/ 22 w 25"/>
                  <a:gd name="T17" fmla="*/ 0 h 16"/>
                  <a:gd name="T18" fmla="*/ 15 w 25"/>
                  <a:gd name="T19" fmla="*/ 2 h 16"/>
                  <a:gd name="T20" fmla="*/ 11 w 25"/>
                  <a:gd name="T21" fmla="*/ 0 h 16"/>
                  <a:gd name="T22" fmla="*/ 4 w 25"/>
                  <a:gd name="T23" fmla="*/ 4 h 16"/>
                  <a:gd name="T24" fmla="*/ 4 w 25"/>
                  <a:gd name="T25" fmla="*/ 8 h 16"/>
                  <a:gd name="T26" fmla="*/ 0 w 25"/>
                  <a:gd name="T27" fmla="*/ 12 h 16"/>
                  <a:gd name="T28" fmla="*/ 4 w 25"/>
                  <a:gd name="T29" fmla="*/ 16 h 16"/>
                  <a:gd name="T30" fmla="*/ 7 w 25"/>
                  <a:gd name="T31" fmla="*/ 16 h 16"/>
                  <a:gd name="T32" fmla="*/ 7 w 25"/>
                  <a:gd name="T33" fmla="*/ 1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16">
                    <a:moveTo>
                      <a:pt x="7" y="14"/>
                    </a:moveTo>
                    <a:lnTo>
                      <a:pt x="11" y="12"/>
                    </a:lnTo>
                    <a:lnTo>
                      <a:pt x="11" y="6"/>
                    </a:lnTo>
                    <a:lnTo>
                      <a:pt x="18" y="4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2" name="Freeform 133"/>
              <p:cNvSpPr>
                <a:spLocks/>
              </p:cNvSpPr>
              <p:nvPr/>
            </p:nvSpPr>
            <p:spPr bwMode="auto">
              <a:xfrm>
                <a:off x="3611" y="2594"/>
                <a:ext cx="25" cy="65"/>
              </a:xfrm>
              <a:custGeom>
                <a:avLst/>
                <a:gdLst>
                  <a:gd name="T0" fmla="*/ 21 w 25"/>
                  <a:gd name="T1" fmla="*/ 61 h 65"/>
                  <a:gd name="T2" fmla="*/ 25 w 25"/>
                  <a:gd name="T3" fmla="*/ 53 h 65"/>
                  <a:gd name="T4" fmla="*/ 21 w 25"/>
                  <a:gd name="T5" fmla="*/ 45 h 65"/>
                  <a:gd name="T6" fmla="*/ 11 w 25"/>
                  <a:gd name="T7" fmla="*/ 24 h 65"/>
                  <a:gd name="T8" fmla="*/ 3 w 25"/>
                  <a:gd name="T9" fmla="*/ 0 h 65"/>
                  <a:gd name="T10" fmla="*/ 0 w 25"/>
                  <a:gd name="T11" fmla="*/ 2 h 65"/>
                  <a:gd name="T12" fmla="*/ 0 w 25"/>
                  <a:gd name="T13" fmla="*/ 4 h 65"/>
                  <a:gd name="T14" fmla="*/ 7 w 25"/>
                  <a:gd name="T15" fmla="*/ 20 h 65"/>
                  <a:gd name="T16" fmla="*/ 11 w 25"/>
                  <a:gd name="T17" fmla="*/ 36 h 65"/>
                  <a:gd name="T18" fmla="*/ 14 w 25"/>
                  <a:gd name="T19" fmla="*/ 51 h 65"/>
                  <a:gd name="T20" fmla="*/ 18 w 25"/>
                  <a:gd name="T21" fmla="*/ 65 h 65"/>
                  <a:gd name="T22" fmla="*/ 18 w 25"/>
                  <a:gd name="T23" fmla="*/ 63 h 65"/>
                  <a:gd name="T24" fmla="*/ 21 w 25"/>
                  <a:gd name="T25" fmla="*/ 61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65">
                    <a:moveTo>
                      <a:pt x="21" y="61"/>
                    </a:moveTo>
                    <a:lnTo>
                      <a:pt x="25" y="53"/>
                    </a:lnTo>
                    <a:lnTo>
                      <a:pt x="21" y="45"/>
                    </a:lnTo>
                    <a:lnTo>
                      <a:pt x="11" y="2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7" y="20"/>
                    </a:lnTo>
                    <a:lnTo>
                      <a:pt x="11" y="36"/>
                    </a:lnTo>
                    <a:lnTo>
                      <a:pt x="14" y="51"/>
                    </a:lnTo>
                    <a:lnTo>
                      <a:pt x="18" y="65"/>
                    </a:lnTo>
                    <a:lnTo>
                      <a:pt x="18" y="63"/>
                    </a:lnTo>
                    <a:lnTo>
                      <a:pt x="21" y="61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3" name="Freeform 134"/>
              <p:cNvSpPr>
                <a:spLocks/>
              </p:cNvSpPr>
              <p:nvPr/>
            </p:nvSpPr>
            <p:spPr bwMode="auto">
              <a:xfrm>
                <a:off x="3568" y="2699"/>
                <a:ext cx="18" cy="13"/>
              </a:xfrm>
              <a:custGeom>
                <a:avLst/>
                <a:gdLst>
                  <a:gd name="T0" fmla="*/ 3 w 18"/>
                  <a:gd name="T1" fmla="*/ 13 h 13"/>
                  <a:gd name="T2" fmla="*/ 10 w 18"/>
                  <a:gd name="T3" fmla="*/ 11 h 13"/>
                  <a:gd name="T4" fmla="*/ 14 w 18"/>
                  <a:gd name="T5" fmla="*/ 9 h 13"/>
                  <a:gd name="T6" fmla="*/ 18 w 18"/>
                  <a:gd name="T7" fmla="*/ 6 h 13"/>
                  <a:gd name="T8" fmla="*/ 18 w 18"/>
                  <a:gd name="T9" fmla="*/ 2 h 13"/>
                  <a:gd name="T10" fmla="*/ 14 w 18"/>
                  <a:gd name="T11" fmla="*/ 0 h 13"/>
                  <a:gd name="T12" fmla="*/ 10 w 18"/>
                  <a:gd name="T13" fmla="*/ 2 h 13"/>
                  <a:gd name="T14" fmla="*/ 3 w 18"/>
                  <a:gd name="T15" fmla="*/ 7 h 13"/>
                  <a:gd name="T16" fmla="*/ 0 w 18"/>
                  <a:gd name="T17" fmla="*/ 13 h 13"/>
                  <a:gd name="T18" fmla="*/ 0 w 18"/>
                  <a:gd name="T19" fmla="*/ 13 h 13"/>
                  <a:gd name="T20" fmla="*/ 3 w 18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3">
                    <a:moveTo>
                      <a:pt x="3" y="13"/>
                    </a:moveTo>
                    <a:lnTo>
                      <a:pt x="10" y="11"/>
                    </a:lnTo>
                    <a:lnTo>
                      <a:pt x="14" y="9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4" name="Freeform 135"/>
              <p:cNvSpPr>
                <a:spLocks/>
              </p:cNvSpPr>
              <p:nvPr/>
            </p:nvSpPr>
            <p:spPr bwMode="auto">
              <a:xfrm>
                <a:off x="3586" y="2716"/>
                <a:ext cx="36" cy="34"/>
              </a:xfrm>
              <a:custGeom>
                <a:avLst/>
                <a:gdLst>
                  <a:gd name="T0" fmla="*/ 3 w 36"/>
                  <a:gd name="T1" fmla="*/ 34 h 34"/>
                  <a:gd name="T2" fmla="*/ 0 w 36"/>
                  <a:gd name="T3" fmla="*/ 22 h 34"/>
                  <a:gd name="T4" fmla="*/ 0 w 36"/>
                  <a:gd name="T5" fmla="*/ 12 h 34"/>
                  <a:gd name="T6" fmla="*/ 7 w 36"/>
                  <a:gd name="T7" fmla="*/ 8 h 34"/>
                  <a:gd name="T8" fmla="*/ 14 w 36"/>
                  <a:gd name="T9" fmla="*/ 4 h 34"/>
                  <a:gd name="T10" fmla="*/ 21 w 36"/>
                  <a:gd name="T11" fmla="*/ 0 h 34"/>
                  <a:gd name="T12" fmla="*/ 36 w 36"/>
                  <a:gd name="T13" fmla="*/ 0 h 34"/>
                  <a:gd name="T14" fmla="*/ 3 w 36"/>
                  <a:gd name="T15" fmla="*/ 34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34">
                    <a:moveTo>
                      <a:pt x="3" y="34"/>
                    </a:moveTo>
                    <a:lnTo>
                      <a:pt x="0" y="22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36" y="0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5" name="Freeform 136"/>
              <p:cNvSpPr>
                <a:spLocks/>
              </p:cNvSpPr>
              <p:nvPr/>
            </p:nvSpPr>
            <p:spPr bwMode="auto">
              <a:xfrm>
                <a:off x="3586" y="2716"/>
                <a:ext cx="36" cy="34"/>
              </a:xfrm>
              <a:custGeom>
                <a:avLst/>
                <a:gdLst>
                  <a:gd name="T0" fmla="*/ 3 w 36"/>
                  <a:gd name="T1" fmla="*/ 34 h 34"/>
                  <a:gd name="T2" fmla="*/ 0 w 36"/>
                  <a:gd name="T3" fmla="*/ 22 h 34"/>
                  <a:gd name="T4" fmla="*/ 0 w 36"/>
                  <a:gd name="T5" fmla="*/ 12 h 34"/>
                  <a:gd name="T6" fmla="*/ 7 w 36"/>
                  <a:gd name="T7" fmla="*/ 8 h 34"/>
                  <a:gd name="T8" fmla="*/ 14 w 36"/>
                  <a:gd name="T9" fmla="*/ 4 h 34"/>
                  <a:gd name="T10" fmla="*/ 21 w 36"/>
                  <a:gd name="T11" fmla="*/ 0 h 34"/>
                  <a:gd name="T12" fmla="*/ 36 w 36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4">
                    <a:moveTo>
                      <a:pt x="3" y="34"/>
                    </a:moveTo>
                    <a:lnTo>
                      <a:pt x="0" y="22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4" y="4"/>
                    </a:lnTo>
                    <a:lnTo>
                      <a:pt x="21" y="0"/>
                    </a:lnTo>
                    <a:lnTo>
                      <a:pt x="36" y="0"/>
                    </a:lnTo>
                  </a:path>
                </a:pathLst>
              </a:custGeom>
              <a:noFill/>
              <a:ln w="6985">
                <a:solidFill>
                  <a:srgbClr val="83828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6" name="Freeform 137"/>
              <p:cNvSpPr>
                <a:spLocks/>
              </p:cNvSpPr>
              <p:nvPr/>
            </p:nvSpPr>
            <p:spPr bwMode="auto">
              <a:xfrm>
                <a:off x="3586" y="2720"/>
                <a:ext cx="39" cy="32"/>
              </a:xfrm>
              <a:custGeom>
                <a:avLst/>
                <a:gdLst>
                  <a:gd name="T0" fmla="*/ 39 w 39"/>
                  <a:gd name="T1" fmla="*/ 6 h 32"/>
                  <a:gd name="T2" fmla="*/ 36 w 39"/>
                  <a:gd name="T3" fmla="*/ 2 h 32"/>
                  <a:gd name="T4" fmla="*/ 28 w 39"/>
                  <a:gd name="T5" fmla="*/ 0 h 32"/>
                  <a:gd name="T6" fmla="*/ 21 w 39"/>
                  <a:gd name="T7" fmla="*/ 0 h 32"/>
                  <a:gd name="T8" fmla="*/ 18 w 39"/>
                  <a:gd name="T9" fmla="*/ 0 h 32"/>
                  <a:gd name="T10" fmla="*/ 14 w 39"/>
                  <a:gd name="T11" fmla="*/ 2 h 32"/>
                  <a:gd name="T12" fmla="*/ 7 w 39"/>
                  <a:gd name="T13" fmla="*/ 6 h 32"/>
                  <a:gd name="T14" fmla="*/ 3 w 39"/>
                  <a:gd name="T15" fmla="*/ 10 h 32"/>
                  <a:gd name="T16" fmla="*/ 0 w 39"/>
                  <a:gd name="T17" fmla="*/ 18 h 32"/>
                  <a:gd name="T18" fmla="*/ 3 w 39"/>
                  <a:gd name="T19" fmla="*/ 24 h 32"/>
                  <a:gd name="T20" fmla="*/ 10 w 39"/>
                  <a:gd name="T21" fmla="*/ 32 h 32"/>
                  <a:gd name="T22" fmla="*/ 14 w 39"/>
                  <a:gd name="T23" fmla="*/ 32 h 32"/>
                  <a:gd name="T24" fmla="*/ 18 w 39"/>
                  <a:gd name="T25" fmla="*/ 30 h 32"/>
                  <a:gd name="T26" fmla="*/ 18 w 39"/>
                  <a:gd name="T27" fmla="*/ 22 h 32"/>
                  <a:gd name="T28" fmla="*/ 21 w 39"/>
                  <a:gd name="T29" fmla="*/ 14 h 32"/>
                  <a:gd name="T30" fmla="*/ 28 w 39"/>
                  <a:gd name="T31" fmla="*/ 10 h 32"/>
                  <a:gd name="T32" fmla="*/ 39 w 39"/>
                  <a:gd name="T33" fmla="*/ 8 h 32"/>
                  <a:gd name="T34" fmla="*/ 39 w 39"/>
                  <a:gd name="T35" fmla="*/ 8 h 32"/>
                  <a:gd name="T36" fmla="*/ 39 w 39"/>
                  <a:gd name="T37" fmla="*/ 6 h 32"/>
                  <a:gd name="T38" fmla="*/ 39 w 39"/>
                  <a:gd name="T39" fmla="*/ 6 h 32"/>
                  <a:gd name="T40" fmla="*/ 39 w 39"/>
                  <a:gd name="T41" fmla="*/ 8 h 32"/>
                  <a:gd name="T42" fmla="*/ 39 w 39"/>
                  <a:gd name="T43" fmla="*/ 6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" h="32">
                    <a:moveTo>
                      <a:pt x="39" y="6"/>
                    </a:moveTo>
                    <a:lnTo>
                      <a:pt x="36" y="2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10" y="32"/>
                    </a:lnTo>
                    <a:lnTo>
                      <a:pt x="14" y="32"/>
                    </a:lnTo>
                    <a:lnTo>
                      <a:pt x="18" y="30"/>
                    </a:lnTo>
                    <a:lnTo>
                      <a:pt x="18" y="22"/>
                    </a:lnTo>
                    <a:lnTo>
                      <a:pt x="21" y="14"/>
                    </a:lnTo>
                    <a:lnTo>
                      <a:pt x="28" y="10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7" name="Freeform 138"/>
              <p:cNvSpPr>
                <a:spLocks/>
              </p:cNvSpPr>
              <p:nvPr/>
            </p:nvSpPr>
            <p:spPr bwMode="auto">
              <a:xfrm>
                <a:off x="3596" y="2726"/>
                <a:ext cx="18" cy="12"/>
              </a:xfrm>
              <a:custGeom>
                <a:avLst/>
                <a:gdLst>
                  <a:gd name="T0" fmla="*/ 4 w 18"/>
                  <a:gd name="T1" fmla="*/ 12 h 12"/>
                  <a:gd name="T2" fmla="*/ 11 w 18"/>
                  <a:gd name="T3" fmla="*/ 12 h 12"/>
                  <a:gd name="T4" fmla="*/ 15 w 18"/>
                  <a:gd name="T5" fmla="*/ 8 h 12"/>
                  <a:gd name="T6" fmla="*/ 18 w 18"/>
                  <a:gd name="T7" fmla="*/ 4 h 12"/>
                  <a:gd name="T8" fmla="*/ 18 w 18"/>
                  <a:gd name="T9" fmla="*/ 0 h 12"/>
                  <a:gd name="T10" fmla="*/ 15 w 18"/>
                  <a:gd name="T11" fmla="*/ 0 h 12"/>
                  <a:gd name="T12" fmla="*/ 8 w 18"/>
                  <a:gd name="T13" fmla="*/ 0 h 12"/>
                  <a:gd name="T14" fmla="*/ 4 w 18"/>
                  <a:gd name="T15" fmla="*/ 4 h 12"/>
                  <a:gd name="T16" fmla="*/ 0 w 18"/>
                  <a:gd name="T17" fmla="*/ 6 h 12"/>
                  <a:gd name="T18" fmla="*/ 0 w 18"/>
                  <a:gd name="T19" fmla="*/ 10 h 12"/>
                  <a:gd name="T20" fmla="*/ 4 w 18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2">
                    <a:moveTo>
                      <a:pt x="4" y="12"/>
                    </a:moveTo>
                    <a:lnTo>
                      <a:pt x="11" y="12"/>
                    </a:lnTo>
                    <a:lnTo>
                      <a:pt x="15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8" name="Freeform 139"/>
              <p:cNvSpPr>
                <a:spLocks/>
              </p:cNvSpPr>
              <p:nvPr/>
            </p:nvSpPr>
            <p:spPr bwMode="auto">
              <a:xfrm>
                <a:off x="3564" y="2594"/>
                <a:ext cx="18" cy="12"/>
              </a:xfrm>
              <a:custGeom>
                <a:avLst/>
                <a:gdLst>
                  <a:gd name="T0" fmla="*/ 4 w 18"/>
                  <a:gd name="T1" fmla="*/ 12 h 12"/>
                  <a:gd name="T2" fmla="*/ 11 w 18"/>
                  <a:gd name="T3" fmla="*/ 12 h 12"/>
                  <a:gd name="T4" fmla="*/ 14 w 18"/>
                  <a:gd name="T5" fmla="*/ 8 h 12"/>
                  <a:gd name="T6" fmla="*/ 18 w 18"/>
                  <a:gd name="T7" fmla="*/ 4 h 12"/>
                  <a:gd name="T8" fmla="*/ 14 w 18"/>
                  <a:gd name="T9" fmla="*/ 0 h 12"/>
                  <a:gd name="T10" fmla="*/ 7 w 18"/>
                  <a:gd name="T11" fmla="*/ 0 h 12"/>
                  <a:gd name="T12" fmla="*/ 4 w 18"/>
                  <a:gd name="T13" fmla="*/ 4 h 12"/>
                  <a:gd name="T14" fmla="*/ 0 w 18"/>
                  <a:gd name="T15" fmla="*/ 10 h 12"/>
                  <a:gd name="T16" fmla="*/ 4 w 1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2">
                    <a:moveTo>
                      <a:pt x="4" y="12"/>
                    </a:moveTo>
                    <a:lnTo>
                      <a:pt x="11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69" name="Freeform 140"/>
              <p:cNvSpPr>
                <a:spLocks/>
              </p:cNvSpPr>
              <p:nvPr/>
            </p:nvSpPr>
            <p:spPr bwMode="auto">
              <a:xfrm>
                <a:off x="3514" y="2663"/>
                <a:ext cx="14" cy="10"/>
              </a:xfrm>
              <a:custGeom>
                <a:avLst/>
                <a:gdLst>
                  <a:gd name="T0" fmla="*/ 0 w 14"/>
                  <a:gd name="T1" fmla="*/ 6 h 10"/>
                  <a:gd name="T2" fmla="*/ 3 w 14"/>
                  <a:gd name="T3" fmla="*/ 10 h 10"/>
                  <a:gd name="T4" fmla="*/ 3 w 14"/>
                  <a:gd name="T5" fmla="*/ 8 h 10"/>
                  <a:gd name="T6" fmla="*/ 7 w 14"/>
                  <a:gd name="T7" fmla="*/ 8 h 10"/>
                  <a:gd name="T8" fmla="*/ 10 w 14"/>
                  <a:gd name="T9" fmla="*/ 6 h 10"/>
                  <a:gd name="T10" fmla="*/ 14 w 14"/>
                  <a:gd name="T11" fmla="*/ 2 h 10"/>
                  <a:gd name="T12" fmla="*/ 10 w 14"/>
                  <a:gd name="T13" fmla="*/ 0 h 10"/>
                  <a:gd name="T14" fmla="*/ 7 w 14"/>
                  <a:gd name="T15" fmla="*/ 0 h 10"/>
                  <a:gd name="T16" fmla="*/ 3 w 14"/>
                  <a:gd name="T17" fmla="*/ 2 h 10"/>
                  <a:gd name="T18" fmla="*/ 0 w 14"/>
                  <a:gd name="T19" fmla="*/ 4 h 10"/>
                  <a:gd name="T20" fmla="*/ 0 w 14"/>
                  <a:gd name="T21" fmla="*/ 6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0">
                    <a:moveTo>
                      <a:pt x="0" y="6"/>
                    </a:moveTo>
                    <a:lnTo>
                      <a:pt x="3" y="10"/>
                    </a:lnTo>
                    <a:lnTo>
                      <a:pt x="3" y="8"/>
                    </a:lnTo>
                    <a:lnTo>
                      <a:pt x="7" y="8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0" name="Freeform 141"/>
              <p:cNvSpPr>
                <a:spLocks/>
              </p:cNvSpPr>
              <p:nvPr/>
            </p:nvSpPr>
            <p:spPr bwMode="auto">
              <a:xfrm>
                <a:off x="2880" y="2397"/>
                <a:ext cx="151" cy="20"/>
              </a:xfrm>
              <a:custGeom>
                <a:avLst/>
                <a:gdLst>
                  <a:gd name="T0" fmla="*/ 151 w 151"/>
                  <a:gd name="T1" fmla="*/ 2 h 20"/>
                  <a:gd name="T2" fmla="*/ 130 w 151"/>
                  <a:gd name="T3" fmla="*/ 0 h 20"/>
                  <a:gd name="T4" fmla="*/ 112 w 151"/>
                  <a:gd name="T5" fmla="*/ 0 h 20"/>
                  <a:gd name="T6" fmla="*/ 94 w 151"/>
                  <a:gd name="T7" fmla="*/ 0 h 20"/>
                  <a:gd name="T8" fmla="*/ 72 w 151"/>
                  <a:gd name="T9" fmla="*/ 4 h 20"/>
                  <a:gd name="T10" fmla="*/ 36 w 151"/>
                  <a:gd name="T11" fmla="*/ 10 h 20"/>
                  <a:gd name="T12" fmla="*/ 0 w 151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20">
                    <a:moveTo>
                      <a:pt x="151" y="2"/>
                    </a:moveTo>
                    <a:lnTo>
                      <a:pt x="130" y="0"/>
                    </a:lnTo>
                    <a:lnTo>
                      <a:pt x="112" y="0"/>
                    </a:lnTo>
                    <a:lnTo>
                      <a:pt x="94" y="0"/>
                    </a:lnTo>
                    <a:lnTo>
                      <a:pt x="72" y="4"/>
                    </a:lnTo>
                    <a:lnTo>
                      <a:pt x="36" y="10"/>
                    </a:lnTo>
                    <a:lnTo>
                      <a:pt x="0" y="20"/>
                    </a:lnTo>
                  </a:path>
                </a:pathLst>
              </a:custGeom>
              <a:noFill/>
              <a:ln w="6985">
                <a:solidFill>
                  <a:srgbClr val="4D49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1" name="Freeform 142"/>
              <p:cNvSpPr>
                <a:spLocks/>
              </p:cNvSpPr>
              <p:nvPr/>
            </p:nvSpPr>
            <p:spPr bwMode="auto">
              <a:xfrm>
                <a:off x="3409" y="2385"/>
                <a:ext cx="58" cy="16"/>
              </a:xfrm>
              <a:custGeom>
                <a:avLst/>
                <a:gdLst>
                  <a:gd name="T0" fmla="*/ 0 w 58"/>
                  <a:gd name="T1" fmla="*/ 0 h 16"/>
                  <a:gd name="T2" fmla="*/ 15 w 58"/>
                  <a:gd name="T3" fmla="*/ 2 h 16"/>
                  <a:gd name="T4" fmla="*/ 29 w 58"/>
                  <a:gd name="T5" fmla="*/ 6 h 16"/>
                  <a:gd name="T6" fmla="*/ 43 w 58"/>
                  <a:gd name="T7" fmla="*/ 10 h 16"/>
                  <a:gd name="T8" fmla="*/ 58 w 58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6">
                    <a:moveTo>
                      <a:pt x="0" y="0"/>
                    </a:moveTo>
                    <a:lnTo>
                      <a:pt x="15" y="2"/>
                    </a:lnTo>
                    <a:lnTo>
                      <a:pt x="29" y="6"/>
                    </a:lnTo>
                    <a:lnTo>
                      <a:pt x="43" y="10"/>
                    </a:lnTo>
                    <a:lnTo>
                      <a:pt x="58" y="16"/>
                    </a:lnTo>
                  </a:path>
                </a:pathLst>
              </a:custGeom>
              <a:noFill/>
              <a:ln w="6985">
                <a:solidFill>
                  <a:srgbClr val="4D49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2" name="Freeform 143"/>
              <p:cNvSpPr>
                <a:spLocks/>
              </p:cNvSpPr>
              <p:nvPr/>
            </p:nvSpPr>
            <p:spPr bwMode="auto">
              <a:xfrm>
                <a:off x="3190" y="2123"/>
                <a:ext cx="25" cy="274"/>
              </a:xfrm>
              <a:custGeom>
                <a:avLst/>
                <a:gdLst>
                  <a:gd name="T0" fmla="*/ 14 w 25"/>
                  <a:gd name="T1" fmla="*/ 0 h 274"/>
                  <a:gd name="T2" fmla="*/ 7 w 25"/>
                  <a:gd name="T3" fmla="*/ 21 h 274"/>
                  <a:gd name="T4" fmla="*/ 0 w 25"/>
                  <a:gd name="T5" fmla="*/ 33 h 274"/>
                  <a:gd name="T6" fmla="*/ 0 w 25"/>
                  <a:gd name="T7" fmla="*/ 39 h 274"/>
                  <a:gd name="T8" fmla="*/ 3 w 25"/>
                  <a:gd name="T9" fmla="*/ 45 h 274"/>
                  <a:gd name="T10" fmla="*/ 7 w 25"/>
                  <a:gd name="T11" fmla="*/ 51 h 274"/>
                  <a:gd name="T12" fmla="*/ 18 w 25"/>
                  <a:gd name="T13" fmla="*/ 63 h 274"/>
                  <a:gd name="T14" fmla="*/ 21 w 25"/>
                  <a:gd name="T15" fmla="*/ 71 h 274"/>
                  <a:gd name="T16" fmla="*/ 25 w 25"/>
                  <a:gd name="T17" fmla="*/ 81 h 274"/>
                  <a:gd name="T18" fmla="*/ 25 w 25"/>
                  <a:gd name="T19" fmla="*/ 90 h 274"/>
                  <a:gd name="T20" fmla="*/ 25 w 25"/>
                  <a:gd name="T21" fmla="*/ 98 h 274"/>
                  <a:gd name="T22" fmla="*/ 18 w 25"/>
                  <a:gd name="T23" fmla="*/ 118 h 274"/>
                  <a:gd name="T24" fmla="*/ 14 w 25"/>
                  <a:gd name="T25" fmla="*/ 136 h 274"/>
                  <a:gd name="T26" fmla="*/ 10 w 25"/>
                  <a:gd name="T27" fmla="*/ 157 h 274"/>
                  <a:gd name="T28" fmla="*/ 10 w 25"/>
                  <a:gd name="T29" fmla="*/ 177 h 274"/>
                  <a:gd name="T30" fmla="*/ 18 w 25"/>
                  <a:gd name="T31" fmla="*/ 197 h 274"/>
                  <a:gd name="T32" fmla="*/ 25 w 25"/>
                  <a:gd name="T33" fmla="*/ 217 h 274"/>
                  <a:gd name="T34" fmla="*/ 25 w 25"/>
                  <a:gd name="T35" fmla="*/ 230 h 274"/>
                  <a:gd name="T36" fmla="*/ 21 w 25"/>
                  <a:gd name="T37" fmla="*/ 244 h 274"/>
                  <a:gd name="T38" fmla="*/ 14 w 25"/>
                  <a:gd name="T39" fmla="*/ 258 h 274"/>
                  <a:gd name="T40" fmla="*/ 7 w 25"/>
                  <a:gd name="T41" fmla="*/ 274 h 2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74">
                    <a:moveTo>
                      <a:pt x="14" y="0"/>
                    </a:moveTo>
                    <a:lnTo>
                      <a:pt x="7" y="21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3" y="45"/>
                    </a:lnTo>
                    <a:lnTo>
                      <a:pt x="7" y="51"/>
                    </a:lnTo>
                    <a:lnTo>
                      <a:pt x="18" y="63"/>
                    </a:lnTo>
                    <a:lnTo>
                      <a:pt x="21" y="71"/>
                    </a:lnTo>
                    <a:lnTo>
                      <a:pt x="25" y="81"/>
                    </a:lnTo>
                    <a:lnTo>
                      <a:pt x="25" y="90"/>
                    </a:lnTo>
                    <a:lnTo>
                      <a:pt x="25" y="98"/>
                    </a:lnTo>
                    <a:lnTo>
                      <a:pt x="18" y="118"/>
                    </a:lnTo>
                    <a:lnTo>
                      <a:pt x="14" y="136"/>
                    </a:lnTo>
                    <a:lnTo>
                      <a:pt x="10" y="157"/>
                    </a:lnTo>
                    <a:lnTo>
                      <a:pt x="10" y="177"/>
                    </a:lnTo>
                    <a:lnTo>
                      <a:pt x="18" y="197"/>
                    </a:lnTo>
                    <a:lnTo>
                      <a:pt x="25" y="217"/>
                    </a:lnTo>
                    <a:lnTo>
                      <a:pt x="25" y="230"/>
                    </a:lnTo>
                    <a:lnTo>
                      <a:pt x="21" y="244"/>
                    </a:lnTo>
                    <a:lnTo>
                      <a:pt x="14" y="258"/>
                    </a:lnTo>
                    <a:lnTo>
                      <a:pt x="7" y="274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3" name="Freeform 144"/>
              <p:cNvSpPr>
                <a:spLocks/>
              </p:cNvSpPr>
              <p:nvPr/>
            </p:nvSpPr>
            <p:spPr bwMode="auto">
              <a:xfrm>
                <a:off x="2981" y="2129"/>
                <a:ext cx="212" cy="100"/>
              </a:xfrm>
              <a:custGeom>
                <a:avLst/>
                <a:gdLst>
                  <a:gd name="T0" fmla="*/ 183 w 212"/>
                  <a:gd name="T1" fmla="*/ 0 h 100"/>
                  <a:gd name="T2" fmla="*/ 183 w 212"/>
                  <a:gd name="T3" fmla="*/ 13 h 100"/>
                  <a:gd name="T4" fmla="*/ 183 w 212"/>
                  <a:gd name="T5" fmla="*/ 27 h 100"/>
                  <a:gd name="T6" fmla="*/ 183 w 212"/>
                  <a:gd name="T7" fmla="*/ 35 h 100"/>
                  <a:gd name="T8" fmla="*/ 187 w 212"/>
                  <a:gd name="T9" fmla="*/ 41 h 100"/>
                  <a:gd name="T10" fmla="*/ 191 w 212"/>
                  <a:gd name="T11" fmla="*/ 49 h 100"/>
                  <a:gd name="T12" fmla="*/ 198 w 212"/>
                  <a:gd name="T13" fmla="*/ 55 h 100"/>
                  <a:gd name="T14" fmla="*/ 209 w 212"/>
                  <a:gd name="T15" fmla="*/ 65 h 100"/>
                  <a:gd name="T16" fmla="*/ 212 w 212"/>
                  <a:gd name="T17" fmla="*/ 77 h 100"/>
                  <a:gd name="T18" fmla="*/ 212 w 212"/>
                  <a:gd name="T19" fmla="*/ 88 h 100"/>
                  <a:gd name="T20" fmla="*/ 209 w 212"/>
                  <a:gd name="T21" fmla="*/ 98 h 100"/>
                  <a:gd name="T22" fmla="*/ 198 w 212"/>
                  <a:gd name="T23" fmla="*/ 100 h 100"/>
                  <a:gd name="T24" fmla="*/ 187 w 212"/>
                  <a:gd name="T25" fmla="*/ 100 h 100"/>
                  <a:gd name="T26" fmla="*/ 158 w 212"/>
                  <a:gd name="T27" fmla="*/ 96 h 100"/>
                  <a:gd name="T28" fmla="*/ 129 w 212"/>
                  <a:gd name="T29" fmla="*/ 94 h 100"/>
                  <a:gd name="T30" fmla="*/ 111 w 212"/>
                  <a:gd name="T31" fmla="*/ 88 h 100"/>
                  <a:gd name="T32" fmla="*/ 93 w 212"/>
                  <a:gd name="T33" fmla="*/ 84 h 100"/>
                  <a:gd name="T34" fmla="*/ 65 w 212"/>
                  <a:gd name="T35" fmla="*/ 82 h 100"/>
                  <a:gd name="T36" fmla="*/ 32 w 212"/>
                  <a:gd name="T37" fmla="*/ 84 h 100"/>
                  <a:gd name="T38" fmla="*/ 21 w 212"/>
                  <a:gd name="T39" fmla="*/ 84 h 100"/>
                  <a:gd name="T40" fmla="*/ 14 w 212"/>
                  <a:gd name="T41" fmla="*/ 82 h 100"/>
                  <a:gd name="T42" fmla="*/ 7 w 212"/>
                  <a:gd name="T43" fmla="*/ 80 h 100"/>
                  <a:gd name="T44" fmla="*/ 0 w 212"/>
                  <a:gd name="T45" fmla="*/ 77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2" h="100">
                    <a:moveTo>
                      <a:pt x="183" y="0"/>
                    </a:moveTo>
                    <a:lnTo>
                      <a:pt x="183" y="13"/>
                    </a:lnTo>
                    <a:lnTo>
                      <a:pt x="183" y="27"/>
                    </a:lnTo>
                    <a:lnTo>
                      <a:pt x="183" y="35"/>
                    </a:lnTo>
                    <a:lnTo>
                      <a:pt x="187" y="41"/>
                    </a:lnTo>
                    <a:lnTo>
                      <a:pt x="191" y="49"/>
                    </a:lnTo>
                    <a:lnTo>
                      <a:pt x="198" y="55"/>
                    </a:lnTo>
                    <a:lnTo>
                      <a:pt x="209" y="65"/>
                    </a:lnTo>
                    <a:lnTo>
                      <a:pt x="212" y="77"/>
                    </a:lnTo>
                    <a:lnTo>
                      <a:pt x="212" y="88"/>
                    </a:lnTo>
                    <a:lnTo>
                      <a:pt x="209" y="98"/>
                    </a:lnTo>
                    <a:lnTo>
                      <a:pt x="198" y="100"/>
                    </a:lnTo>
                    <a:lnTo>
                      <a:pt x="187" y="100"/>
                    </a:lnTo>
                    <a:lnTo>
                      <a:pt x="158" y="96"/>
                    </a:lnTo>
                    <a:lnTo>
                      <a:pt x="129" y="94"/>
                    </a:lnTo>
                    <a:lnTo>
                      <a:pt x="111" y="88"/>
                    </a:lnTo>
                    <a:lnTo>
                      <a:pt x="93" y="84"/>
                    </a:lnTo>
                    <a:lnTo>
                      <a:pt x="65" y="82"/>
                    </a:lnTo>
                    <a:lnTo>
                      <a:pt x="32" y="84"/>
                    </a:lnTo>
                    <a:lnTo>
                      <a:pt x="21" y="84"/>
                    </a:lnTo>
                    <a:lnTo>
                      <a:pt x="14" y="82"/>
                    </a:lnTo>
                    <a:lnTo>
                      <a:pt x="7" y="80"/>
                    </a:lnTo>
                    <a:lnTo>
                      <a:pt x="0" y="77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4" name="Freeform 145"/>
              <p:cNvSpPr>
                <a:spLocks/>
              </p:cNvSpPr>
              <p:nvPr/>
            </p:nvSpPr>
            <p:spPr bwMode="auto">
              <a:xfrm>
                <a:off x="2974" y="2217"/>
                <a:ext cx="208" cy="50"/>
              </a:xfrm>
              <a:custGeom>
                <a:avLst/>
                <a:gdLst>
                  <a:gd name="T0" fmla="*/ 25 w 208"/>
                  <a:gd name="T1" fmla="*/ 0 h 50"/>
                  <a:gd name="T2" fmla="*/ 61 w 208"/>
                  <a:gd name="T3" fmla="*/ 0 h 50"/>
                  <a:gd name="T4" fmla="*/ 108 w 208"/>
                  <a:gd name="T5" fmla="*/ 4 h 50"/>
                  <a:gd name="T6" fmla="*/ 129 w 208"/>
                  <a:gd name="T7" fmla="*/ 10 h 50"/>
                  <a:gd name="T8" fmla="*/ 154 w 208"/>
                  <a:gd name="T9" fmla="*/ 16 h 50"/>
                  <a:gd name="T10" fmla="*/ 183 w 208"/>
                  <a:gd name="T11" fmla="*/ 22 h 50"/>
                  <a:gd name="T12" fmla="*/ 205 w 208"/>
                  <a:gd name="T13" fmla="*/ 28 h 50"/>
                  <a:gd name="T14" fmla="*/ 208 w 208"/>
                  <a:gd name="T15" fmla="*/ 32 h 50"/>
                  <a:gd name="T16" fmla="*/ 208 w 208"/>
                  <a:gd name="T17" fmla="*/ 34 h 50"/>
                  <a:gd name="T18" fmla="*/ 208 w 208"/>
                  <a:gd name="T19" fmla="*/ 38 h 50"/>
                  <a:gd name="T20" fmla="*/ 205 w 208"/>
                  <a:gd name="T21" fmla="*/ 40 h 50"/>
                  <a:gd name="T22" fmla="*/ 183 w 208"/>
                  <a:gd name="T23" fmla="*/ 42 h 50"/>
                  <a:gd name="T24" fmla="*/ 165 w 208"/>
                  <a:gd name="T25" fmla="*/ 44 h 50"/>
                  <a:gd name="T26" fmla="*/ 147 w 208"/>
                  <a:gd name="T27" fmla="*/ 44 h 50"/>
                  <a:gd name="T28" fmla="*/ 126 w 208"/>
                  <a:gd name="T29" fmla="*/ 42 h 50"/>
                  <a:gd name="T30" fmla="*/ 86 w 208"/>
                  <a:gd name="T31" fmla="*/ 42 h 50"/>
                  <a:gd name="T32" fmla="*/ 46 w 208"/>
                  <a:gd name="T33" fmla="*/ 46 h 50"/>
                  <a:gd name="T34" fmla="*/ 25 w 208"/>
                  <a:gd name="T35" fmla="*/ 48 h 50"/>
                  <a:gd name="T36" fmla="*/ 0 w 208"/>
                  <a:gd name="T37" fmla="*/ 50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8" h="50">
                    <a:moveTo>
                      <a:pt x="25" y="0"/>
                    </a:moveTo>
                    <a:lnTo>
                      <a:pt x="61" y="0"/>
                    </a:lnTo>
                    <a:lnTo>
                      <a:pt x="108" y="4"/>
                    </a:lnTo>
                    <a:lnTo>
                      <a:pt x="129" y="10"/>
                    </a:lnTo>
                    <a:lnTo>
                      <a:pt x="154" y="16"/>
                    </a:lnTo>
                    <a:lnTo>
                      <a:pt x="183" y="22"/>
                    </a:lnTo>
                    <a:lnTo>
                      <a:pt x="205" y="28"/>
                    </a:lnTo>
                    <a:lnTo>
                      <a:pt x="208" y="32"/>
                    </a:lnTo>
                    <a:lnTo>
                      <a:pt x="208" y="34"/>
                    </a:lnTo>
                    <a:lnTo>
                      <a:pt x="208" y="38"/>
                    </a:lnTo>
                    <a:lnTo>
                      <a:pt x="205" y="40"/>
                    </a:lnTo>
                    <a:lnTo>
                      <a:pt x="183" y="42"/>
                    </a:lnTo>
                    <a:lnTo>
                      <a:pt x="165" y="44"/>
                    </a:lnTo>
                    <a:lnTo>
                      <a:pt x="147" y="44"/>
                    </a:lnTo>
                    <a:lnTo>
                      <a:pt x="126" y="42"/>
                    </a:lnTo>
                    <a:lnTo>
                      <a:pt x="86" y="42"/>
                    </a:lnTo>
                    <a:lnTo>
                      <a:pt x="46" y="46"/>
                    </a:lnTo>
                    <a:lnTo>
                      <a:pt x="25" y="48"/>
                    </a:lnTo>
                    <a:lnTo>
                      <a:pt x="0" y="50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5" name="Freeform 146"/>
              <p:cNvSpPr>
                <a:spLocks/>
              </p:cNvSpPr>
              <p:nvPr/>
            </p:nvSpPr>
            <p:spPr bwMode="auto">
              <a:xfrm>
                <a:off x="3010" y="2267"/>
                <a:ext cx="162" cy="15"/>
              </a:xfrm>
              <a:custGeom>
                <a:avLst/>
                <a:gdLst>
                  <a:gd name="T0" fmla="*/ 0 w 162"/>
                  <a:gd name="T1" fmla="*/ 4 h 15"/>
                  <a:gd name="T2" fmla="*/ 10 w 162"/>
                  <a:gd name="T3" fmla="*/ 2 h 15"/>
                  <a:gd name="T4" fmla="*/ 25 w 162"/>
                  <a:gd name="T5" fmla="*/ 2 h 15"/>
                  <a:gd name="T6" fmla="*/ 64 w 162"/>
                  <a:gd name="T7" fmla="*/ 0 h 15"/>
                  <a:gd name="T8" fmla="*/ 90 w 162"/>
                  <a:gd name="T9" fmla="*/ 0 h 15"/>
                  <a:gd name="T10" fmla="*/ 115 w 162"/>
                  <a:gd name="T11" fmla="*/ 2 h 15"/>
                  <a:gd name="T12" fmla="*/ 154 w 162"/>
                  <a:gd name="T13" fmla="*/ 8 h 15"/>
                  <a:gd name="T14" fmla="*/ 158 w 162"/>
                  <a:gd name="T15" fmla="*/ 11 h 15"/>
                  <a:gd name="T16" fmla="*/ 162 w 162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15">
                    <a:moveTo>
                      <a:pt x="0" y="4"/>
                    </a:moveTo>
                    <a:lnTo>
                      <a:pt x="10" y="2"/>
                    </a:lnTo>
                    <a:lnTo>
                      <a:pt x="25" y="2"/>
                    </a:lnTo>
                    <a:lnTo>
                      <a:pt x="64" y="0"/>
                    </a:lnTo>
                    <a:lnTo>
                      <a:pt x="90" y="0"/>
                    </a:lnTo>
                    <a:lnTo>
                      <a:pt x="115" y="2"/>
                    </a:lnTo>
                    <a:lnTo>
                      <a:pt x="154" y="8"/>
                    </a:lnTo>
                    <a:lnTo>
                      <a:pt x="158" y="11"/>
                    </a:lnTo>
                    <a:lnTo>
                      <a:pt x="162" y="15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6" name="Freeform 147"/>
              <p:cNvSpPr>
                <a:spLocks/>
              </p:cNvSpPr>
              <p:nvPr/>
            </p:nvSpPr>
            <p:spPr bwMode="auto">
              <a:xfrm>
                <a:off x="3168" y="2294"/>
                <a:ext cx="29" cy="117"/>
              </a:xfrm>
              <a:custGeom>
                <a:avLst/>
                <a:gdLst>
                  <a:gd name="T0" fmla="*/ 0 w 29"/>
                  <a:gd name="T1" fmla="*/ 0 h 117"/>
                  <a:gd name="T2" fmla="*/ 7 w 29"/>
                  <a:gd name="T3" fmla="*/ 6 h 117"/>
                  <a:gd name="T4" fmla="*/ 11 w 29"/>
                  <a:gd name="T5" fmla="*/ 10 h 117"/>
                  <a:gd name="T6" fmla="*/ 14 w 29"/>
                  <a:gd name="T7" fmla="*/ 16 h 117"/>
                  <a:gd name="T8" fmla="*/ 18 w 29"/>
                  <a:gd name="T9" fmla="*/ 22 h 117"/>
                  <a:gd name="T10" fmla="*/ 25 w 29"/>
                  <a:gd name="T11" fmla="*/ 36 h 117"/>
                  <a:gd name="T12" fmla="*/ 29 w 29"/>
                  <a:gd name="T13" fmla="*/ 48 h 117"/>
                  <a:gd name="T14" fmla="*/ 29 w 29"/>
                  <a:gd name="T15" fmla="*/ 65 h 117"/>
                  <a:gd name="T16" fmla="*/ 25 w 29"/>
                  <a:gd name="T17" fmla="*/ 83 h 117"/>
                  <a:gd name="T18" fmla="*/ 22 w 29"/>
                  <a:gd name="T19" fmla="*/ 101 h 117"/>
                  <a:gd name="T20" fmla="*/ 22 w 29"/>
                  <a:gd name="T21" fmla="*/ 117 h 1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117">
                    <a:moveTo>
                      <a:pt x="0" y="0"/>
                    </a:moveTo>
                    <a:lnTo>
                      <a:pt x="7" y="6"/>
                    </a:lnTo>
                    <a:lnTo>
                      <a:pt x="11" y="10"/>
                    </a:lnTo>
                    <a:lnTo>
                      <a:pt x="14" y="16"/>
                    </a:lnTo>
                    <a:lnTo>
                      <a:pt x="18" y="22"/>
                    </a:lnTo>
                    <a:lnTo>
                      <a:pt x="25" y="36"/>
                    </a:lnTo>
                    <a:lnTo>
                      <a:pt x="29" y="48"/>
                    </a:lnTo>
                    <a:lnTo>
                      <a:pt x="29" y="65"/>
                    </a:lnTo>
                    <a:lnTo>
                      <a:pt x="25" y="83"/>
                    </a:lnTo>
                    <a:lnTo>
                      <a:pt x="22" y="101"/>
                    </a:lnTo>
                    <a:lnTo>
                      <a:pt x="22" y="117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7" name="Freeform 148"/>
              <p:cNvSpPr>
                <a:spLocks/>
              </p:cNvSpPr>
              <p:nvPr/>
            </p:nvSpPr>
            <p:spPr bwMode="auto">
              <a:xfrm>
                <a:off x="3233" y="2198"/>
                <a:ext cx="173" cy="4"/>
              </a:xfrm>
              <a:custGeom>
                <a:avLst/>
                <a:gdLst>
                  <a:gd name="T0" fmla="*/ 0 w 173"/>
                  <a:gd name="T1" fmla="*/ 4 h 4"/>
                  <a:gd name="T2" fmla="*/ 7 w 173"/>
                  <a:gd name="T3" fmla="*/ 4 h 4"/>
                  <a:gd name="T4" fmla="*/ 14 w 173"/>
                  <a:gd name="T5" fmla="*/ 4 h 4"/>
                  <a:gd name="T6" fmla="*/ 32 w 173"/>
                  <a:gd name="T7" fmla="*/ 4 h 4"/>
                  <a:gd name="T8" fmla="*/ 50 w 173"/>
                  <a:gd name="T9" fmla="*/ 0 h 4"/>
                  <a:gd name="T10" fmla="*/ 79 w 173"/>
                  <a:gd name="T11" fmla="*/ 2 h 4"/>
                  <a:gd name="T12" fmla="*/ 108 w 173"/>
                  <a:gd name="T13" fmla="*/ 4 h 4"/>
                  <a:gd name="T14" fmla="*/ 140 w 173"/>
                  <a:gd name="T15" fmla="*/ 4 h 4"/>
                  <a:gd name="T16" fmla="*/ 173 w 173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3" h="4">
                    <a:moveTo>
                      <a:pt x="0" y="4"/>
                    </a:moveTo>
                    <a:lnTo>
                      <a:pt x="7" y="4"/>
                    </a:lnTo>
                    <a:lnTo>
                      <a:pt x="14" y="4"/>
                    </a:lnTo>
                    <a:lnTo>
                      <a:pt x="32" y="4"/>
                    </a:lnTo>
                    <a:lnTo>
                      <a:pt x="50" y="0"/>
                    </a:lnTo>
                    <a:lnTo>
                      <a:pt x="79" y="2"/>
                    </a:lnTo>
                    <a:lnTo>
                      <a:pt x="108" y="4"/>
                    </a:lnTo>
                    <a:lnTo>
                      <a:pt x="140" y="4"/>
                    </a:lnTo>
                    <a:lnTo>
                      <a:pt x="173" y="2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8" name="Freeform 149"/>
              <p:cNvSpPr>
                <a:spLocks/>
              </p:cNvSpPr>
              <p:nvPr/>
            </p:nvSpPr>
            <p:spPr bwMode="auto">
              <a:xfrm>
                <a:off x="3226" y="2204"/>
                <a:ext cx="176" cy="7"/>
              </a:xfrm>
              <a:custGeom>
                <a:avLst/>
                <a:gdLst>
                  <a:gd name="T0" fmla="*/ 0 w 176"/>
                  <a:gd name="T1" fmla="*/ 7 h 7"/>
                  <a:gd name="T2" fmla="*/ 39 w 176"/>
                  <a:gd name="T3" fmla="*/ 5 h 7"/>
                  <a:gd name="T4" fmla="*/ 79 w 176"/>
                  <a:gd name="T5" fmla="*/ 0 h 7"/>
                  <a:gd name="T6" fmla="*/ 100 w 176"/>
                  <a:gd name="T7" fmla="*/ 2 h 7"/>
                  <a:gd name="T8" fmla="*/ 126 w 176"/>
                  <a:gd name="T9" fmla="*/ 2 h 7"/>
                  <a:gd name="T10" fmla="*/ 151 w 176"/>
                  <a:gd name="T11" fmla="*/ 2 h 7"/>
                  <a:gd name="T12" fmla="*/ 176 w 176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6" h="7">
                    <a:moveTo>
                      <a:pt x="0" y="7"/>
                    </a:moveTo>
                    <a:lnTo>
                      <a:pt x="39" y="5"/>
                    </a:lnTo>
                    <a:lnTo>
                      <a:pt x="79" y="0"/>
                    </a:lnTo>
                    <a:lnTo>
                      <a:pt x="100" y="2"/>
                    </a:lnTo>
                    <a:lnTo>
                      <a:pt x="126" y="2"/>
                    </a:lnTo>
                    <a:lnTo>
                      <a:pt x="151" y="2"/>
                    </a:lnTo>
                    <a:lnTo>
                      <a:pt x="176" y="0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79" name="Freeform 150"/>
              <p:cNvSpPr>
                <a:spLocks/>
              </p:cNvSpPr>
              <p:nvPr/>
            </p:nvSpPr>
            <p:spPr bwMode="auto">
              <a:xfrm>
                <a:off x="3229" y="2233"/>
                <a:ext cx="162" cy="16"/>
              </a:xfrm>
              <a:custGeom>
                <a:avLst/>
                <a:gdLst>
                  <a:gd name="T0" fmla="*/ 0 w 162"/>
                  <a:gd name="T1" fmla="*/ 8 h 16"/>
                  <a:gd name="T2" fmla="*/ 15 w 162"/>
                  <a:gd name="T3" fmla="*/ 6 h 16"/>
                  <a:gd name="T4" fmla="*/ 33 w 162"/>
                  <a:gd name="T5" fmla="*/ 8 h 16"/>
                  <a:gd name="T6" fmla="*/ 54 w 162"/>
                  <a:gd name="T7" fmla="*/ 2 h 16"/>
                  <a:gd name="T8" fmla="*/ 79 w 162"/>
                  <a:gd name="T9" fmla="*/ 0 h 16"/>
                  <a:gd name="T10" fmla="*/ 94 w 162"/>
                  <a:gd name="T11" fmla="*/ 4 h 16"/>
                  <a:gd name="T12" fmla="*/ 108 w 162"/>
                  <a:gd name="T13" fmla="*/ 8 h 16"/>
                  <a:gd name="T14" fmla="*/ 133 w 162"/>
                  <a:gd name="T15" fmla="*/ 14 h 16"/>
                  <a:gd name="T16" fmla="*/ 162 w 162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16">
                    <a:moveTo>
                      <a:pt x="0" y="8"/>
                    </a:moveTo>
                    <a:lnTo>
                      <a:pt x="15" y="6"/>
                    </a:lnTo>
                    <a:lnTo>
                      <a:pt x="33" y="8"/>
                    </a:lnTo>
                    <a:lnTo>
                      <a:pt x="54" y="2"/>
                    </a:lnTo>
                    <a:lnTo>
                      <a:pt x="79" y="0"/>
                    </a:lnTo>
                    <a:lnTo>
                      <a:pt x="94" y="4"/>
                    </a:lnTo>
                    <a:lnTo>
                      <a:pt x="108" y="8"/>
                    </a:lnTo>
                    <a:lnTo>
                      <a:pt x="133" y="14"/>
                    </a:lnTo>
                    <a:lnTo>
                      <a:pt x="162" y="16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0" name="Freeform 151"/>
              <p:cNvSpPr>
                <a:spLocks/>
              </p:cNvSpPr>
              <p:nvPr/>
            </p:nvSpPr>
            <p:spPr bwMode="auto">
              <a:xfrm>
                <a:off x="3226" y="2241"/>
                <a:ext cx="165" cy="14"/>
              </a:xfrm>
              <a:custGeom>
                <a:avLst/>
                <a:gdLst>
                  <a:gd name="T0" fmla="*/ 0 w 165"/>
                  <a:gd name="T1" fmla="*/ 14 h 14"/>
                  <a:gd name="T2" fmla="*/ 43 w 165"/>
                  <a:gd name="T3" fmla="*/ 8 h 14"/>
                  <a:gd name="T4" fmla="*/ 79 w 165"/>
                  <a:gd name="T5" fmla="*/ 0 h 14"/>
                  <a:gd name="T6" fmla="*/ 122 w 165"/>
                  <a:gd name="T7" fmla="*/ 8 h 14"/>
                  <a:gd name="T8" fmla="*/ 165 w 16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" h="14">
                    <a:moveTo>
                      <a:pt x="0" y="14"/>
                    </a:moveTo>
                    <a:lnTo>
                      <a:pt x="43" y="8"/>
                    </a:lnTo>
                    <a:lnTo>
                      <a:pt x="79" y="0"/>
                    </a:lnTo>
                    <a:lnTo>
                      <a:pt x="122" y="8"/>
                    </a:lnTo>
                    <a:lnTo>
                      <a:pt x="165" y="14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1" name="Freeform 152"/>
              <p:cNvSpPr>
                <a:spLocks/>
              </p:cNvSpPr>
              <p:nvPr/>
            </p:nvSpPr>
            <p:spPr bwMode="auto">
              <a:xfrm>
                <a:off x="3226" y="2278"/>
                <a:ext cx="154" cy="8"/>
              </a:xfrm>
              <a:custGeom>
                <a:avLst/>
                <a:gdLst>
                  <a:gd name="T0" fmla="*/ 0 w 154"/>
                  <a:gd name="T1" fmla="*/ 2 h 8"/>
                  <a:gd name="T2" fmla="*/ 43 w 154"/>
                  <a:gd name="T3" fmla="*/ 0 h 8"/>
                  <a:gd name="T4" fmla="*/ 86 w 154"/>
                  <a:gd name="T5" fmla="*/ 0 h 8"/>
                  <a:gd name="T6" fmla="*/ 104 w 154"/>
                  <a:gd name="T7" fmla="*/ 4 h 8"/>
                  <a:gd name="T8" fmla="*/ 118 w 154"/>
                  <a:gd name="T9" fmla="*/ 6 h 8"/>
                  <a:gd name="T10" fmla="*/ 136 w 154"/>
                  <a:gd name="T11" fmla="*/ 8 h 8"/>
                  <a:gd name="T12" fmla="*/ 154 w 15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8">
                    <a:moveTo>
                      <a:pt x="0" y="2"/>
                    </a:moveTo>
                    <a:lnTo>
                      <a:pt x="43" y="0"/>
                    </a:lnTo>
                    <a:lnTo>
                      <a:pt x="86" y="0"/>
                    </a:lnTo>
                    <a:lnTo>
                      <a:pt x="104" y="4"/>
                    </a:lnTo>
                    <a:lnTo>
                      <a:pt x="118" y="6"/>
                    </a:lnTo>
                    <a:lnTo>
                      <a:pt x="136" y="8"/>
                    </a:lnTo>
                    <a:lnTo>
                      <a:pt x="154" y="8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2" name="Freeform 153"/>
              <p:cNvSpPr>
                <a:spLocks/>
              </p:cNvSpPr>
              <p:nvPr/>
            </p:nvSpPr>
            <p:spPr bwMode="auto">
              <a:xfrm>
                <a:off x="3229" y="2269"/>
                <a:ext cx="148" cy="11"/>
              </a:xfrm>
              <a:custGeom>
                <a:avLst/>
                <a:gdLst>
                  <a:gd name="T0" fmla="*/ 0 w 148"/>
                  <a:gd name="T1" fmla="*/ 0 h 11"/>
                  <a:gd name="T2" fmla="*/ 4 w 148"/>
                  <a:gd name="T3" fmla="*/ 2 h 11"/>
                  <a:gd name="T4" fmla="*/ 7 w 148"/>
                  <a:gd name="T5" fmla="*/ 0 h 11"/>
                  <a:gd name="T6" fmla="*/ 43 w 148"/>
                  <a:gd name="T7" fmla="*/ 4 h 11"/>
                  <a:gd name="T8" fmla="*/ 83 w 148"/>
                  <a:gd name="T9" fmla="*/ 4 h 11"/>
                  <a:gd name="T10" fmla="*/ 108 w 148"/>
                  <a:gd name="T11" fmla="*/ 9 h 11"/>
                  <a:gd name="T12" fmla="*/ 148 w 148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8" h="11">
                    <a:moveTo>
                      <a:pt x="0" y="0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43" y="4"/>
                    </a:lnTo>
                    <a:lnTo>
                      <a:pt x="83" y="4"/>
                    </a:lnTo>
                    <a:lnTo>
                      <a:pt x="108" y="9"/>
                    </a:lnTo>
                    <a:lnTo>
                      <a:pt x="148" y="11"/>
                    </a:lnTo>
                  </a:path>
                </a:pathLst>
              </a:custGeom>
              <a:noFill/>
              <a:ln w="4445">
                <a:solidFill>
                  <a:srgbClr val="57545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3" name="Freeform 154"/>
              <p:cNvSpPr>
                <a:spLocks/>
              </p:cNvSpPr>
              <p:nvPr/>
            </p:nvSpPr>
            <p:spPr bwMode="auto">
              <a:xfrm>
                <a:off x="3179" y="2146"/>
                <a:ext cx="25" cy="85"/>
              </a:xfrm>
              <a:custGeom>
                <a:avLst/>
                <a:gdLst>
                  <a:gd name="T0" fmla="*/ 0 w 25"/>
                  <a:gd name="T1" fmla="*/ 0 h 85"/>
                  <a:gd name="T2" fmla="*/ 0 w 25"/>
                  <a:gd name="T3" fmla="*/ 8 h 85"/>
                  <a:gd name="T4" fmla="*/ 0 w 25"/>
                  <a:gd name="T5" fmla="*/ 16 h 85"/>
                  <a:gd name="T6" fmla="*/ 11 w 25"/>
                  <a:gd name="T7" fmla="*/ 36 h 85"/>
                  <a:gd name="T8" fmla="*/ 25 w 25"/>
                  <a:gd name="T9" fmla="*/ 54 h 85"/>
                  <a:gd name="T10" fmla="*/ 25 w 25"/>
                  <a:gd name="T11" fmla="*/ 61 h 85"/>
                  <a:gd name="T12" fmla="*/ 25 w 25"/>
                  <a:gd name="T13" fmla="*/ 71 h 85"/>
                  <a:gd name="T14" fmla="*/ 21 w 25"/>
                  <a:gd name="T15" fmla="*/ 79 h 85"/>
                  <a:gd name="T16" fmla="*/ 14 w 25"/>
                  <a:gd name="T17" fmla="*/ 85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85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11" y="36"/>
                    </a:lnTo>
                    <a:lnTo>
                      <a:pt x="25" y="54"/>
                    </a:lnTo>
                    <a:lnTo>
                      <a:pt x="25" y="61"/>
                    </a:lnTo>
                    <a:lnTo>
                      <a:pt x="25" y="71"/>
                    </a:lnTo>
                    <a:lnTo>
                      <a:pt x="21" y="79"/>
                    </a:lnTo>
                    <a:lnTo>
                      <a:pt x="14" y="85"/>
                    </a:lnTo>
                  </a:path>
                </a:pathLst>
              </a:custGeom>
              <a:noFill/>
              <a:ln w="4445">
                <a:solidFill>
                  <a:srgbClr val="D0CF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4" name="Freeform 155"/>
              <p:cNvSpPr>
                <a:spLocks/>
              </p:cNvSpPr>
              <p:nvPr/>
            </p:nvSpPr>
            <p:spPr bwMode="auto">
              <a:xfrm>
                <a:off x="3168" y="2255"/>
                <a:ext cx="22" cy="8"/>
              </a:xfrm>
              <a:custGeom>
                <a:avLst/>
                <a:gdLst>
                  <a:gd name="T0" fmla="*/ 22 w 22"/>
                  <a:gd name="T1" fmla="*/ 0 h 8"/>
                  <a:gd name="T2" fmla="*/ 22 w 22"/>
                  <a:gd name="T3" fmla="*/ 4 h 8"/>
                  <a:gd name="T4" fmla="*/ 14 w 22"/>
                  <a:gd name="T5" fmla="*/ 6 h 8"/>
                  <a:gd name="T6" fmla="*/ 7 w 22"/>
                  <a:gd name="T7" fmla="*/ 8 h 8"/>
                  <a:gd name="T8" fmla="*/ 0 w 22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lnTo>
                      <a:pt x="22" y="4"/>
                    </a:lnTo>
                    <a:lnTo>
                      <a:pt x="14" y="6"/>
                    </a:lnTo>
                    <a:lnTo>
                      <a:pt x="7" y="8"/>
                    </a:lnTo>
                    <a:lnTo>
                      <a:pt x="0" y="8"/>
                    </a:lnTo>
                  </a:path>
                </a:pathLst>
              </a:custGeom>
              <a:noFill/>
              <a:ln w="4445">
                <a:solidFill>
                  <a:srgbClr val="D0CF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5" name="Freeform 156"/>
              <p:cNvSpPr>
                <a:spLocks/>
              </p:cNvSpPr>
              <p:nvPr/>
            </p:nvSpPr>
            <p:spPr bwMode="auto">
              <a:xfrm>
                <a:off x="3175" y="2275"/>
                <a:ext cx="29" cy="88"/>
              </a:xfrm>
              <a:custGeom>
                <a:avLst/>
                <a:gdLst>
                  <a:gd name="T0" fmla="*/ 0 w 29"/>
                  <a:gd name="T1" fmla="*/ 0 h 88"/>
                  <a:gd name="T2" fmla="*/ 4 w 29"/>
                  <a:gd name="T3" fmla="*/ 3 h 88"/>
                  <a:gd name="T4" fmla="*/ 4 w 29"/>
                  <a:gd name="T5" fmla="*/ 7 h 88"/>
                  <a:gd name="T6" fmla="*/ 11 w 29"/>
                  <a:gd name="T7" fmla="*/ 23 h 88"/>
                  <a:gd name="T8" fmla="*/ 18 w 29"/>
                  <a:gd name="T9" fmla="*/ 39 h 88"/>
                  <a:gd name="T10" fmla="*/ 22 w 29"/>
                  <a:gd name="T11" fmla="*/ 49 h 88"/>
                  <a:gd name="T12" fmla="*/ 25 w 29"/>
                  <a:gd name="T13" fmla="*/ 59 h 88"/>
                  <a:gd name="T14" fmla="*/ 29 w 29"/>
                  <a:gd name="T15" fmla="*/ 80 h 88"/>
                  <a:gd name="T16" fmla="*/ 29 w 29"/>
                  <a:gd name="T17" fmla="*/ 88 h 88"/>
                  <a:gd name="T18" fmla="*/ 29 w 29"/>
                  <a:gd name="T19" fmla="*/ 84 h 88"/>
                  <a:gd name="T20" fmla="*/ 29 w 29"/>
                  <a:gd name="T21" fmla="*/ 8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8">
                    <a:moveTo>
                      <a:pt x="0" y="0"/>
                    </a:moveTo>
                    <a:lnTo>
                      <a:pt x="4" y="3"/>
                    </a:lnTo>
                    <a:lnTo>
                      <a:pt x="4" y="7"/>
                    </a:lnTo>
                    <a:lnTo>
                      <a:pt x="11" y="23"/>
                    </a:lnTo>
                    <a:lnTo>
                      <a:pt x="18" y="39"/>
                    </a:lnTo>
                    <a:lnTo>
                      <a:pt x="22" y="49"/>
                    </a:lnTo>
                    <a:lnTo>
                      <a:pt x="25" y="59"/>
                    </a:lnTo>
                    <a:lnTo>
                      <a:pt x="29" y="80"/>
                    </a:lnTo>
                    <a:lnTo>
                      <a:pt x="29" y="88"/>
                    </a:lnTo>
                    <a:lnTo>
                      <a:pt x="29" y="84"/>
                    </a:lnTo>
                    <a:lnTo>
                      <a:pt x="29" y="80"/>
                    </a:lnTo>
                  </a:path>
                </a:pathLst>
              </a:custGeom>
              <a:noFill/>
              <a:ln w="4445">
                <a:solidFill>
                  <a:srgbClr val="D0CFC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6" name="Freeform 157"/>
              <p:cNvSpPr>
                <a:spLocks/>
              </p:cNvSpPr>
              <p:nvPr/>
            </p:nvSpPr>
            <p:spPr bwMode="auto">
              <a:xfrm>
                <a:off x="2686" y="2878"/>
                <a:ext cx="1029" cy="306"/>
              </a:xfrm>
              <a:custGeom>
                <a:avLst/>
                <a:gdLst>
                  <a:gd name="T0" fmla="*/ 50 w 1029"/>
                  <a:gd name="T1" fmla="*/ 77 h 306"/>
                  <a:gd name="T2" fmla="*/ 144 w 1029"/>
                  <a:gd name="T3" fmla="*/ 140 h 306"/>
                  <a:gd name="T4" fmla="*/ 234 w 1029"/>
                  <a:gd name="T5" fmla="*/ 187 h 306"/>
                  <a:gd name="T6" fmla="*/ 320 w 1029"/>
                  <a:gd name="T7" fmla="*/ 219 h 306"/>
                  <a:gd name="T8" fmla="*/ 399 w 1029"/>
                  <a:gd name="T9" fmla="*/ 241 h 306"/>
                  <a:gd name="T10" fmla="*/ 475 w 1029"/>
                  <a:gd name="T11" fmla="*/ 251 h 306"/>
                  <a:gd name="T12" fmla="*/ 547 w 1029"/>
                  <a:gd name="T13" fmla="*/ 251 h 306"/>
                  <a:gd name="T14" fmla="*/ 608 w 1029"/>
                  <a:gd name="T15" fmla="*/ 243 h 306"/>
                  <a:gd name="T16" fmla="*/ 669 w 1029"/>
                  <a:gd name="T17" fmla="*/ 231 h 306"/>
                  <a:gd name="T18" fmla="*/ 720 w 1029"/>
                  <a:gd name="T19" fmla="*/ 213 h 306"/>
                  <a:gd name="T20" fmla="*/ 784 w 1029"/>
                  <a:gd name="T21" fmla="*/ 184 h 306"/>
                  <a:gd name="T22" fmla="*/ 867 w 1029"/>
                  <a:gd name="T23" fmla="*/ 128 h 306"/>
                  <a:gd name="T24" fmla="*/ 907 w 1029"/>
                  <a:gd name="T25" fmla="*/ 89 h 306"/>
                  <a:gd name="T26" fmla="*/ 943 w 1029"/>
                  <a:gd name="T27" fmla="*/ 42 h 306"/>
                  <a:gd name="T28" fmla="*/ 957 w 1029"/>
                  <a:gd name="T29" fmla="*/ 42 h 306"/>
                  <a:gd name="T30" fmla="*/ 979 w 1029"/>
                  <a:gd name="T31" fmla="*/ 43 h 306"/>
                  <a:gd name="T32" fmla="*/ 1004 w 1029"/>
                  <a:gd name="T33" fmla="*/ 34 h 306"/>
                  <a:gd name="T34" fmla="*/ 1022 w 1029"/>
                  <a:gd name="T35" fmla="*/ 0 h 306"/>
                  <a:gd name="T36" fmla="*/ 1029 w 1029"/>
                  <a:gd name="T37" fmla="*/ 24 h 306"/>
                  <a:gd name="T38" fmla="*/ 1022 w 1029"/>
                  <a:gd name="T39" fmla="*/ 36 h 306"/>
                  <a:gd name="T40" fmla="*/ 993 w 1029"/>
                  <a:gd name="T41" fmla="*/ 83 h 306"/>
                  <a:gd name="T42" fmla="*/ 986 w 1029"/>
                  <a:gd name="T43" fmla="*/ 111 h 306"/>
                  <a:gd name="T44" fmla="*/ 982 w 1029"/>
                  <a:gd name="T45" fmla="*/ 111 h 306"/>
                  <a:gd name="T46" fmla="*/ 950 w 1029"/>
                  <a:gd name="T47" fmla="*/ 138 h 306"/>
                  <a:gd name="T48" fmla="*/ 896 w 1029"/>
                  <a:gd name="T49" fmla="*/ 185 h 306"/>
                  <a:gd name="T50" fmla="*/ 846 w 1029"/>
                  <a:gd name="T51" fmla="*/ 217 h 306"/>
                  <a:gd name="T52" fmla="*/ 788 w 1029"/>
                  <a:gd name="T53" fmla="*/ 243 h 306"/>
                  <a:gd name="T54" fmla="*/ 662 w 1029"/>
                  <a:gd name="T55" fmla="*/ 280 h 306"/>
                  <a:gd name="T56" fmla="*/ 522 w 1029"/>
                  <a:gd name="T57" fmla="*/ 306 h 306"/>
                  <a:gd name="T58" fmla="*/ 396 w 1029"/>
                  <a:gd name="T59" fmla="*/ 292 h 306"/>
                  <a:gd name="T60" fmla="*/ 295 w 1029"/>
                  <a:gd name="T61" fmla="*/ 268 h 306"/>
                  <a:gd name="T62" fmla="*/ 208 w 1029"/>
                  <a:gd name="T63" fmla="*/ 237 h 306"/>
                  <a:gd name="T64" fmla="*/ 144 w 1029"/>
                  <a:gd name="T65" fmla="*/ 205 h 306"/>
                  <a:gd name="T66" fmla="*/ 97 w 1029"/>
                  <a:gd name="T67" fmla="*/ 174 h 306"/>
                  <a:gd name="T68" fmla="*/ 61 w 1029"/>
                  <a:gd name="T69" fmla="*/ 146 h 306"/>
                  <a:gd name="T70" fmla="*/ 36 w 1029"/>
                  <a:gd name="T71" fmla="*/ 120 h 306"/>
                  <a:gd name="T72" fmla="*/ 28 w 1029"/>
                  <a:gd name="T73" fmla="*/ 103 h 306"/>
                  <a:gd name="T74" fmla="*/ 25 w 1029"/>
                  <a:gd name="T75" fmla="*/ 87 h 306"/>
                  <a:gd name="T76" fmla="*/ 28 w 1029"/>
                  <a:gd name="T77" fmla="*/ 89 h 306"/>
                  <a:gd name="T78" fmla="*/ 0 w 1029"/>
                  <a:gd name="T79" fmla="*/ 47 h 3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29" h="306">
                    <a:moveTo>
                      <a:pt x="0" y="38"/>
                    </a:moveTo>
                    <a:lnTo>
                      <a:pt x="50" y="77"/>
                    </a:lnTo>
                    <a:lnTo>
                      <a:pt x="97" y="111"/>
                    </a:lnTo>
                    <a:lnTo>
                      <a:pt x="144" y="140"/>
                    </a:lnTo>
                    <a:lnTo>
                      <a:pt x="190" y="166"/>
                    </a:lnTo>
                    <a:lnTo>
                      <a:pt x="234" y="187"/>
                    </a:lnTo>
                    <a:lnTo>
                      <a:pt x="277" y="205"/>
                    </a:lnTo>
                    <a:lnTo>
                      <a:pt x="320" y="219"/>
                    </a:lnTo>
                    <a:lnTo>
                      <a:pt x="360" y="231"/>
                    </a:lnTo>
                    <a:lnTo>
                      <a:pt x="399" y="241"/>
                    </a:lnTo>
                    <a:lnTo>
                      <a:pt x="439" y="247"/>
                    </a:lnTo>
                    <a:lnTo>
                      <a:pt x="475" y="251"/>
                    </a:lnTo>
                    <a:lnTo>
                      <a:pt x="511" y="251"/>
                    </a:lnTo>
                    <a:lnTo>
                      <a:pt x="547" y="251"/>
                    </a:lnTo>
                    <a:lnTo>
                      <a:pt x="579" y="247"/>
                    </a:lnTo>
                    <a:lnTo>
                      <a:pt x="608" y="243"/>
                    </a:lnTo>
                    <a:lnTo>
                      <a:pt x="640" y="237"/>
                    </a:lnTo>
                    <a:lnTo>
                      <a:pt x="669" y="231"/>
                    </a:lnTo>
                    <a:lnTo>
                      <a:pt x="694" y="221"/>
                    </a:lnTo>
                    <a:lnTo>
                      <a:pt x="720" y="213"/>
                    </a:lnTo>
                    <a:lnTo>
                      <a:pt x="741" y="203"/>
                    </a:lnTo>
                    <a:lnTo>
                      <a:pt x="784" y="184"/>
                    </a:lnTo>
                    <a:lnTo>
                      <a:pt x="820" y="162"/>
                    </a:lnTo>
                    <a:lnTo>
                      <a:pt x="867" y="128"/>
                    </a:lnTo>
                    <a:lnTo>
                      <a:pt x="882" y="114"/>
                    </a:lnTo>
                    <a:lnTo>
                      <a:pt x="907" y="89"/>
                    </a:lnTo>
                    <a:lnTo>
                      <a:pt x="928" y="61"/>
                    </a:lnTo>
                    <a:lnTo>
                      <a:pt x="943" y="42"/>
                    </a:lnTo>
                    <a:lnTo>
                      <a:pt x="950" y="34"/>
                    </a:lnTo>
                    <a:lnTo>
                      <a:pt x="957" y="42"/>
                    </a:lnTo>
                    <a:lnTo>
                      <a:pt x="968" y="43"/>
                    </a:lnTo>
                    <a:lnTo>
                      <a:pt x="979" y="43"/>
                    </a:lnTo>
                    <a:lnTo>
                      <a:pt x="990" y="42"/>
                    </a:lnTo>
                    <a:lnTo>
                      <a:pt x="1004" y="34"/>
                    </a:lnTo>
                    <a:lnTo>
                      <a:pt x="1011" y="28"/>
                    </a:lnTo>
                    <a:lnTo>
                      <a:pt x="1022" y="0"/>
                    </a:lnTo>
                    <a:lnTo>
                      <a:pt x="1029" y="12"/>
                    </a:lnTo>
                    <a:lnTo>
                      <a:pt x="1029" y="24"/>
                    </a:lnTo>
                    <a:lnTo>
                      <a:pt x="1026" y="32"/>
                    </a:lnTo>
                    <a:lnTo>
                      <a:pt x="1022" y="36"/>
                    </a:lnTo>
                    <a:lnTo>
                      <a:pt x="1000" y="77"/>
                    </a:lnTo>
                    <a:lnTo>
                      <a:pt x="993" y="83"/>
                    </a:lnTo>
                    <a:lnTo>
                      <a:pt x="990" y="103"/>
                    </a:lnTo>
                    <a:lnTo>
                      <a:pt x="986" y="111"/>
                    </a:lnTo>
                    <a:lnTo>
                      <a:pt x="982" y="113"/>
                    </a:lnTo>
                    <a:lnTo>
                      <a:pt x="982" y="111"/>
                    </a:lnTo>
                    <a:lnTo>
                      <a:pt x="957" y="134"/>
                    </a:lnTo>
                    <a:lnTo>
                      <a:pt x="950" y="138"/>
                    </a:lnTo>
                    <a:lnTo>
                      <a:pt x="910" y="174"/>
                    </a:lnTo>
                    <a:lnTo>
                      <a:pt x="896" y="185"/>
                    </a:lnTo>
                    <a:lnTo>
                      <a:pt x="874" y="201"/>
                    </a:lnTo>
                    <a:lnTo>
                      <a:pt x="846" y="217"/>
                    </a:lnTo>
                    <a:lnTo>
                      <a:pt x="817" y="229"/>
                    </a:lnTo>
                    <a:lnTo>
                      <a:pt x="788" y="243"/>
                    </a:lnTo>
                    <a:lnTo>
                      <a:pt x="723" y="262"/>
                    </a:lnTo>
                    <a:lnTo>
                      <a:pt x="662" y="280"/>
                    </a:lnTo>
                    <a:lnTo>
                      <a:pt x="561" y="300"/>
                    </a:lnTo>
                    <a:lnTo>
                      <a:pt x="522" y="306"/>
                    </a:lnTo>
                    <a:lnTo>
                      <a:pt x="457" y="300"/>
                    </a:lnTo>
                    <a:lnTo>
                      <a:pt x="396" y="292"/>
                    </a:lnTo>
                    <a:lnTo>
                      <a:pt x="342" y="280"/>
                    </a:lnTo>
                    <a:lnTo>
                      <a:pt x="295" y="268"/>
                    </a:lnTo>
                    <a:lnTo>
                      <a:pt x="248" y="253"/>
                    </a:lnTo>
                    <a:lnTo>
                      <a:pt x="208" y="237"/>
                    </a:lnTo>
                    <a:lnTo>
                      <a:pt x="176" y="221"/>
                    </a:lnTo>
                    <a:lnTo>
                      <a:pt x="144" y="205"/>
                    </a:lnTo>
                    <a:lnTo>
                      <a:pt x="118" y="189"/>
                    </a:lnTo>
                    <a:lnTo>
                      <a:pt x="97" y="174"/>
                    </a:lnTo>
                    <a:lnTo>
                      <a:pt x="79" y="160"/>
                    </a:lnTo>
                    <a:lnTo>
                      <a:pt x="61" y="146"/>
                    </a:lnTo>
                    <a:lnTo>
                      <a:pt x="43" y="128"/>
                    </a:lnTo>
                    <a:lnTo>
                      <a:pt x="36" y="120"/>
                    </a:lnTo>
                    <a:lnTo>
                      <a:pt x="28" y="109"/>
                    </a:lnTo>
                    <a:lnTo>
                      <a:pt x="28" y="103"/>
                    </a:lnTo>
                    <a:lnTo>
                      <a:pt x="25" y="91"/>
                    </a:lnTo>
                    <a:lnTo>
                      <a:pt x="25" y="87"/>
                    </a:lnTo>
                    <a:lnTo>
                      <a:pt x="28" y="89"/>
                    </a:lnTo>
                    <a:lnTo>
                      <a:pt x="14" y="67"/>
                    </a:lnTo>
                    <a:lnTo>
                      <a:pt x="0" y="4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6B5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7" name="Freeform 158"/>
              <p:cNvSpPr>
                <a:spLocks/>
              </p:cNvSpPr>
              <p:nvPr/>
            </p:nvSpPr>
            <p:spPr bwMode="auto">
              <a:xfrm>
                <a:off x="2750" y="3095"/>
                <a:ext cx="126" cy="130"/>
              </a:xfrm>
              <a:custGeom>
                <a:avLst/>
                <a:gdLst>
                  <a:gd name="T0" fmla="*/ 15 w 126"/>
                  <a:gd name="T1" fmla="*/ 2 h 130"/>
                  <a:gd name="T2" fmla="*/ 18 w 126"/>
                  <a:gd name="T3" fmla="*/ 0 h 130"/>
                  <a:gd name="T4" fmla="*/ 22 w 126"/>
                  <a:gd name="T5" fmla="*/ 0 h 130"/>
                  <a:gd name="T6" fmla="*/ 29 w 126"/>
                  <a:gd name="T7" fmla="*/ 0 h 130"/>
                  <a:gd name="T8" fmla="*/ 36 w 126"/>
                  <a:gd name="T9" fmla="*/ 2 h 130"/>
                  <a:gd name="T10" fmla="*/ 51 w 126"/>
                  <a:gd name="T11" fmla="*/ 10 h 130"/>
                  <a:gd name="T12" fmla="*/ 72 w 126"/>
                  <a:gd name="T13" fmla="*/ 20 h 130"/>
                  <a:gd name="T14" fmla="*/ 105 w 126"/>
                  <a:gd name="T15" fmla="*/ 38 h 130"/>
                  <a:gd name="T16" fmla="*/ 123 w 126"/>
                  <a:gd name="T17" fmla="*/ 45 h 130"/>
                  <a:gd name="T18" fmla="*/ 126 w 126"/>
                  <a:gd name="T19" fmla="*/ 49 h 130"/>
                  <a:gd name="T20" fmla="*/ 126 w 126"/>
                  <a:gd name="T21" fmla="*/ 57 h 130"/>
                  <a:gd name="T22" fmla="*/ 123 w 126"/>
                  <a:gd name="T23" fmla="*/ 69 h 130"/>
                  <a:gd name="T24" fmla="*/ 119 w 126"/>
                  <a:gd name="T25" fmla="*/ 81 h 130"/>
                  <a:gd name="T26" fmla="*/ 108 w 126"/>
                  <a:gd name="T27" fmla="*/ 105 h 130"/>
                  <a:gd name="T28" fmla="*/ 101 w 126"/>
                  <a:gd name="T29" fmla="*/ 114 h 130"/>
                  <a:gd name="T30" fmla="*/ 87 w 126"/>
                  <a:gd name="T31" fmla="*/ 124 h 130"/>
                  <a:gd name="T32" fmla="*/ 72 w 126"/>
                  <a:gd name="T33" fmla="*/ 128 h 130"/>
                  <a:gd name="T34" fmla="*/ 58 w 126"/>
                  <a:gd name="T35" fmla="*/ 130 h 130"/>
                  <a:gd name="T36" fmla="*/ 54 w 126"/>
                  <a:gd name="T37" fmla="*/ 130 h 130"/>
                  <a:gd name="T38" fmla="*/ 44 w 126"/>
                  <a:gd name="T39" fmla="*/ 126 h 130"/>
                  <a:gd name="T40" fmla="*/ 33 w 126"/>
                  <a:gd name="T41" fmla="*/ 120 h 130"/>
                  <a:gd name="T42" fmla="*/ 26 w 126"/>
                  <a:gd name="T43" fmla="*/ 114 h 130"/>
                  <a:gd name="T44" fmla="*/ 18 w 126"/>
                  <a:gd name="T45" fmla="*/ 109 h 130"/>
                  <a:gd name="T46" fmla="*/ 11 w 126"/>
                  <a:gd name="T47" fmla="*/ 99 h 130"/>
                  <a:gd name="T48" fmla="*/ 8 w 126"/>
                  <a:gd name="T49" fmla="*/ 95 h 130"/>
                  <a:gd name="T50" fmla="*/ 4 w 126"/>
                  <a:gd name="T51" fmla="*/ 87 h 130"/>
                  <a:gd name="T52" fmla="*/ 0 w 126"/>
                  <a:gd name="T53" fmla="*/ 73 h 130"/>
                  <a:gd name="T54" fmla="*/ 0 w 126"/>
                  <a:gd name="T55" fmla="*/ 57 h 130"/>
                  <a:gd name="T56" fmla="*/ 4 w 126"/>
                  <a:gd name="T57" fmla="*/ 41 h 130"/>
                  <a:gd name="T58" fmla="*/ 11 w 126"/>
                  <a:gd name="T59" fmla="*/ 14 h 130"/>
                  <a:gd name="T60" fmla="*/ 15 w 126"/>
                  <a:gd name="T61" fmla="*/ 2 h 13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6" h="130">
                    <a:moveTo>
                      <a:pt x="15" y="2"/>
                    </a:moveTo>
                    <a:lnTo>
                      <a:pt x="18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51" y="10"/>
                    </a:lnTo>
                    <a:lnTo>
                      <a:pt x="72" y="20"/>
                    </a:lnTo>
                    <a:lnTo>
                      <a:pt x="105" y="38"/>
                    </a:lnTo>
                    <a:lnTo>
                      <a:pt x="123" y="45"/>
                    </a:lnTo>
                    <a:lnTo>
                      <a:pt x="126" y="49"/>
                    </a:lnTo>
                    <a:lnTo>
                      <a:pt x="126" y="57"/>
                    </a:lnTo>
                    <a:lnTo>
                      <a:pt x="123" y="69"/>
                    </a:lnTo>
                    <a:lnTo>
                      <a:pt x="119" y="81"/>
                    </a:lnTo>
                    <a:lnTo>
                      <a:pt x="108" y="105"/>
                    </a:lnTo>
                    <a:lnTo>
                      <a:pt x="101" y="114"/>
                    </a:lnTo>
                    <a:lnTo>
                      <a:pt x="87" y="124"/>
                    </a:lnTo>
                    <a:lnTo>
                      <a:pt x="72" y="128"/>
                    </a:lnTo>
                    <a:lnTo>
                      <a:pt x="58" y="130"/>
                    </a:lnTo>
                    <a:lnTo>
                      <a:pt x="54" y="130"/>
                    </a:lnTo>
                    <a:lnTo>
                      <a:pt x="44" y="126"/>
                    </a:lnTo>
                    <a:lnTo>
                      <a:pt x="33" y="120"/>
                    </a:lnTo>
                    <a:lnTo>
                      <a:pt x="26" y="114"/>
                    </a:lnTo>
                    <a:lnTo>
                      <a:pt x="18" y="109"/>
                    </a:lnTo>
                    <a:lnTo>
                      <a:pt x="11" y="99"/>
                    </a:lnTo>
                    <a:lnTo>
                      <a:pt x="8" y="95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4" y="41"/>
                    </a:lnTo>
                    <a:lnTo>
                      <a:pt x="11" y="14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8" name="Freeform 159"/>
              <p:cNvSpPr>
                <a:spLocks/>
              </p:cNvSpPr>
              <p:nvPr/>
            </p:nvSpPr>
            <p:spPr bwMode="auto">
              <a:xfrm>
                <a:off x="2750" y="3095"/>
                <a:ext cx="126" cy="130"/>
              </a:xfrm>
              <a:custGeom>
                <a:avLst/>
                <a:gdLst>
                  <a:gd name="T0" fmla="*/ 15 w 126"/>
                  <a:gd name="T1" fmla="*/ 2 h 130"/>
                  <a:gd name="T2" fmla="*/ 18 w 126"/>
                  <a:gd name="T3" fmla="*/ 0 h 130"/>
                  <a:gd name="T4" fmla="*/ 22 w 126"/>
                  <a:gd name="T5" fmla="*/ 0 h 130"/>
                  <a:gd name="T6" fmla="*/ 29 w 126"/>
                  <a:gd name="T7" fmla="*/ 0 h 130"/>
                  <a:gd name="T8" fmla="*/ 36 w 126"/>
                  <a:gd name="T9" fmla="*/ 2 h 130"/>
                  <a:gd name="T10" fmla="*/ 51 w 126"/>
                  <a:gd name="T11" fmla="*/ 10 h 130"/>
                  <a:gd name="T12" fmla="*/ 72 w 126"/>
                  <a:gd name="T13" fmla="*/ 20 h 130"/>
                  <a:gd name="T14" fmla="*/ 105 w 126"/>
                  <a:gd name="T15" fmla="*/ 38 h 130"/>
                  <a:gd name="T16" fmla="*/ 123 w 126"/>
                  <a:gd name="T17" fmla="*/ 45 h 130"/>
                  <a:gd name="T18" fmla="*/ 126 w 126"/>
                  <a:gd name="T19" fmla="*/ 49 h 130"/>
                  <a:gd name="T20" fmla="*/ 126 w 126"/>
                  <a:gd name="T21" fmla="*/ 57 h 130"/>
                  <a:gd name="T22" fmla="*/ 123 w 126"/>
                  <a:gd name="T23" fmla="*/ 69 h 130"/>
                  <a:gd name="T24" fmla="*/ 119 w 126"/>
                  <a:gd name="T25" fmla="*/ 81 h 130"/>
                  <a:gd name="T26" fmla="*/ 108 w 126"/>
                  <a:gd name="T27" fmla="*/ 105 h 130"/>
                  <a:gd name="T28" fmla="*/ 101 w 126"/>
                  <a:gd name="T29" fmla="*/ 114 h 130"/>
                  <a:gd name="T30" fmla="*/ 87 w 126"/>
                  <a:gd name="T31" fmla="*/ 124 h 130"/>
                  <a:gd name="T32" fmla="*/ 72 w 126"/>
                  <a:gd name="T33" fmla="*/ 128 h 130"/>
                  <a:gd name="T34" fmla="*/ 58 w 126"/>
                  <a:gd name="T35" fmla="*/ 130 h 130"/>
                  <a:gd name="T36" fmla="*/ 54 w 126"/>
                  <a:gd name="T37" fmla="*/ 130 h 130"/>
                  <a:gd name="T38" fmla="*/ 44 w 126"/>
                  <a:gd name="T39" fmla="*/ 126 h 130"/>
                  <a:gd name="T40" fmla="*/ 33 w 126"/>
                  <a:gd name="T41" fmla="*/ 120 h 130"/>
                  <a:gd name="T42" fmla="*/ 26 w 126"/>
                  <a:gd name="T43" fmla="*/ 114 h 130"/>
                  <a:gd name="T44" fmla="*/ 18 w 126"/>
                  <a:gd name="T45" fmla="*/ 109 h 130"/>
                  <a:gd name="T46" fmla="*/ 11 w 126"/>
                  <a:gd name="T47" fmla="*/ 99 h 130"/>
                  <a:gd name="T48" fmla="*/ 8 w 126"/>
                  <a:gd name="T49" fmla="*/ 95 h 130"/>
                  <a:gd name="T50" fmla="*/ 4 w 126"/>
                  <a:gd name="T51" fmla="*/ 87 h 130"/>
                  <a:gd name="T52" fmla="*/ 0 w 126"/>
                  <a:gd name="T53" fmla="*/ 73 h 130"/>
                  <a:gd name="T54" fmla="*/ 0 w 126"/>
                  <a:gd name="T55" fmla="*/ 57 h 130"/>
                  <a:gd name="T56" fmla="*/ 4 w 126"/>
                  <a:gd name="T57" fmla="*/ 41 h 130"/>
                  <a:gd name="T58" fmla="*/ 11 w 126"/>
                  <a:gd name="T59" fmla="*/ 14 h 130"/>
                  <a:gd name="T60" fmla="*/ 15 w 126"/>
                  <a:gd name="T61" fmla="*/ 2 h 13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6" h="130">
                    <a:moveTo>
                      <a:pt x="15" y="2"/>
                    </a:moveTo>
                    <a:lnTo>
                      <a:pt x="18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51" y="10"/>
                    </a:lnTo>
                    <a:lnTo>
                      <a:pt x="72" y="20"/>
                    </a:lnTo>
                    <a:lnTo>
                      <a:pt x="105" y="38"/>
                    </a:lnTo>
                    <a:lnTo>
                      <a:pt x="123" y="45"/>
                    </a:lnTo>
                    <a:lnTo>
                      <a:pt x="126" y="49"/>
                    </a:lnTo>
                    <a:lnTo>
                      <a:pt x="126" y="57"/>
                    </a:lnTo>
                    <a:lnTo>
                      <a:pt x="123" y="69"/>
                    </a:lnTo>
                    <a:lnTo>
                      <a:pt x="119" y="81"/>
                    </a:lnTo>
                    <a:lnTo>
                      <a:pt x="108" y="105"/>
                    </a:lnTo>
                    <a:lnTo>
                      <a:pt x="101" y="114"/>
                    </a:lnTo>
                    <a:lnTo>
                      <a:pt x="87" y="124"/>
                    </a:lnTo>
                    <a:lnTo>
                      <a:pt x="72" y="128"/>
                    </a:lnTo>
                    <a:lnTo>
                      <a:pt x="58" y="130"/>
                    </a:lnTo>
                    <a:lnTo>
                      <a:pt x="54" y="130"/>
                    </a:lnTo>
                    <a:lnTo>
                      <a:pt x="44" y="126"/>
                    </a:lnTo>
                    <a:lnTo>
                      <a:pt x="33" y="120"/>
                    </a:lnTo>
                    <a:lnTo>
                      <a:pt x="26" y="114"/>
                    </a:lnTo>
                    <a:lnTo>
                      <a:pt x="18" y="109"/>
                    </a:lnTo>
                    <a:lnTo>
                      <a:pt x="11" y="99"/>
                    </a:lnTo>
                    <a:lnTo>
                      <a:pt x="8" y="95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4" y="41"/>
                    </a:lnTo>
                    <a:lnTo>
                      <a:pt x="11" y="14"/>
                    </a:lnTo>
                    <a:lnTo>
                      <a:pt x="15" y="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89" name="Freeform 160"/>
              <p:cNvSpPr>
                <a:spLocks/>
              </p:cNvSpPr>
              <p:nvPr/>
            </p:nvSpPr>
            <p:spPr bwMode="auto">
              <a:xfrm>
                <a:off x="3013" y="3160"/>
                <a:ext cx="148" cy="109"/>
              </a:xfrm>
              <a:custGeom>
                <a:avLst/>
                <a:gdLst>
                  <a:gd name="T0" fmla="*/ 0 w 148"/>
                  <a:gd name="T1" fmla="*/ 2 h 109"/>
                  <a:gd name="T2" fmla="*/ 43 w 148"/>
                  <a:gd name="T3" fmla="*/ 0 h 109"/>
                  <a:gd name="T4" fmla="*/ 83 w 148"/>
                  <a:gd name="T5" fmla="*/ 0 h 109"/>
                  <a:gd name="T6" fmla="*/ 101 w 148"/>
                  <a:gd name="T7" fmla="*/ 2 h 109"/>
                  <a:gd name="T8" fmla="*/ 119 w 148"/>
                  <a:gd name="T9" fmla="*/ 2 h 109"/>
                  <a:gd name="T10" fmla="*/ 130 w 148"/>
                  <a:gd name="T11" fmla="*/ 6 h 109"/>
                  <a:gd name="T12" fmla="*/ 137 w 148"/>
                  <a:gd name="T13" fmla="*/ 8 h 109"/>
                  <a:gd name="T14" fmla="*/ 144 w 148"/>
                  <a:gd name="T15" fmla="*/ 20 h 109"/>
                  <a:gd name="T16" fmla="*/ 148 w 148"/>
                  <a:gd name="T17" fmla="*/ 34 h 109"/>
                  <a:gd name="T18" fmla="*/ 144 w 148"/>
                  <a:gd name="T19" fmla="*/ 49 h 109"/>
                  <a:gd name="T20" fmla="*/ 137 w 148"/>
                  <a:gd name="T21" fmla="*/ 65 h 109"/>
                  <a:gd name="T22" fmla="*/ 123 w 148"/>
                  <a:gd name="T23" fmla="*/ 91 h 109"/>
                  <a:gd name="T24" fmla="*/ 115 w 148"/>
                  <a:gd name="T25" fmla="*/ 101 h 109"/>
                  <a:gd name="T26" fmla="*/ 105 w 148"/>
                  <a:gd name="T27" fmla="*/ 107 h 109"/>
                  <a:gd name="T28" fmla="*/ 90 w 148"/>
                  <a:gd name="T29" fmla="*/ 109 h 109"/>
                  <a:gd name="T30" fmla="*/ 76 w 148"/>
                  <a:gd name="T31" fmla="*/ 107 h 109"/>
                  <a:gd name="T32" fmla="*/ 65 w 148"/>
                  <a:gd name="T33" fmla="*/ 105 h 109"/>
                  <a:gd name="T34" fmla="*/ 47 w 148"/>
                  <a:gd name="T35" fmla="*/ 99 h 109"/>
                  <a:gd name="T36" fmla="*/ 40 w 148"/>
                  <a:gd name="T37" fmla="*/ 95 h 109"/>
                  <a:gd name="T38" fmla="*/ 29 w 148"/>
                  <a:gd name="T39" fmla="*/ 91 h 109"/>
                  <a:gd name="T40" fmla="*/ 22 w 148"/>
                  <a:gd name="T41" fmla="*/ 85 h 109"/>
                  <a:gd name="T42" fmla="*/ 18 w 148"/>
                  <a:gd name="T43" fmla="*/ 79 h 109"/>
                  <a:gd name="T44" fmla="*/ 11 w 148"/>
                  <a:gd name="T45" fmla="*/ 71 h 109"/>
                  <a:gd name="T46" fmla="*/ 4 w 148"/>
                  <a:gd name="T47" fmla="*/ 57 h 109"/>
                  <a:gd name="T48" fmla="*/ 0 w 148"/>
                  <a:gd name="T49" fmla="*/ 42 h 109"/>
                  <a:gd name="T50" fmla="*/ 0 w 148"/>
                  <a:gd name="T51" fmla="*/ 14 h 109"/>
                  <a:gd name="T52" fmla="*/ 0 w 148"/>
                  <a:gd name="T53" fmla="*/ 2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8" h="109">
                    <a:moveTo>
                      <a:pt x="0" y="2"/>
                    </a:moveTo>
                    <a:lnTo>
                      <a:pt x="43" y="0"/>
                    </a:lnTo>
                    <a:lnTo>
                      <a:pt x="83" y="0"/>
                    </a:lnTo>
                    <a:lnTo>
                      <a:pt x="101" y="2"/>
                    </a:lnTo>
                    <a:lnTo>
                      <a:pt x="119" y="2"/>
                    </a:lnTo>
                    <a:lnTo>
                      <a:pt x="130" y="6"/>
                    </a:lnTo>
                    <a:lnTo>
                      <a:pt x="137" y="8"/>
                    </a:lnTo>
                    <a:lnTo>
                      <a:pt x="144" y="20"/>
                    </a:lnTo>
                    <a:lnTo>
                      <a:pt x="148" y="34"/>
                    </a:lnTo>
                    <a:lnTo>
                      <a:pt x="144" y="49"/>
                    </a:lnTo>
                    <a:lnTo>
                      <a:pt x="137" y="65"/>
                    </a:lnTo>
                    <a:lnTo>
                      <a:pt x="123" y="91"/>
                    </a:lnTo>
                    <a:lnTo>
                      <a:pt x="115" y="101"/>
                    </a:lnTo>
                    <a:lnTo>
                      <a:pt x="105" y="107"/>
                    </a:lnTo>
                    <a:lnTo>
                      <a:pt x="90" y="109"/>
                    </a:lnTo>
                    <a:lnTo>
                      <a:pt x="76" y="107"/>
                    </a:lnTo>
                    <a:lnTo>
                      <a:pt x="65" y="105"/>
                    </a:lnTo>
                    <a:lnTo>
                      <a:pt x="47" y="99"/>
                    </a:lnTo>
                    <a:lnTo>
                      <a:pt x="40" y="95"/>
                    </a:lnTo>
                    <a:lnTo>
                      <a:pt x="29" y="91"/>
                    </a:lnTo>
                    <a:lnTo>
                      <a:pt x="22" y="85"/>
                    </a:lnTo>
                    <a:lnTo>
                      <a:pt x="18" y="79"/>
                    </a:lnTo>
                    <a:lnTo>
                      <a:pt x="11" y="71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0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0" name="Freeform 161"/>
              <p:cNvSpPr>
                <a:spLocks/>
              </p:cNvSpPr>
              <p:nvPr/>
            </p:nvSpPr>
            <p:spPr bwMode="auto">
              <a:xfrm>
                <a:off x="3013" y="3160"/>
                <a:ext cx="148" cy="109"/>
              </a:xfrm>
              <a:custGeom>
                <a:avLst/>
                <a:gdLst>
                  <a:gd name="T0" fmla="*/ 0 w 148"/>
                  <a:gd name="T1" fmla="*/ 2 h 109"/>
                  <a:gd name="T2" fmla="*/ 43 w 148"/>
                  <a:gd name="T3" fmla="*/ 0 h 109"/>
                  <a:gd name="T4" fmla="*/ 83 w 148"/>
                  <a:gd name="T5" fmla="*/ 0 h 109"/>
                  <a:gd name="T6" fmla="*/ 101 w 148"/>
                  <a:gd name="T7" fmla="*/ 2 h 109"/>
                  <a:gd name="T8" fmla="*/ 119 w 148"/>
                  <a:gd name="T9" fmla="*/ 2 h 109"/>
                  <a:gd name="T10" fmla="*/ 130 w 148"/>
                  <a:gd name="T11" fmla="*/ 6 h 109"/>
                  <a:gd name="T12" fmla="*/ 137 w 148"/>
                  <a:gd name="T13" fmla="*/ 8 h 109"/>
                  <a:gd name="T14" fmla="*/ 144 w 148"/>
                  <a:gd name="T15" fmla="*/ 20 h 109"/>
                  <a:gd name="T16" fmla="*/ 148 w 148"/>
                  <a:gd name="T17" fmla="*/ 34 h 109"/>
                  <a:gd name="T18" fmla="*/ 144 w 148"/>
                  <a:gd name="T19" fmla="*/ 49 h 109"/>
                  <a:gd name="T20" fmla="*/ 137 w 148"/>
                  <a:gd name="T21" fmla="*/ 65 h 109"/>
                  <a:gd name="T22" fmla="*/ 123 w 148"/>
                  <a:gd name="T23" fmla="*/ 91 h 109"/>
                  <a:gd name="T24" fmla="*/ 115 w 148"/>
                  <a:gd name="T25" fmla="*/ 101 h 109"/>
                  <a:gd name="T26" fmla="*/ 105 w 148"/>
                  <a:gd name="T27" fmla="*/ 107 h 109"/>
                  <a:gd name="T28" fmla="*/ 90 w 148"/>
                  <a:gd name="T29" fmla="*/ 109 h 109"/>
                  <a:gd name="T30" fmla="*/ 76 w 148"/>
                  <a:gd name="T31" fmla="*/ 107 h 109"/>
                  <a:gd name="T32" fmla="*/ 65 w 148"/>
                  <a:gd name="T33" fmla="*/ 105 h 109"/>
                  <a:gd name="T34" fmla="*/ 47 w 148"/>
                  <a:gd name="T35" fmla="*/ 99 h 109"/>
                  <a:gd name="T36" fmla="*/ 40 w 148"/>
                  <a:gd name="T37" fmla="*/ 95 h 109"/>
                  <a:gd name="T38" fmla="*/ 29 w 148"/>
                  <a:gd name="T39" fmla="*/ 91 h 109"/>
                  <a:gd name="T40" fmla="*/ 22 w 148"/>
                  <a:gd name="T41" fmla="*/ 85 h 109"/>
                  <a:gd name="T42" fmla="*/ 18 w 148"/>
                  <a:gd name="T43" fmla="*/ 79 h 109"/>
                  <a:gd name="T44" fmla="*/ 11 w 148"/>
                  <a:gd name="T45" fmla="*/ 71 h 109"/>
                  <a:gd name="T46" fmla="*/ 4 w 148"/>
                  <a:gd name="T47" fmla="*/ 57 h 109"/>
                  <a:gd name="T48" fmla="*/ 0 w 148"/>
                  <a:gd name="T49" fmla="*/ 42 h 109"/>
                  <a:gd name="T50" fmla="*/ 0 w 148"/>
                  <a:gd name="T51" fmla="*/ 14 h 109"/>
                  <a:gd name="T52" fmla="*/ 0 w 148"/>
                  <a:gd name="T53" fmla="*/ 2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8" h="109">
                    <a:moveTo>
                      <a:pt x="0" y="2"/>
                    </a:moveTo>
                    <a:lnTo>
                      <a:pt x="43" y="0"/>
                    </a:lnTo>
                    <a:lnTo>
                      <a:pt x="83" y="0"/>
                    </a:lnTo>
                    <a:lnTo>
                      <a:pt x="101" y="2"/>
                    </a:lnTo>
                    <a:lnTo>
                      <a:pt x="119" y="2"/>
                    </a:lnTo>
                    <a:lnTo>
                      <a:pt x="130" y="6"/>
                    </a:lnTo>
                    <a:lnTo>
                      <a:pt x="137" y="8"/>
                    </a:lnTo>
                    <a:lnTo>
                      <a:pt x="144" y="20"/>
                    </a:lnTo>
                    <a:lnTo>
                      <a:pt x="148" y="34"/>
                    </a:lnTo>
                    <a:lnTo>
                      <a:pt x="144" y="49"/>
                    </a:lnTo>
                    <a:lnTo>
                      <a:pt x="137" y="65"/>
                    </a:lnTo>
                    <a:lnTo>
                      <a:pt x="123" y="91"/>
                    </a:lnTo>
                    <a:lnTo>
                      <a:pt x="115" y="101"/>
                    </a:lnTo>
                    <a:lnTo>
                      <a:pt x="105" y="107"/>
                    </a:lnTo>
                    <a:lnTo>
                      <a:pt x="90" y="109"/>
                    </a:lnTo>
                    <a:lnTo>
                      <a:pt x="76" y="107"/>
                    </a:lnTo>
                    <a:lnTo>
                      <a:pt x="65" y="105"/>
                    </a:lnTo>
                    <a:lnTo>
                      <a:pt x="47" y="99"/>
                    </a:lnTo>
                    <a:lnTo>
                      <a:pt x="40" y="95"/>
                    </a:lnTo>
                    <a:lnTo>
                      <a:pt x="29" y="91"/>
                    </a:lnTo>
                    <a:lnTo>
                      <a:pt x="22" y="85"/>
                    </a:lnTo>
                    <a:lnTo>
                      <a:pt x="18" y="79"/>
                    </a:lnTo>
                    <a:lnTo>
                      <a:pt x="11" y="71"/>
                    </a:lnTo>
                    <a:lnTo>
                      <a:pt x="4" y="57"/>
                    </a:lnTo>
                    <a:lnTo>
                      <a:pt x="0" y="42"/>
                    </a:lnTo>
                    <a:lnTo>
                      <a:pt x="0" y="14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1" name="Freeform 162"/>
              <p:cNvSpPr>
                <a:spLocks/>
              </p:cNvSpPr>
              <p:nvPr/>
            </p:nvSpPr>
            <p:spPr bwMode="auto">
              <a:xfrm>
                <a:off x="3168" y="3154"/>
                <a:ext cx="137" cy="111"/>
              </a:xfrm>
              <a:custGeom>
                <a:avLst/>
                <a:gdLst>
                  <a:gd name="T0" fmla="*/ 0 w 137"/>
                  <a:gd name="T1" fmla="*/ 12 h 111"/>
                  <a:gd name="T2" fmla="*/ 22 w 137"/>
                  <a:gd name="T3" fmla="*/ 6 h 111"/>
                  <a:gd name="T4" fmla="*/ 43 w 137"/>
                  <a:gd name="T5" fmla="*/ 4 h 111"/>
                  <a:gd name="T6" fmla="*/ 65 w 137"/>
                  <a:gd name="T7" fmla="*/ 2 h 111"/>
                  <a:gd name="T8" fmla="*/ 83 w 137"/>
                  <a:gd name="T9" fmla="*/ 0 h 111"/>
                  <a:gd name="T10" fmla="*/ 115 w 137"/>
                  <a:gd name="T11" fmla="*/ 0 h 111"/>
                  <a:gd name="T12" fmla="*/ 130 w 137"/>
                  <a:gd name="T13" fmla="*/ 0 h 111"/>
                  <a:gd name="T14" fmla="*/ 133 w 137"/>
                  <a:gd name="T15" fmla="*/ 8 h 111"/>
                  <a:gd name="T16" fmla="*/ 137 w 137"/>
                  <a:gd name="T17" fmla="*/ 18 h 111"/>
                  <a:gd name="T18" fmla="*/ 137 w 137"/>
                  <a:gd name="T19" fmla="*/ 28 h 111"/>
                  <a:gd name="T20" fmla="*/ 133 w 137"/>
                  <a:gd name="T21" fmla="*/ 40 h 111"/>
                  <a:gd name="T22" fmla="*/ 126 w 137"/>
                  <a:gd name="T23" fmla="*/ 57 h 111"/>
                  <a:gd name="T24" fmla="*/ 122 w 137"/>
                  <a:gd name="T25" fmla="*/ 65 h 111"/>
                  <a:gd name="T26" fmla="*/ 119 w 137"/>
                  <a:gd name="T27" fmla="*/ 79 h 111"/>
                  <a:gd name="T28" fmla="*/ 112 w 137"/>
                  <a:gd name="T29" fmla="*/ 91 h 111"/>
                  <a:gd name="T30" fmla="*/ 101 w 137"/>
                  <a:gd name="T31" fmla="*/ 99 h 111"/>
                  <a:gd name="T32" fmla="*/ 86 w 137"/>
                  <a:gd name="T33" fmla="*/ 105 h 111"/>
                  <a:gd name="T34" fmla="*/ 65 w 137"/>
                  <a:gd name="T35" fmla="*/ 109 h 111"/>
                  <a:gd name="T36" fmla="*/ 58 w 137"/>
                  <a:gd name="T37" fmla="*/ 111 h 111"/>
                  <a:gd name="T38" fmla="*/ 43 w 137"/>
                  <a:gd name="T39" fmla="*/ 109 h 111"/>
                  <a:gd name="T40" fmla="*/ 32 w 137"/>
                  <a:gd name="T41" fmla="*/ 105 h 111"/>
                  <a:gd name="T42" fmla="*/ 25 w 137"/>
                  <a:gd name="T43" fmla="*/ 101 h 111"/>
                  <a:gd name="T44" fmla="*/ 18 w 137"/>
                  <a:gd name="T45" fmla="*/ 95 h 111"/>
                  <a:gd name="T46" fmla="*/ 7 w 137"/>
                  <a:gd name="T47" fmla="*/ 85 h 111"/>
                  <a:gd name="T48" fmla="*/ 4 w 137"/>
                  <a:gd name="T49" fmla="*/ 81 h 111"/>
                  <a:gd name="T50" fmla="*/ 4 w 137"/>
                  <a:gd name="T51" fmla="*/ 63 h 111"/>
                  <a:gd name="T52" fmla="*/ 0 w 137"/>
                  <a:gd name="T53" fmla="*/ 42 h 111"/>
                  <a:gd name="T54" fmla="*/ 0 w 137"/>
                  <a:gd name="T55" fmla="*/ 20 h 111"/>
                  <a:gd name="T56" fmla="*/ 0 w 137"/>
                  <a:gd name="T57" fmla="*/ 12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7" h="111">
                    <a:moveTo>
                      <a:pt x="0" y="12"/>
                    </a:moveTo>
                    <a:lnTo>
                      <a:pt x="22" y="6"/>
                    </a:lnTo>
                    <a:lnTo>
                      <a:pt x="43" y="4"/>
                    </a:lnTo>
                    <a:lnTo>
                      <a:pt x="65" y="2"/>
                    </a:lnTo>
                    <a:lnTo>
                      <a:pt x="83" y="0"/>
                    </a:lnTo>
                    <a:lnTo>
                      <a:pt x="115" y="0"/>
                    </a:lnTo>
                    <a:lnTo>
                      <a:pt x="130" y="0"/>
                    </a:lnTo>
                    <a:lnTo>
                      <a:pt x="133" y="8"/>
                    </a:lnTo>
                    <a:lnTo>
                      <a:pt x="137" y="18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57"/>
                    </a:lnTo>
                    <a:lnTo>
                      <a:pt x="122" y="65"/>
                    </a:lnTo>
                    <a:lnTo>
                      <a:pt x="119" y="79"/>
                    </a:lnTo>
                    <a:lnTo>
                      <a:pt x="112" y="91"/>
                    </a:lnTo>
                    <a:lnTo>
                      <a:pt x="101" y="99"/>
                    </a:lnTo>
                    <a:lnTo>
                      <a:pt x="86" y="105"/>
                    </a:lnTo>
                    <a:lnTo>
                      <a:pt x="65" y="109"/>
                    </a:lnTo>
                    <a:lnTo>
                      <a:pt x="58" y="111"/>
                    </a:lnTo>
                    <a:lnTo>
                      <a:pt x="43" y="109"/>
                    </a:lnTo>
                    <a:lnTo>
                      <a:pt x="32" y="105"/>
                    </a:lnTo>
                    <a:lnTo>
                      <a:pt x="25" y="101"/>
                    </a:lnTo>
                    <a:lnTo>
                      <a:pt x="18" y="95"/>
                    </a:lnTo>
                    <a:lnTo>
                      <a:pt x="7" y="85"/>
                    </a:lnTo>
                    <a:lnTo>
                      <a:pt x="4" y="81"/>
                    </a:lnTo>
                    <a:lnTo>
                      <a:pt x="4" y="63"/>
                    </a:lnTo>
                    <a:lnTo>
                      <a:pt x="0" y="42"/>
                    </a:lnTo>
                    <a:lnTo>
                      <a:pt x="0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2" name="Freeform 163"/>
              <p:cNvSpPr>
                <a:spLocks/>
              </p:cNvSpPr>
              <p:nvPr/>
            </p:nvSpPr>
            <p:spPr bwMode="auto">
              <a:xfrm>
                <a:off x="3168" y="3154"/>
                <a:ext cx="137" cy="111"/>
              </a:xfrm>
              <a:custGeom>
                <a:avLst/>
                <a:gdLst>
                  <a:gd name="T0" fmla="*/ 0 w 137"/>
                  <a:gd name="T1" fmla="*/ 12 h 111"/>
                  <a:gd name="T2" fmla="*/ 22 w 137"/>
                  <a:gd name="T3" fmla="*/ 6 h 111"/>
                  <a:gd name="T4" fmla="*/ 43 w 137"/>
                  <a:gd name="T5" fmla="*/ 4 h 111"/>
                  <a:gd name="T6" fmla="*/ 65 w 137"/>
                  <a:gd name="T7" fmla="*/ 2 h 111"/>
                  <a:gd name="T8" fmla="*/ 83 w 137"/>
                  <a:gd name="T9" fmla="*/ 0 h 111"/>
                  <a:gd name="T10" fmla="*/ 115 w 137"/>
                  <a:gd name="T11" fmla="*/ 0 h 111"/>
                  <a:gd name="T12" fmla="*/ 130 w 137"/>
                  <a:gd name="T13" fmla="*/ 0 h 111"/>
                  <a:gd name="T14" fmla="*/ 133 w 137"/>
                  <a:gd name="T15" fmla="*/ 8 h 111"/>
                  <a:gd name="T16" fmla="*/ 137 w 137"/>
                  <a:gd name="T17" fmla="*/ 18 h 111"/>
                  <a:gd name="T18" fmla="*/ 137 w 137"/>
                  <a:gd name="T19" fmla="*/ 28 h 111"/>
                  <a:gd name="T20" fmla="*/ 133 w 137"/>
                  <a:gd name="T21" fmla="*/ 40 h 111"/>
                  <a:gd name="T22" fmla="*/ 126 w 137"/>
                  <a:gd name="T23" fmla="*/ 57 h 111"/>
                  <a:gd name="T24" fmla="*/ 122 w 137"/>
                  <a:gd name="T25" fmla="*/ 65 h 111"/>
                  <a:gd name="T26" fmla="*/ 119 w 137"/>
                  <a:gd name="T27" fmla="*/ 79 h 111"/>
                  <a:gd name="T28" fmla="*/ 112 w 137"/>
                  <a:gd name="T29" fmla="*/ 91 h 111"/>
                  <a:gd name="T30" fmla="*/ 101 w 137"/>
                  <a:gd name="T31" fmla="*/ 99 h 111"/>
                  <a:gd name="T32" fmla="*/ 86 w 137"/>
                  <a:gd name="T33" fmla="*/ 105 h 111"/>
                  <a:gd name="T34" fmla="*/ 65 w 137"/>
                  <a:gd name="T35" fmla="*/ 109 h 111"/>
                  <a:gd name="T36" fmla="*/ 58 w 137"/>
                  <a:gd name="T37" fmla="*/ 111 h 111"/>
                  <a:gd name="T38" fmla="*/ 43 w 137"/>
                  <a:gd name="T39" fmla="*/ 109 h 111"/>
                  <a:gd name="T40" fmla="*/ 32 w 137"/>
                  <a:gd name="T41" fmla="*/ 105 h 111"/>
                  <a:gd name="T42" fmla="*/ 25 w 137"/>
                  <a:gd name="T43" fmla="*/ 101 h 111"/>
                  <a:gd name="T44" fmla="*/ 18 w 137"/>
                  <a:gd name="T45" fmla="*/ 95 h 111"/>
                  <a:gd name="T46" fmla="*/ 7 w 137"/>
                  <a:gd name="T47" fmla="*/ 85 h 111"/>
                  <a:gd name="T48" fmla="*/ 4 w 137"/>
                  <a:gd name="T49" fmla="*/ 81 h 111"/>
                  <a:gd name="T50" fmla="*/ 4 w 137"/>
                  <a:gd name="T51" fmla="*/ 63 h 111"/>
                  <a:gd name="T52" fmla="*/ 0 w 137"/>
                  <a:gd name="T53" fmla="*/ 42 h 111"/>
                  <a:gd name="T54" fmla="*/ 0 w 137"/>
                  <a:gd name="T55" fmla="*/ 20 h 111"/>
                  <a:gd name="T56" fmla="*/ 0 w 137"/>
                  <a:gd name="T57" fmla="*/ 12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7" h="111">
                    <a:moveTo>
                      <a:pt x="0" y="12"/>
                    </a:moveTo>
                    <a:lnTo>
                      <a:pt x="22" y="6"/>
                    </a:lnTo>
                    <a:lnTo>
                      <a:pt x="43" y="4"/>
                    </a:lnTo>
                    <a:lnTo>
                      <a:pt x="65" y="2"/>
                    </a:lnTo>
                    <a:lnTo>
                      <a:pt x="83" y="0"/>
                    </a:lnTo>
                    <a:lnTo>
                      <a:pt x="115" y="0"/>
                    </a:lnTo>
                    <a:lnTo>
                      <a:pt x="130" y="0"/>
                    </a:lnTo>
                    <a:lnTo>
                      <a:pt x="133" y="8"/>
                    </a:lnTo>
                    <a:lnTo>
                      <a:pt x="137" y="18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57"/>
                    </a:lnTo>
                    <a:lnTo>
                      <a:pt x="122" y="65"/>
                    </a:lnTo>
                    <a:lnTo>
                      <a:pt x="119" y="79"/>
                    </a:lnTo>
                    <a:lnTo>
                      <a:pt x="112" y="91"/>
                    </a:lnTo>
                    <a:lnTo>
                      <a:pt x="101" y="99"/>
                    </a:lnTo>
                    <a:lnTo>
                      <a:pt x="86" y="105"/>
                    </a:lnTo>
                    <a:lnTo>
                      <a:pt x="65" y="109"/>
                    </a:lnTo>
                    <a:lnTo>
                      <a:pt x="58" y="111"/>
                    </a:lnTo>
                    <a:lnTo>
                      <a:pt x="43" y="109"/>
                    </a:lnTo>
                    <a:lnTo>
                      <a:pt x="32" y="105"/>
                    </a:lnTo>
                    <a:lnTo>
                      <a:pt x="25" y="101"/>
                    </a:lnTo>
                    <a:lnTo>
                      <a:pt x="18" y="95"/>
                    </a:lnTo>
                    <a:lnTo>
                      <a:pt x="7" y="85"/>
                    </a:lnTo>
                    <a:lnTo>
                      <a:pt x="4" y="81"/>
                    </a:lnTo>
                    <a:lnTo>
                      <a:pt x="4" y="63"/>
                    </a:lnTo>
                    <a:lnTo>
                      <a:pt x="0" y="42"/>
                    </a:lnTo>
                    <a:lnTo>
                      <a:pt x="0" y="20"/>
                    </a:lnTo>
                    <a:lnTo>
                      <a:pt x="0" y="12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3" name="Freeform 164"/>
              <p:cNvSpPr>
                <a:spLocks/>
              </p:cNvSpPr>
              <p:nvPr/>
            </p:nvSpPr>
            <p:spPr bwMode="auto">
              <a:xfrm>
                <a:off x="3298" y="3123"/>
                <a:ext cx="118" cy="128"/>
              </a:xfrm>
              <a:custGeom>
                <a:avLst/>
                <a:gdLst>
                  <a:gd name="T0" fmla="*/ 28 w 118"/>
                  <a:gd name="T1" fmla="*/ 19 h 128"/>
                  <a:gd name="T2" fmla="*/ 75 w 118"/>
                  <a:gd name="T3" fmla="*/ 10 h 128"/>
                  <a:gd name="T4" fmla="*/ 79 w 118"/>
                  <a:gd name="T5" fmla="*/ 10 h 128"/>
                  <a:gd name="T6" fmla="*/ 90 w 118"/>
                  <a:gd name="T7" fmla="*/ 6 h 128"/>
                  <a:gd name="T8" fmla="*/ 108 w 118"/>
                  <a:gd name="T9" fmla="*/ 0 h 128"/>
                  <a:gd name="T10" fmla="*/ 115 w 118"/>
                  <a:gd name="T11" fmla="*/ 4 h 128"/>
                  <a:gd name="T12" fmla="*/ 118 w 118"/>
                  <a:gd name="T13" fmla="*/ 10 h 128"/>
                  <a:gd name="T14" fmla="*/ 118 w 118"/>
                  <a:gd name="T15" fmla="*/ 19 h 128"/>
                  <a:gd name="T16" fmla="*/ 118 w 118"/>
                  <a:gd name="T17" fmla="*/ 31 h 128"/>
                  <a:gd name="T18" fmla="*/ 115 w 118"/>
                  <a:gd name="T19" fmla="*/ 53 h 128"/>
                  <a:gd name="T20" fmla="*/ 111 w 118"/>
                  <a:gd name="T21" fmla="*/ 63 h 128"/>
                  <a:gd name="T22" fmla="*/ 108 w 118"/>
                  <a:gd name="T23" fmla="*/ 83 h 128"/>
                  <a:gd name="T24" fmla="*/ 100 w 118"/>
                  <a:gd name="T25" fmla="*/ 102 h 128"/>
                  <a:gd name="T26" fmla="*/ 93 w 118"/>
                  <a:gd name="T27" fmla="*/ 118 h 128"/>
                  <a:gd name="T28" fmla="*/ 90 w 118"/>
                  <a:gd name="T29" fmla="*/ 124 h 128"/>
                  <a:gd name="T30" fmla="*/ 75 w 118"/>
                  <a:gd name="T31" fmla="*/ 126 h 128"/>
                  <a:gd name="T32" fmla="*/ 64 w 118"/>
                  <a:gd name="T33" fmla="*/ 128 h 128"/>
                  <a:gd name="T34" fmla="*/ 54 w 118"/>
                  <a:gd name="T35" fmla="*/ 128 h 128"/>
                  <a:gd name="T36" fmla="*/ 43 w 118"/>
                  <a:gd name="T37" fmla="*/ 128 h 128"/>
                  <a:gd name="T38" fmla="*/ 28 w 118"/>
                  <a:gd name="T39" fmla="*/ 124 h 128"/>
                  <a:gd name="T40" fmla="*/ 18 w 118"/>
                  <a:gd name="T41" fmla="*/ 118 h 128"/>
                  <a:gd name="T42" fmla="*/ 10 w 118"/>
                  <a:gd name="T43" fmla="*/ 104 h 128"/>
                  <a:gd name="T44" fmla="*/ 7 w 118"/>
                  <a:gd name="T45" fmla="*/ 96 h 128"/>
                  <a:gd name="T46" fmla="*/ 7 w 118"/>
                  <a:gd name="T47" fmla="*/ 77 h 128"/>
                  <a:gd name="T48" fmla="*/ 3 w 118"/>
                  <a:gd name="T49" fmla="*/ 55 h 128"/>
                  <a:gd name="T50" fmla="*/ 0 w 118"/>
                  <a:gd name="T51" fmla="*/ 39 h 128"/>
                  <a:gd name="T52" fmla="*/ 0 w 118"/>
                  <a:gd name="T53" fmla="*/ 31 h 128"/>
                  <a:gd name="T54" fmla="*/ 18 w 118"/>
                  <a:gd name="T55" fmla="*/ 21 h 128"/>
                  <a:gd name="T56" fmla="*/ 28 w 118"/>
                  <a:gd name="T57" fmla="*/ 19 h 1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8" h="128">
                    <a:moveTo>
                      <a:pt x="28" y="19"/>
                    </a:moveTo>
                    <a:lnTo>
                      <a:pt x="75" y="10"/>
                    </a:lnTo>
                    <a:lnTo>
                      <a:pt x="79" y="10"/>
                    </a:lnTo>
                    <a:lnTo>
                      <a:pt x="90" y="6"/>
                    </a:lnTo>
                    <a:lnTo>
                      <a:pt x="108" y="0"/>
                    </a:lnTo>
                    <a:lnTo>
                      <a:pt x="115" y="4"/>
                    </a:lnTo>
                    <a:lnTo>
                      <a:pt x="118" y="10"/>
                    </a:lnTo>
                    <a:lnTo>
                      <a:pt x="118" y="19"/>
                    </a:lnTo>
                    <a:lnTo>
                      <a:pt x="118" y="31"/>
                    </a:lnTo>
                    <a:lnTo>
                      <a:pt x="115" y="53"/>
                    </a:lnTo>
                    <a:lnTo>
                      <a:pt x="111" y="63"/>
                    </a:lnTo>
                    <a:lnTo>
                      <a:pt x="108" y="83"/>
                    </a:lnTo>
                    <a:lnTo>
                      <a:pt x="100" y="102"/>
                    </a:lnTo>
                    <a:lnTo>
                      <a:pt x="93" y="118"/>
                    </a:lnTo>
                    <a:lnTo>
                      <a:pt x="90" y="124"/>
                    </a:lnTo>
                    <a:lnTo>
                      <a:pt x="75" y="126"/>
                    </a:lnTo>
                    <a:lnTo>
                      <a:pt x="64" y="128"/>
                    </a:lnTo>
                    <a:lnTo>
                      <a:pt x="54" y="128"/>
                    </a:lnTo>
                    <a:lnTo>
                      <a:pt x="43" y="128"/>
                    </a:lnTo>
                    <a:lnTo>
                      <a:pt x="28" y="124"/>
                    </a:lnTo>
                    <a:lnTo>
                      <a:pt x="18" y="118"/>
                    </a:lnTo>
                    <a:lnTo>
                      <a:pt x="10" y="104"/>
                    </a:lnTo>
                    <a:lnTo>
                      <a:pt x="7" y="96"/>
                    </a:lnTo>
                    <a:lnTo>
                      <a:pt x="7" y="77"/>
                    </a:lnTo>
                    <a:lnTo>
                      <a:pt x="3" y="55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18" y="21"/>
                    </a:ln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4" name="Freeform 165"/>
              <p:cNvSpPr>
                <a:spLocks/>
              </p:cNvSpPr>
              <p:nvPr/>
            </p:nvSpPr>
            <p:spPr bwMode="auto">
              <a:xfrm>
                <a:off x="3298" y="3123"/>
                <a:ext cx="118" cy="128"/>
              </a:xfrm>
              <a:custGeom>
                <a:avLst/>
                <a:gdLst>
                  <a:gd name="T0" fmla="*/ 28 w 118"/>
                  <a:gd name="T1" fmla="*/ 19 h 128"/>
                  <a:gd name="T2" fmla="*/ 75 w 118"/>
                  <a:gd name="T3" fmla="*/ 10 h 128"/>
                  <a:gd name="T4" fmla="*/ 79 w 118"/>
                  <a:gd name="T5" fmla="*/ 10 h 128"/>
                  <a:gd name="T6" fmla="*/ 90 w 118"/>
                  <a:gd name="T7" fmla="*/ 6 h 128"/>
                  <a:gd name="T8" fmla="*/ 108 w 118"/>
                  <a:gd name="T9" fmla="*/ 0 h 128"/>
                  <a:gd name="T10" fmla="*/ 115 w 118"/>
                  <a:gd name="T11" fmla="*/ 4 h 128"/>
                  <a:gd name="T12" fmla="*/ 118 w 118"/>
                  <a:gd name="T13" fmla="*/ 10 h 128"/>
                  <a:gd name="T14" fmla="*/ 118 w 118"/>
                  <a:gd name="T15" fmla="*/ 19 h 128"/>
                  <a:gd name="T16" fmla="*/ 118 w 118"/>
                  <a:gd name="T17" fmla="*/ 31 h 128"/>
                  <a:gd name="T18" fmla="*/ 115 w 118"/>
                  <a:gd name="T19" fmla="*/ 53 h 128"/>
                  <a:gd name="T20" fmla="*/ 111 w 118"/>
                  <a:gd name="T21" fmla="*/ 63 h 128"/>
                  <a:gd name="T22" fmla="*/ 108 w 118"/>
                  <a:gd name="T23" fmla="*/ 83 h 128"/>
                  <a:gd name="T24" fmla="*/ 100 w 118"/>
                  <a:gd name="T25" fmla="*/ 102 h 128"/>
                  <a:gd name="T26" fmla="*/ 93 w 118"/>
                  <a:gd name="T27" fmla="*/ 118 h 128"/>
                  <a:gd name="T28" fmla="*/ 90 w 118"/>
                  <a:gd name="T29" fmla="*/ 124 h 128"/>
                  <a:gd name="T30" fmla="*/ 75 w 118"/>
                  <a:gd name="T31" fmla="*/ 126 h 128"/>
                  <a:gd name="T32" fmla="*/ 64 w 118"/>
                  <a:gd name="T33" fmla="*/ 128 h 128"/>
                  <a:gd name="T34" fmla="*/ 54 w 118"/>
                  <a:gd name="T35" fmla="*/ 128 h 128"/>
                  <a:gd name="T36" fmla="*/ 43 w 118"/>
                  <a:gd name="T37" fmla="*/ 128 h 128"/>
                  <a:gd name="T38" fmla="*/ 28 w 118"/>
                  <a:gd name="T39" fmla="*/ 124 h 128"/>
                  <a:gd name="T40" fmla="*/ 18 w 118"/>
                  <a:gd name="T41" fmla="*/ 118 h 128"/>
                  <a:gd name="T42" fmla="*/ 10 w 118"/>
                  <a:gd name="T43" fmla="*/ 104 h 128"/>
                  <a:gd name="T44" fmla="*/ 7 w 118"/>
                  <a:gd name="T45" fmla="*/ 96 h 128"/>
                  <a:gd name="T46" fmla="*/ 7 w 118"/>
                  <a:gd name="T47" fmla="*/ 77 h 128"/>
                  <a:gd name="T48" fmla="*/ 3 w 118"/>
                  <a:gd name="T49" fmla="*/ 55 h 128"/>
                  <a:gd name="T50" fmla="*/ 0 w 118"/>
                  <a:gd name="T51" fmla="*/ 39 h 128"/>
                  <a:gd name="T52" fmla="*/ 0 w 118"/>
                  <a:gd name="T53" fmla="*/ 31 h 128"/>
                  <a:gd name="T54" fmla="*/ 18 w 118"/>
                  <a:gd name="T55" fmla="*/ 21 h 128"/>
                  <a:gd name="T56" fmla="*/ 28 w 118"/>
                  <a:gd name="T57" fmla="*/ 19 h 1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8" h="128">
                    <a:moveTo>
                      <a:pt x="28" y="19"/>
                    </a:moveTo>
                    <a:lnTo>
                      <a:pt x="75" y="10"/>
                    </a:lnTo>
                    <a:lnTo>
                      <a:pt x="79" y="10"/>
                    </a:lnTo>
                    <a:lnTo>
                      <a:pt x="90" y="6"/>
                    </a:lnTo>
                    <a:lnTo>
                      <a:pt x="108" y="0"/>
                    </a:lnTo>
                    <a:lnTo>
                      <a:pt x="115" y="4"/>
                    </a:lnTo>
                    <a:lnTo>
                      <a:pt x="118" y="10"/>
                    </a:lnTo>
                    <a:lnTo>
                      <a:pt x="118" y="19"/>
                    </a:lnTo>
                    <a:lnTo>
                      <a:pt x="118" y="31"/>
                    </a:lnTo>
                    <a:lnTo>
                      <a:pt x="115" y="53"/>
                    </a:lnTo>
                    <a:lnTo>
                      <a:pt x="111" y="63"/>
                    </a:lnTo>
                    <a:lnTo>
                      <a:pt x="108" y="83"/>
                    </a:lnTo>
                    <a:lnTo>
                      <a:pt x="100" y="102"/>
                    </a:lnTo>
                    <a:lnTo>
                      <a:pt x="93" y="118"/>
                    </a:lnTo>
                    <a:lnTo>
                      <a:pt x="90" y="124"/>
                    </a:lnTo>
                    <a:lnTo>
                      <a:pt x="75" y="126"/>
                    </a:lnTo>
                    <a:lnTo>
                      <a:pt x="64" y="128"/>
                    </a:lnTo>
                    <a:lnTo>
                      <a:pt x="54" y="128"/>
                    </a:lnTo>
                    <a:lnTo>
                      <a:pt x="43" y="128"/>
                    </a:lnTo>
                    <a:lnTo>
                      <a:pt x="28" y="124"/>
                    </a:lnTo>
                    <a:lnTo>
                      <a:pt x="18" y="118"/>
                    </a:lnTo>
                    <a:lnTo>
                      <a:pt x="10" y="104"/>
                    </a:lnTo>
                    <a:lnTo>
                      <a:pt x="7" y="96"/>
                    </a:lnTo>
                    <a:lnTo>
                      <a:pt x="7" y="77"/>
                    </a:lnTo>
                    <a:lnTo>
                      <a:pt x="3" y="55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18" y="21"/>
                    </a:lnTo>
                    <a:lnTo>
                      <a:pt x="28" y="19"/>
                    </a:lnTo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5" name="Freeform 166"/>
              <p:cNvSpPr>
                <a:spLocks/>
              </p:cNvSpPr>
              <p:nvPr/>
            </p:nvSpPr>
            <p:spPr bwMode="auto">
              <a:xfrm>
                <a:off x="3420" y="3097"/>
                <a:ext cx="133" cy="114"/>
              </a:xfrm>
              <a:custGeom>
                <a:avLst/>
                <a:gdLst>
                  <a:gd name="T0" fmla="*/ 7 w 133"/>
                  <a:gd name="T1" fmla="*/ 26 h 114"/>
                  <a:gd name="T2" fmla="*/ 36 w 133"/>
                  <a:gd name="T3" fmla="*/ 12 h 114"/>
                  <a:gd name="T4" fmla="*/ 61 w 133"/>
                  <a:gd name="T5" fmla="*/ 4 h 114"/>
                  <a:gd name="T6" fmla="*/ 76 w 133"/>
                  <a:gd name="T7" fmla="*/ 0 h 114"/>
                  <a:gd name="T8" fmla="*/ 83 w 133"/>
                  <a:gd name="T9" fmla="*/ 0 h 114"/>
                  <a:gd name="T10" fmla="*/ 115 w 133"/>
                  <a:gd name="T11" fmla="*/ 6 h 114"/>
                  <a:gd name="T12" fmla="*/ 130 w 133"/>
                  <a:gd name="T13" fmla="*/ 10 h 114"/>
                  <a:gd name="T14" fmla="*/ 133 w 133"/>
                  <a:gd name="T15" fmla="*/ 26 h 114"/>
                  <a:gd name="T16" fmla="*/ 133 w 133"/>
                  <a:gd name="T17" fmla="*/ 41 h 114"/>
                  <a:gd name="T18" fmla="*/ 130 w 133"/>
                  <a:gd name="T19" fmla="*/ 57 h 114"/>
                  <a:gd name="T20" fmla="*/ 126 w 133"/>
                  <a:gd name="T21" fmla="*/ 71 h 114"/>
                  <a:gd name="T22" fmla="*/ 115 w 133"/>
                  <a:gd name="T23" fmla="*/ 93 h 114"/>
                  <a:gd name="T24" fmla="*/ 112 w 133"/>
                  <a:gd name="T25" fmla="*/ 103 h 114"/>
                  <a:gd name="T26" fmla="*/ 90 w 133"/>
                  <a:gd name="T27" fmla="*/ 110 h 114"/>
                  <a:gd name="T28" fmla="*/ 76 w 133"/>
                  <a:gd name="T29" fmla="*/ 114 h 114"/>
                  <a:gd name="T30" fmla="*/ 65 w 133"/>
                  <a:gd name="T31" fmla="*/ 114 h 114"/>
                  <a:gd name="T32" fmla="*/ 61 w 133"/>
                  <a:gd name="T33" fmla="*/ 114 h 114"/>
                  <a:gd name="T34" fmla="*/ 36 w 133"/>
                  <a:gd name="T35" fmla="*/ 109 h 114"/>
                  <a:gd name="T36" fmla="*/ 18 w 133"/>
                  <a:gd name="T37" fmla="*/ 99 h 114"/>
                  <a:gd name="T38" fmla="*/ 7 w 133"/>
                  <a:gd name="T39" fmla="*/ 93 h 114"/>
                  <a:gd name="T40" fmla="*/ 7 w 133"/>
                  <a:gd name="T41" fmla="*/ 89 h 114"/>
                  <a:gd name="T42" fmla="*/ 0 w 133"/>
                  <a:gd name="T43" fmla="*/ 67 h 114"/>
                  <a:gd name="T44" fmla="*/ 4 w 133"/>
                  <a:gd name="T45" fmla="*/ 47 h 114"/>
                  <a:gd name="T46" fmla="*/ 4 w 133"/>
                  <a:gd name="T47" fmla="*/ 32 h 114"/>
                  <a:gd name="T48" fmla="*/ 7 w 133"/>
                  <a:gd name="T49" fmla="*/ 26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3" h="114">
                    <a:moveTo>
                      <a:pt x="7" y="26"/>
                    </a:moveTo>
                    <a:lnTo>
                      <a:pt x="36" y="12"/>
                    </a:lnTo>
                    <a:lnTo>
                      <a:pt x="61" y="4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115" y="6"/>
                    </a:lnTo>
                    <a:lnTo>
                      <a:pt x="130" y="10"/>
                    </a:lnTo>
                    <a:lnTo>
                      <a:pt x="133" y="26"/>
                    </a:lnTo>
                    <a:lnTo>
                      <a:pt x="133" y="41"/>
                    </a:lnTo>
                    <a:lnTo>
                      <a:pt x="130" y="57"/>
                    </a:lnTo>
                    <a:lnTo>
                      <a:pt x="126" y="71"/>
                    </a:lnTo>
                    <a:lnTo>
                      <a:pt x="115" y="93"/>
                    </a:lnTo>
                    <a:lnTo>
                      <a:pt x="112" y="103"/>
                    </a:lnTo>
                    <a:lnTo>
                      <a:pt x="90" y="110"/>
                    </a:lnTo>
                    <a:lnTo>
                      <a:pt x="76" y="114"/>
                    </a:lnTo>
                    <a:lnTo>
                      <a:pt x="65" y="114"/>
                    </a:lnTo>
                    <a:lnTo>
                      <a:pt x="61" y="114"/>
                    </a:lnTo>
                    <a:lnTo>
                      <a:pt x="36" y="109"/>
                    </a:lnTo>
                    <a:lnTo>
                      <a:pt x="18" y="99"/>
                    </a:lnTo>
                    <a:lnTo>
                      <a:pt x="7" y="93"/>
                    </a:lnTo>
                    <a:lnTo>
                      <a:pt x="7" y="89"/>
                    </a:lnTo>
                    <a:lnTo>
                      <a:pt x="0" y="67"/>
                    </a:lnTo>
                    <a:lnTo>
                      <a:pt x="4" y="47"/>
                    </a:lnTo>
                    <a:lnTo>
                      <a:pt x="4" y="32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6" name="Freeform 167"/>
              <p:cNvSpPr>
                <a:spLocks/>
              </p:cNvSpPr>
              <p:nvPr/>
            </p:nvSpPr>
            <p:spPr bwMode="auto">
              <a:xfrm>
                <a:off x="3420" y="3097"/>
                <a:ext cx="133" cy="114"/>
              </a:xfrm>
              <a:custGeom>
                <a:avLst/>
                <a:gdLst>
                  <a:gd name="T0" fmla="*/ 7 w 133"/>
                  <a:gd name="T1" fmla="*/ 26 h 114"/>
                  <a:gd name="T2" fmla="*/ 36 w 133"/>
                  <a:gd name="T3" fmla="*/ 12 h 114"/>
                  <a:gd name="T4" fmla="*/ 61 w 133"/>
                  <a:gd name="T5" fmla="*/ 4 h 114"/>
                  <a:gd name="T6" fmla="*/ 76 w 133"/>
                  <a:gd name="T7" fmla="*/ 0 h 114"/>
                  <a:gd name="T8" fmla="*/ 83 w 133"/>
                  <a:gd name="T9" fmla="*/ 0 h 114"/>
                  <a:gd name="T10" fmla="*/ 115 w 133"/>
                  <a:gd name="T11" fmla="*/ 6 h 114"/>
                  <a:gd name="T12" fmla="*/ 130 w 133"/>
                  <a:gd name="T13" fmla="*/ 10 h 114"/>
                  <a:gd name="T14" fmla="*/ 133 w 133"/>
                  <a:gd name="T15" fmla="*/ 26 h 114"/>
                  <a:gd name="T16" fmla="*/ 133 w 133"/>
                  <a:gd name="T17" fmla="*/ 41 h 114"/>
                  <a:gd name="T18" fmla="*/ 130 w 133"/>
                  <a:gd name="T19" fmla="*/ 57 h 114"/>
                  <a:gd name="T20" fmla="*/ 126 w 133"/>
                  <a:gd name="T21" fmla="*/ 71 h 114"/>
                  <a:gd name="T22" fmla="*/ 115 w 133"/>
                  <a:gd name="T23" fmla="*/ 93 h 114"/>
                  <a:gd name="T24" fmla="*/ 112 w 133"/>
                  <a:gd name="T25" fmla="*/ 103 h 114"/>
                  <a:gd name="T26" fmla="*/ 90 w 133"/>
                  <a:gd name="T27" fmla="*/ 110 h 114"/>
                  <a:gd name="T28" fmla="*/ 76 w 133"/>
                  <a:gd name="T29" fmla="*/ 114 h 114"/>
                  <a:gd name="T30" fmla="*/ 65 w 133"/>
                  <a:gd name="T31" fmla="*/ 114 h 114"/>
                  <a:gd name="T32" fmla="*/ 61 w 133"/>
                  <a:gd name="T33" fmla="*/ 114 h 114"/>
                  <a:gd name="T34" fmla="*/ 36 w 133"/>
                  <a:gd name="T35" fmla="*/ 109 h 114"/>
                  <a:gd name="T36" fmla="*/ 18 w 133"/>
                  <a:gd name="T37" fmla="*/ 99 h 114"/>
                  <a:gd name="T38" fmla="*/ 7 w 133"/>
                  <a:gd name="T39" fmla="*/ 93 h 114"/>
                  <a:gd name="T40" fmla="*/ 7 w 133"/>
                  <a:gd name="T41" fmla="*/ 89 h 114"/>
                  <a:gd name="T42" fmla="*/ 0 w 133"/>
                  <a:gd name="T43" fmla="*/ 67 h 114"/>
                  <a:gd name="T44" fmla="*/ 4 w 133"/>
                  <a:gd name="T45" fmla="*/ 47 h 114"/>
                  <a:gd name="T46" fmla="*/ 4 w 133"/>
                  <a:gd name="T47" fmla="*/ 32 h 114"/>
                  <a:gd name="T48" fmla="*/ 7 w 133"/>
                  <a:gd name="T49" fmla="*/ 26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3" h="114">
                    <a:moveTo>
                      <a:pt x="7" y="26"/>
                    </a:moveTo>
                    <a:lnTo>
                      <a:pt x="36" y="12"/>
                    </a:lnTo>
                    <a:lnTo>
                      <a:pt x="61" y="4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115" y="6"/>
                    </a:lnTo>
                    <a:lnTo>
                      <a:pt x="130" y="10"/>
                    </a:lnTo>
                    <a:lnTo>
                      <a:pt x="133" y="26"/>
                    </a:lnTo>
                    <a:lnTo>
                      <a:pt x="133" y="41"/>
                    </a:lnTo>
                    <a:lnTo>
                      <a:pt x="130" y="57"/>
                    </a:lnTo>
                    <a:lnTo>
                      <a:pt x="126" y="71"/>
                    </a:lnTo>
                    <a:lnTo>
                      <a:pt x="115" y="93"/>
                    </a:lnTo>
                    <a:lnTo>
                      <a:pt x="112" y="103"/>
                    </a:lnTo>
                    <a:lnTo>
                      <a:pt x="90" y="110"/>
                    </a:lnTo>
                    <a:lnTo>
                      <a:pt x="76" y="114"/>
                    </a:lnTo>
                    <a:lnTo>
                      <a:pt x="65" y="114"/>
                    </a:lnTo>
                    <a:lnTo>
                      <a:pt x="61" y="114"/>
                    </a:lnTo>
                    <a:lnTo>
                      <a:pt x="36" y="109"/>
                    </a:lnTo>
                    <a:lnTo>
                      <a:pt x="18" y="99"/>
                    </a:lnTo>
                    <a:lnTo>
                      <a:pt x="7" y="93"/>
                    </a:lnTo>
                    <a:lnTo>
                      <a:pt x="7" y="89"/>
                    </a:lnTo>
                    <a:lnTo>
                      <a:pt x="0" y="67"/>
                    </a:lnTo>
                    <a:lnTo>
                      <a:pt x="4" y="47"/>
                    </a:lnTo>
                    <a:lnTo>
                      <a:pt x="4" y="32"/>
                    </a:lnTo>
                    <a:lnTo>
                      <a:pt x="7" y="26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7" name="Freeform 168"/>
              <p:cNvSpPr>
                <a:spLocks/>
              </p:cNvSpPr>
              <p:nvPr/>
            </p:nvSpPr>
            <p:spPr bwMode="auto">
              <a:xfrm>
                <a:off x="2873" y="3150"/>
                <a:ext cx="147" cy="115"/>
              </a:xfrm>
              <a:custGeom>
                <a:avLst/>
                <a:gdLst>
                  <a:gd name="T0" fmla="*/ 7 w 147"/>
                  <a:gd name="T1" fmla="*/ 4 h 115"/>
                  <a:gd name="T2" fmla="*/ 32 w 147"/>
                  <a:gd name="T3" fmla="*/ 0 h 115"/>
                  <a:gd name="T4" fmla="*/ 57 w 147"/>
                  <a:gd name="T5" fmla="*/ 0 h 115"/>
                  <a:gd name="T6" fmla="*/ 83 w 147"/>
                  <a:gd name="T7" fmla="*/ 0 h 115"/>
                  <a:gd name="T8" fmla="*/ 101 w 147"/>
                  <a:gd name="T9" fmla="*/ 2 h 115"/>
                  <a:gd name="T10" fmla="*/ 133 w 147"/>
                  <a:gd name="T11" fmla="*/ 6 h 115"/>
                  <a:gd name="T12" fmla="*/ 147 w 147"/>
                  <a:gd name="T13" fmla="*/ 8 h 115"/>
                  <a:gd name="T14" fmla="*/ 144 w 147"/>
                  <a:gd name="T15" fmla="*/ 30 h 115"/>
                  <a:gd name="T16" fmla="*/ 137 w 147"/>
                  <a:gd name="T17" fmla="*/ 50 h 115"/>
                  <a:gd name="T18" fmla="*/ 129 w 147"/>
                  <a:gd name="T19" fmla="*/ 65 h 115"/>
                  <a:gd name="T20" fmla="*/ 119 w 147"/>
                  <a:gd name="T21" fmla="*/ 81 h 115"/>
                  <a:gd name="T22" fmla="*/ 101 w 147"/>
                  <a:gd name="T23" fmla="*/ 101 h 115"/>
                  <a:gd name="T24" fmla="*/ 93 w 147"/>
                  <a:gd name="T25" fmla="*/ 109 h 115"/>
                  <a:gd name="T26" fmla="*/ 68 w 147"/>
                  <a:gd name="T27" fmla="*/ 113 h 115"/>
                  <a:gd name="T28" fmla="*/ 50 w 147"/>
                  <a:gd name="T29" fmla="*/ 115 h 115"/>
                  <a:gd name="T30" fmla="*/ 36 w 147"/>
                  <a:gd name="T31" fmla="*/ 113 h 115"/>
                  <a:gd name="T32" fmla="*/ 25 w 147"/>
                  <a:gd name="T33" fmla="*/ 109 h 115"/>
                  <a:gd name="T34" fmla="*/ 11 w 147"/>
                  <a:gd name="T35" fmla="*/ 99 h 115"/>
                  <a:gd name="T36" fmla="*/ 7 w 147"/>
                  <a:gd name="T37" fmla="*/ 95 h 115"/>
                  <a:gd name="T38" fmla="*/ 3 w 147"/>
                  <a:gd name="T39" fmla="*/ 83 h 115"/>
                  <a:gd name="T40" fmla="*/ 0 w 147"/>
                  <a:gd name="T41" fmla="*/ 69 h 115"/>
                  <a:gd name="T42" fmla="*/ 0 w 147"/>
                  <a:gd name="T43" fmla="*/ 54 h 115"/>
                  <a:gd name="T44" fmla="*/ 0 w 147"/>
                  <a:gd name="T45" fmla="*/ 38 h 115"/>
                  <a:gd name="T46" fmla="*/ 7 w 147"/>
                  <a:gd name="T47" fmla="*/ 14 h 115"/>
                  <a:gd name="T48" fmla="*/ 7 w 147"/>
                  <a:gd name="T49" fmla="*/ 4 h 1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115">
                    <a:moveTo>
                      <a:pt x="7" y="4"/>
                    </a:moveTo>
                    <a:lnTo>
                      <a:pt x="32" y="0"/>
                    </a:lnTo>
                    <a:lnTo>
                      <a:pt x="57" y="0"/>
                    </a:lnTo>
                    <a:lnTo>
                      <a:pt x="83" y="0"/>
                    </a:lnTo>
                    <a:lnTo>
                      <a:pt x="101" y="2"/>
                    </a:lnTo>
                    <a:lnTo>
                      <a:pt x="133" y="6"/>
                    </a:lnTo>
                    <a:lnTo>
                      <a:pt x="147" y="8"/>
                    </a:lnTo>
                    <a:lnTo>
                      <a:pt x="144" y="30"/>
                    </a:lnTo>
                    <a:lnTo>
                      <a:pt x="137" y="50"/>
                    </a:lnTo>
                    <a:lnTo>
                      <a:pt x="129" y="65"/>
                    </a:lnTo>
                    <a:lnTo>
                      <a:pt x="119" y="81"/>
                    </a:lnTo>
                    <a:lnTo>
                      <a:pt x="101" y="101"/>
                    </a:lnTo>
                    <a:lnTo>
                      <a:pt x="93" y="109"/>
                    </a:lnTo>
                    <a:lnTo>
                      <a:pt x="68" y="113"/>
                    </a:lnTo>
                    <a:lnTo>
                      <a:pt x="50" y="115"/>
                    </a:lnTo>
                    <a:lnTo>
                      <a:pt x="36" y="113"/>
                    </a:lnTo>
                    <a:lnTo>
                      <a:pt x="25" y="109"/>
                    </a:lnTo>
                    <a:lnTo>
                      <a:pt x="11" y="99"/>
                    </a:lnTo>
                    <a:lnTo>
                      <a:pt x="7" y="95"/>
                    </a:lnTo>
                    <a:lnTo>
                      <a:pt x="3" y="83"/>
                    </a:lnTo>
                    <a:lnTo>
                      <a:pt x="0" y="69"/>
                    </a:lnTo>
                    <a:lnTo>
                      <a:pt x="0" y="54"/>
                    </a:lnTo>
                    <a:lnTo>
                      <a:pt x="0" y="38"/>
                    </a:lnTo>
                    <a:lnTo>
                      <a:pt x="7" y="1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8" name="Freeform 169"/>
              <p:cNvSpPr>
                <a:spLocks/>
              </p:cNvSpPr>
              <p:nvPr/>
            </p:nvSpPr>
            <p:spPr bwMode="auto">
              <a:xfrm>
                <a:off x="2873" y="3150"/>
                <a:ext cx="147" cy="115"/>
              </a:xfrm>
              <a:custGeom>
                <a:avLst/>
                <a:gdLst>
                  <a:gd name="T0" fmla="*/ 7 w 147"/>
                  <a:gd name="T1" fmla="*/ 4 h 115"/>
                  <a:gd name="T2" fmla="*/ 32 w 147"/>
                  <a:gd name="T3" fmla="*/ 0 h 115"/>
                  <a:gd name="T4" fmla="*/ 57 w 147"/>
                  <a:gd name="T5" fmla="*/ 0 h 115"/>
                  <a:gd name="T6" fmla="*/ 83 w 147"/>
                  <a:gd name="T7" fmla="*/ 0 h 115"/>
                  <a:gd name="T8" fmla="*/ 101 w 147"/>
                  <a:gd name="T9" fmla="*/ 2 h 115"/>
                  <a:gd name="T10" fmla="*/ 133 w 147"/>
                  <a:gd name="T11" fmla="*/ 6 h 115"/>
                  <a:gd name="T12" fmla="*/ 147 w 147"/>
                  <a:gd name="T13" fmla="*/ 8 h 115"/>
                  <a:gd name="T14" fmla="*/ 144 w 147"/>
                  <a:gd name="T15" fmla="*/ 30 h 115"/>
                  <a:gd name="T16" fmla="*/ 137 w 147"/>
                  <a:gd name="T17" fmla="*/ 50 h 115"/>
                  <a:gd name="T18" fmla="*/ 129 w 147"/>
                  <a:gd name="T19" fmla="*/ 65 h 115"/>
                  <a:gd name="T20" fmla="*/ 119 w 147"/>
                  <a:gd name="T21" fmla="*/ 81 h 115"/>
                  <a:gd name="T22" fmla="*/ 101 w 147"/>
                  <a:gd name="T23" fmla="*/ 101 h 115"/>
                  <a:gd name="T24" fmla="*/ 93 w 147"/>
                  <a:gd name="T25" fmla="*/ 109 h 115"/>
                  <a:gd name="T26" fmla="*/ 68 w 147"/>
                  <a:gd name="T27" fmla="*/ 113 h 115"/>
                  <a:gd name="T28" fmla="*/ 50 w 147"/>
                  <a:gd name="T29" fmla="*/ 115 h 115"/>
                  <a:gd name="T30" fmla="*/ 36 w 147"/>
                  <a:gd name="T31" fmla="*/ 113 h 115"/>
                  <a:gd name="T32" fmla="*/ 25 w 147"/>
                  <a:gd name="T33" fmla="*/ 109 h 115"/>
                  <a:gd name="T34" fmla="*/ 11 w 147"/>
                  <a:gd name="T35" fmla="*/ 99 h 115"/>
                  <a:gd name="T36" fmla="*/ 7 w 147"/>
                  <a:gd name="T37" fmla="*/ 95 h 115"/>
                  <a:gd name="T38" fmla="*/ 3 w 147"/>
                  <a:gd name="T39" fmla="*/ 83 h 115"/>
                  <a:gd name="T40" fmla="*/ 0 w 147"/>
                  <a:gd name="T41" fmla="*/ 69 h 115"/>
                  <a:gd name="T42" fmla="*/ 0 w 147"/>
                  <a:gd name="T43" fmla="*/ 54 h 115"/>
                  <a:gd name="T44" fmla="*/ 0 w 147"/>
                  <a:gd name="T45" fmla="*/ 38 h 115"/>
                  <a:gd name="T46" fmla="*/ 7 w 147"/>
                  <a:gd name="T47" fmla="*/ 14 h 115"/>
                  <a:gd name="T48" fmla="*/ 7 w 147"/>
                  <a:gd name="T49" fmla="*/ 4 h 1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115">
                    <a:moveTo>
                      <a:pt x="7" y="4"/>
                    </a:moveTo>
                    <a:lnTo>
                      <a:pt x="32" y="0"/>
                    </a:lnTo>
                    <a:lnTo>
                      <a:pt x="57" y="0"/>
                    </a:lnTo>
                    <a:lnTo>
                      <a:pt x="83" y="0"/>
                    </a:lnTo>
                    <a:lnTo>
                      <a:pt x="101" y="2"/>
                    </a:lnTo>
                    <a:lnTo>
                      <a:pt x="133" y="6"/>
                    </a:lnTo>
                    <a:lnTo>
                      <a:pt x="147" y="8"/>
                    </a:lnTo>
                    <a:lnTo>
                      <a:pt x="144" y="30"/>
                    </a:lnTo>
                    <a:lnTo>
                      <a:pt x="137" y="50"/>
                    </a:lnTo>
                    <a:lnTo>
                      <a:pt x="129" y="65"/>
                    </a:lnTo>
                    <a:lnTo>
                      <a:pt x="119" y="81"/>
                    </a:lnTo>
                    <a:lnTo>
                      <a:pt x="101" y="101"/>
                    </a:lnTo>
                    <a:lnTo>
                      <a:pt x="93" y="109"/>
                    </a:lnTo>
                    <a:lnTo>
                      <a:pt x="68" y="113"/>
                    </a:lnTo>
                    <a:lnTo>
                      <a:pt x="50" y="115"/>
                    </a:lnTo>
                    <a:lnTo>
                      <a:pt x="36" y="113"/>
                    </a:lnTo>
                    <a:lnTo>
                      <a:pt x="25" y="109"/>
                    </a:lnTo>
                    <a:lnTo>
                      <a:pt x="11" y="99"/>
                    </a:lnTo>
                    <a:lnTo>
                      <a:pt x="7" y="95"/>
                    </a:lnTo>
                    <a:lnTo>
                      <a:pt x="3" y="83"/>
                    </a:lnTo>
                    <a:lnTo>
                      <a:pt x="0" y="69"/>
                    </a:lnTo>
                    <a:lnTo>
                      <a:pt x="0" y="54"/>
                    </a:lnTo>
                    <a:lnTo>
                      <a:pt x="0" y="38"/>
                    </a:lnTo>
                    <a:lnTo>
                      <a:pt x="7" y="14"/>
                    </a:lnTo>
                    <a:lnTo>
                      <a:pt x="7" y="4"/>
                    </a:lnTo>
                    <a:close/>
                  </a:path>
                </a:pathLst>
              </a:custGeom>
              <a:noFill/>
              <a:ln w="698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99" name="Freeform 170"/>
              <p:cNvSpPr>
                <a:spLocks/>
              </p:cNvSpPr>
              <p:nvPr/>
            </p:nvSpPr>
            <p:spPr bwMode="auto">
              <a:xfrm>
                <a:off x="2920" y="3164"/>
                <a:ext cx="57" cy="2"/>
              </a:xfrm>
              <a:custGeom>
                <a:avLst/>
                <a:gdLst>
                  <a:gd name="T0" fmla="*/ 0 w 57"/>
                  <a:gd name="T1" fmla="*/ 0 h 2"/>
                  <a:gd name="T2" fmla="*/ 39 w 57"/>
                  <a:gd name="T3" fmla="*/ 2 h 2"/>
                  <a:gd name="T4" fmla="*/ 57 w 57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" h="2">
                    <a:moveTo>
                      <a:pt x="0" y="0"/>
                    </a:moveTo>
                    <a:lnTo>
                      <a:pt x="39" y="2"/>
                    </a:lnTo>
                    <a:lnTo>
                      <a:pt x="57" y="2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0" name="Freeform 171"/>
              <p:cNvSpPr>
                <a:spLocks/>
              </p:cNvSpPr>
              <p:nvPr/>
            </p:nvSpPr>
            <p:spPr bwMode="auto">
              <a:xfrm>
                <a:off x="2804" y="3133"/>
                <a:ext cx="29" cy="21"/>
              </a:xfrm>
              <a:custGeom>
                <a:avLst/>
                <a:gdLst>
                  <a:gd name="T0" fmla="*/ 0 w 29"/>
                  <a:gd name="T1" fmla="*/ 0 h 21"/>
                  <a:gd name="T2" fmla="*/ 22 w 29"/>
                  <a:gd name="T3" fmla="*/ 15 h 21"/>
                  <a:gd name="T4" fmla="*/ 29 w 29"/>
                  <a:gd name="T5" fmla="*/ 2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lnTo>
                      <a:pt x="22" y="15"/>
                    </a:lnTo>
                    <a:lnTo>
                      <a:pt x="29" y="21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1" name="Freeform 172"/>
              <p:cNvSpPr>
                <a:spLocks/>
              </p:cNvSpPr>
              <p:nvPr/>
            </p:nvSpPr>
            <p:spPr bwMode="auto">
              <a:xfrm>
                <a:off x="3568" y="3081"/>
                <a:ext cx="43" cy="26"/>
              </a:xfrm>
              <a:custGeom>
                <a:avLst/>
                <a:gdLst>
                  <a:gd name="T0" fmla="*/ 43 w 43"/>
                  <a:gd name="T1" fmla="*/ 0 h 26"/>
                  <a:gd name="T2" fmla="*/ 14 w 43"/>
                  <a:gd name="T3" fmla="*/ 18 h 26"/>
                  <a:gd name="T4" fmla="*/ 0 w 43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26">
                    <a:moveTo>
                      <a:pt x="43" y="0"/>
                    </a:moveTo>
                    <a:lnTo>
                      <a:pt x="14" y="18"/>
                    </a:lnTo>
                    <a:lnTo>
                      <a:pt x="0" y="2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2" name="Freeform 173"/>
              <p:cNvSpPr>
                <a:spLocks/>
              </p:cNvSpPr>
              <p:nvPr/>
            </p:nvSpPr>
            <p:spPr bwMode="auto">
              <a:xfrm>
                <a:off x="3326" y="3144"/>
                <a:ext cx="40" cy="12"/>
              </a:xfrm>
              <a:custGeom>
                <a:avLst/>
                <a:gdLst>
                  <a:gd name="T0" fmla="*/ 40 w 40"/>
                  <a:gd name="T1" fmla="*/ 0 h 12"/>
                  <a:gd name="T2" fmla="*/ 11 w 40"/>
                  <a:gd name="T3" fmla="*/ 12 h 12"/>
                  <a:gd name="T4" fmla="*/ 0 w 40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lnTo>
                      <a:pt x="11" y="12"/>
                    </a:lnTo>
                    <a:lnTo>
                      <a:pt x="0" y="12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3" name="Freeform 174"/>
              <p:cNvSpPr>
                <a:spLocks/>
              </p:cNvSpPr>
              <p:nvPr/>
            </p:nvSpPr>
            <p:spPr bwMode="auto">
              <a:xfrm>
                <a:off x="3539" y="2111"/>
                <a:ext cx="176" cy="83"/>
              </a:xfrm>
              <a:custGeom>
                <a:avLst/>
                <a:gdLst>
                  <a:gd name="T0" fmla="*/ 101 w 176"/>
                  <a:gd name="T1" fmla="*/ 2 h 83"/>
                  <a:gd name="T2" fmla="*/ 115 w 176"/>
                  <a:gd name="T3" fmla="*/ 0 h 83"/>
                  <a:gd name="T4" fmla="*/ 129 w 176"/>
                  <a:gd name="T5" fmla="*/ 0 h 83"/>
                  <a:gd name="T6" fmla="*/ 140 w 176"/>
                  <a:gd name="T7" fmla="*/ 2 h 83"/>
                  <a:gd name="T8" fmla="*/ 151 w 176"/>
                  <a:gd name="T9" fmla="*/ 6 h 83"/>
                  <a:gd name="T10" fmla="*/ 158 w 176"/>
                  <a:gd name="T11" fmla="*/ 12 h 83"/>
                  <a:gd name="T12" fmla="*/ 165 w 176"/>
                  <a:gd name="T13" fmla="*/ 18 h 83"/>
                  <a:gd name="T14" fmla="*/ 169 w 176"/>
                  <a:gd name="T15" fmla="*/ 25 h 83"/>
                  <a:gd name="T16" fmla="*/ 173 w 176"/>
                  <a:gd name="T17" fmla="*/ 33 h 83"/>
                  <a:gd name="T18" fmla="*/ 176 w 176"/>
                  <a:gd name="T19" fmla="*/ 63 h 83"/>
                  <a:gd name="T20" fmla="*/ 176 w 176"/>
                  <a:gd name="T21" fmla="*/ 79 h 83"/>
                  <a:gd name="T22" fmla="*/ 155 w 176"/>
                  <a:gd name="T23" fmla="*/ 81 h 83"/>
                  <a:gd name="T24" fmla="*/ 133 w 176"/>
                  <a:gd name="T25" fmla="*/ 83 h 83"/>
                  <a:gd name="T26" fmla="*/ 111 w 176"/>
                  <a:gd name="T27" fmla="*/ 83 h 83"/>
                  <a:gd name="T28" fmla="*/ 90 w 176"/>
                  <a:gd name="T29" fmla="*/ 81 h 83"/>
                  <a:gd name="T30" fmla="*/ 50 w 176"/>
                  <a:gd name="T31" fmla="*/ 77 h 83"/>
                  <a:gd name="T32" fmla="*/ 36 w 176"/>
                  <a:gd name="T33" fmla="*/ 75 h 83"/>
                  <a:gd name="T34" fmla="*/ 32 w 176"/>
                  <a:gd name="T35" fmla="*/ 75 h 83"/>
                  <a:gd name="T36" fmla="*/ 25 w 176"/>
                  <a:gd name="T37" fmla="*/ 73 h 83"/>
                  <a:gd name="T38" fmla="*/ 21 w 176"/>
                  <a:gd name="T39" fmla="*/ 71 h 83"/>
                  <a:gd name="T40" fmla="*/ 18 w 176"/>
                  <a:gd name="T41" fmla="*/ 67 h 83"/>
                  <a:gd name="T42" fmla="*/ 11 w 176"/>
                  <a:gd name="T43" fmla="*/ 57 h 83"/>
                  <a:gd name="T44" fmla="*/ 3 w 176"/>
                  <a:gd name="T45" fmla="*/ 45 h 83"/>
                  <a:gd name="T46" fmla="*/ 0 w 176"/>
                  <a:gd name="T47" fmla="*/ 33 h 83"/>
                  <a:gd name="T48" fmla="*/ 0 w 176"/>
                  <a:gd name="T49" fmla="*/ 25 h 83"/>
                  <a:gd name="T50" fmla="*/ 3 w 176"/>
                  <a:gd name="T51" fmla="*/ 24 h 83"/>
                  <a:gd name="T52" fmla="*/ 7 w 176"/>
                  <a:gd name="T53" fmla="*/ 24 h 83"/>
                  <a:gd name="T54" fmla="*/ 7 w 176"/>
                  <a:gd name="T55" fmla="*/ 24 h 83"/>
                  <a:gd name="T56" fmla="*/ 14 w 176"/>
                  <a:gd name="T57" fmla="*/ 27 h 83"/>
                  <a:gd name="T58" fmla="*/ 25 w 176"/>
                  <a:gd name="T59" fmla="*/ 37 h 83"/>
                  <a:gd name="T60" fmla="*/ 39 w 176"/>
                  <a:gd name="T61" fmla="*/ 43 h 83"/>
                  <a:gd name="T62" fmla="*/ 47 w 176"/>
                  <a:gd name="T63" fmla="*/ 47 h 83"/>
                  <a:gd name="T64" fmla="*/ 57 w 176"/>
                  <a:gd name="T65" fmla="*/ 49 h 83"/>
                  <a:gd name="T66" fmla="*/ 65 w 176"/>
                  <a:gd name="T67" fmla="*/ 49 h 83"/>
                  <a:gd name="T68" fmla="*/ 72 w 176"/>
                  <a:gd name="T69" fmla="*/ 47 h 83"/>
                  <a:gd name="T70" fmla="*/ 79 w 176"/>
                  <a:gd name="T71" fmla="*/ 43 h 83"/>
                  <a:gd name="T72" fmla="*/ 83 w 176"/>
                  <a:gd name="T73" fmla="*/ 37 h 83"/>
                  <a:gd name="T74" fmla="*/ 97 w 176"/>
                  <a:gd name="T75" fmla="*/ 14 h 83"/>
                  <a:gd name="T76" fmla="*/ 101 w 176"/>
                  <a:gd name="T77" fmla="*/ 2 h 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6" h="83">
                    <a:moveTo>
                      <a:pt x="101" y="2"/>
                    </a:moveTo>
                    <a:lnTo>
                      <a:pt x="115" y="0"/>
                    </a:lnTo>
                    <a:lnTo>
                      <a:pt x="129" y="0"/>
                    </a:lnTo>
                    <a:lnTo>
                      <a:pt x="140" y="2"/>
                    </a:lnTo>
                    <a:lnTo>
                      <a:pt x="151" y="6"/>
                    </a:lnTo>
                    <a:lnTo>
                      <a:pt x="158" y="12"/>
                    </a:lnTo>
                    <a:lnTo>
                      <a:pt x="165" y="18"/>
                    </a:lnTo>
                    <a:lnTo>
                      <a:pt x="169" y="25"/>
                    </a:lnTo>
                    <a:lnTo>
                      <a:pt x="173" y="33"/>
                    </a:lnTo>
                    <a:lnTo>
                      <a:pt x="176" y="63"/>
                    </a:lnTo>
                    <a:lnTo>
                      <a:pt x="176" y="79"/>
                    </a:lnTo>
                    <a:lnTo>
                      <a:pt x="155" y="81"/>
                    </a:lnTo>
                    <a:lnTo>
                      <a:pt x="133" y="83"/>
                    </a:lnTo>
                    <a:lnTo>
                      <a:pt x="111" y="83"/>
                    </a:lnTo>
                    <a:lnTo>
                      <a:pt x="90" y="81"/>
                    </a:lnTo>
                    <a:lnTo>
                      <a:pt x="50" y="77"/>
                    </a:lnTo>
                    <a:lnTo>
                      <a:pt x="36" y="75"/>
                    </a:lnTo>
                    <a:lnTo>
                      <a:pt x="32" y="75"/>
                    </a:lnTo>
                    <a:lnTo>
                      <a:pt x="25" y="73"/>
                    </a:lnTo>
                    <a:lnTo>
                      <a:pt x="21" y="71"/>
                    </a:lnTo>
                    <a:lnTo>
                      <a:pt x="18" y="67"/>
                    </a:lnTo>
                    <a:lnTo>
                      <a:pt x="11" y="57"/>
                    </a:lnTo>
                    <a:lnTo>
                      <a:pt x="3" y="45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7" y="24"/>
                    </a:lnTo>
                    <a:lnTo>
                      <a:pt x="14" y="27"/>
                    </a:lnTo>
                    <a:lnTo>
                      <a:pt x="25" y="37"/>
                    </a:lnTo>
                    <a:lnTo>
                      <a:pt x="39" y="43"/>
                    </a:lnTo>
                    <a:lnTo>
                      <a:pt x="47" y="47"/>
                    </a:lnTo>
                    <a:lnTo>
                      <a:pt x="57" y="49"/>
                    </a:lnTo>
                    <a:lnTo>
                      <a:pt x="65" y="49"/>
                    </a:lnTo>
                    <a:lnTo>
                      <a:pt x="72" y="47"/>
                    </a:lnTo>
                    <a:lnTo>
                      <a:pt x="79" y="43"/>
                    </a:lnTo>
                    <a:lnTo>
                      <a:pt x="83" y="37"/>
                    </a:lnTo>
                    <a:lnTo>
                      <a:pt x="97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4" name="Freeform 175"/>
              <p:cNvSpPr>
                <a:spLocks/>
              </p:cNvSpPr>
              <p:nvPr/>
            </p:nvSpPr>
            <p:spPr bwMode="auto">
              <a:xfrm>
                <a:off x="3654" y="2257"/>
                <a:ext cx="180" cy="69"/>
              </a:xfrm>
              <a:custGeom>
                <a:avLst/>
                <a:gdLst>
                  <a:gd name="T0" fmla="*/ 180 w 180"/>
                  <a:gd name="T1" fmla="*/ 35 h 69"/>
                  <a:gd name="T2" fmla="*/ 180 w 180"/>
                  <a:gd name="T3" fmla="*/ 29 h 69"/>
                  <a:gd name="T4" fmla="*/ 176 w 180"/>
                  <a:gd name="T5" fmla="*/ 18 h 69"/>
                  <a:gd name="T6" fmla="*/ 173 w 180"/>
                  <a:gd name="T7" fmla="*/ 10 h 69"/>
                  <a:gd name="T8" fmla="*/ 169 w 180"/>
                  <a:gd name="T9" fmla="*/ 6 h 69"/>
                  <a:gd name="T10" fmla="*/ 162 w 180"/>
                  <a:gd name="T11" fmla="*/ 2 h 69"/>
                  <a:gd name="T12" fmla="*/ 155 w 180"/>
                  <a:gd name="T13" fmla="*/ 0 h 69"/>
                  <a:gd name="T14" fmla="*/ 140 w 180"/>
                  <a:gd name="T15" fmla="*/ 0 h 69"/>
                  <a:gd name="T16" fmla="*/ 108 w 180"/>
                  <a:gd name="T17" fmla="*/ 2 h 69"/>
                  <a:gd name="T18" fmla="*/ 65 w 180"/>
                  <a:gd name="T19" fmla="*/ 4 h 69"/>
                  <a:gd name="T20" fmla="*/ 22 w 180"/>
                  <a:gd name="T21" fmla="*/ 8 h 69"/>
                  <a:gd name="T22" fmla="*/ 14 w 180"/>
                  <a:gd name="T23" fmla="*/ 10 h 69"/>
                  <a:gd name="T24" fmla="*/ 4 w 180"/>
                  <a:gd name="T25" fmla="*/ 14 h 69"/>
                  <a:gd name="T26" fmla="*/ 4 w 180"/>
                  <a:gd name="T27" fmla="*/ 18 h 69"/>
                  <a:gd name="T28" fmla="*/ 0 w 180"/>
                  <a:gd name="T29" fmla="*/ 23 h 69"/>
                  <a:gd name="T30" fmla="*/ 4 w 180"/>
                  <a:gd name="T31" fmla="*/ 33 h 69"/>
                  <a:gd name="T32" fmla="*/ 11 w 180"/>
                  <a:gd name="T33" fmla="*/ 47 h 69"/>
                  <a:gd name="T34" fmla="*/ 18 w 180"/>
                  <a:gd name="T35" fmla="*/ 55 h 69"/>
                  <a:gd name="T36" fmla="*/ 32 w 180"/>
                  <a:gd name="T37" fmla="*/ 59 h 69"/>
                  <a:gd name="T38" fmla="*/ 47 w 180"/>
                  <a:gd name="T39" fmla="*/ 65 h 69"/>
                  <a:gd name="T40" fmla="*/ 61 w 180"/>
                  <a:gd name="T41" fmla="*/ 69 h 69"/>
                  <a:gd name="T42" fmla="*/ 83 w 180"/>
                  <a:gd name="T43" fmla="*/ 69 h 69"/>
                  <a:gd name="T44" fmla="*/ 101 w 180"/>
                  <a:gd name="T45" fmla="*/ 67 h 69"/>
                  <a:gd name="T46" fmla="*/ 104 w 180"/>
                  <a:gd name="T47" fmla="*/ 65 h 69"/>
                  <a:gd name="T48" fmla="*/ 108 w 180"/>
                  <a:gd name="T49" fmla="*/ 63 h 69"/>
                  <a:gd name="T50" fmla="*/ 133 w 180"/>
                  <a:gd name="T51" fmla="*/ 57 h 69"/>
                  <a:gd name="T52" fmla="*/ 158 w 180"/>
                  <a:gd name="T53" fmla="*/ 51 h 69"/>
                  <a:gd name="T54" fmla="*/ 180 w 180"/>
                  <a:gd name="T55" fmla="*/ 35 h 6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69">
                    <a:moveTo>
                      <a:pt x="180" y="35"/>
                    </a:moveTo>
                    <a:lnTo>
                      <a:pt x="180" y="29"/>
                    </a:lnTo>
                    <a:lnTo>
                      <a:pt x="176" y="18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2" y="2"/>
                    </a:lnTo>
                    <a:lnTo>
                      <a:pt x="155" y="0"/>
                    </a:lnTo>
                    <a:lnTo>
                      <a:pt x="140" y="0"/>
                    </a:lnTo>
                    <a:lnTo>
                      <a:pt x="108" y="2"/>
                    </a:lnTo>
                    <a:lnTo>
                      <a:pt x="65" y="4"/>
                    </a:lnTo>
                    <a:lnTo>
                      <a:pt x="22" y="8"/>
                    </a:lnTo>
                    <a:lnTo>
                      <a:pt x="14" y="10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4" y="33"/>
                    </a:lnTo>
                    <a:lnTo>
                      <a:pt x="11" y="47"/>
                    </a:lnTo>
                    <a:lnTo>
                      <a:pt x="18" y="55"/>
                    </a:lnTo>
                    <a:lnTo>
                      <a:pt x="32" y="59"/>
                    </a:lnTo>
                    <a:lnTo>
                      <a:pt x="47" y="65"/>
                    </a:lnTo>
                    <a:lnTo>
                      <a:pt x="61" y="69"/>
                    </a:lnTo>
                    <a:lnTo>
                      <a:pt x="83" y="69"/>
                    </a:lnTo>
                    <a:lnTo>
                      <a:pt x="101" y="67"/>
                    </a:lnTo>
                    <a:lnTo>
                      <a:pt x="104" y="65"/>
                    </a:lnTo>
                    <a:lnTo>
                      <a:pt x="108" y="63"/>
                    </a:lnTo>
                    <a:lnTo>
                      <a:pt x="133" y="57"/>
                    </a:lnTo>
                    <a:lnTo>
                      <a:pt x="158" y="51"/>
                    </a:lnTo>
                    <a:lnTo>
                      <a:pt x="180" y="35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5" name="Freeform 176"/>
              <p:cNvSpPr>
                <a:spLocks/>
              </p:cNvSpPr>
              <p:nvPr/>
            </p:nvSpPr>
            <p:spPr bwMode="auto">
              <a:xfrm>
                <a:off x="3730" y="2312"/>
                <a:ext cx="165" cy="59"/>
              </a:xfrm>
              <a:custGeom>
                <a:avLst/>
                <a:gdLst>
                  <a:gd name="T0" fmla="*/ 50 w 165"/>
                  <a:gd name="T1" fmla="*/ 18 h 59"/>
                  <a:gd name="T2" fmla="*/ 72 w 165"/>
                  <a:gd name="T3" fmla="*/ 10 h 59"/>
                  <a:gd name="T4" fmla="*/ 90 w 165"/>
                  <a:gd name="T5" fmla="*/ 4 h 59"/>
                  <a:gd name="T6" fmla="*/ 100 w 165"/>
                  <a:gd name="T7" fmla="*/ 0 h 59"/>
                  <a:gd name="T8" fmla="*/ 108 w 165"/>
                  <a:gd name="T9" fmla="*/ 0 h 59"/>
                  <a:gd name="T10" fmla="*/ 115 w 165"/>
                  <a:gd name="T11" fmla="*/ 0 h 59"/>
                  <a:gd name="T12" fmla="*/ 122 w 165"/>
                  <a:gd name="T13" fmla="*/ 0 h 59"/>
                  <a:gd name="T14" fmla="*/ 136 w 165"/>
                  <a:gd name="T15" fmla="*/ 4 h 59"/>
                  <a:gd name="T16" fmla="*/ 147 w 165"/>
                  <a:gd name="T17" fmla="*/ 10 h 59"/>
                  <a:gd name="T18" fmla="*/ 158 w 165"/>
                  <a:gd name="T19" fmla="*/ 18 h 59"/>
                  <a:gd name="T20" fmla="*/ 162 w 165"/>
                  <a:gd name="T21" fmla="*/ 24 h 59"/>
                  <a:gd name="T22" fmla="*/ 165 w 165"/>
                  <a:gd name="T23" fmla="*/ 30 h 59"/>
                  <a:gd name="T24" fmla="*/ 162 w 165"/>
                  <a:gd name="T25" fmla="*/ 34 h 59"/>
                  <a:gd name="T26" fmla="*/ 154 w 165"/>
                  <a:gd name="T27" fmla="*/ 36 h 59"/>
                  <a:gd name="T28" fmla="*/ 151 w 165"/>
                  <a:gd name="T29" fmla="*/ 39 h 59"/>
                  <a:gd name="T30" fmla="*/ 111 w 165"/>
                  <a:gd name="T31" fmla="*/ 51 h 59"/>
                  <a:gd name="T32" fmla="*/ 75 w 165"/>
                  <a:gd name="T33" fmla="*/ 59 h 59"/>
                  <a:gd name="T34" fmla="*/ 39 w 165"/>
                  <a:gd name="T35" fmla="*/ 57 h 59"/>
                  <a:gd name="T36" fmla="*/ 21 w 165"/>
                  <a:gd name="T37" fmla="*/ 55 h 59"/>
                  <a:gd name="T38" fmla="*/ 14 w 165"/>
                  <a:gd name="T39" fmla="*/ 51 h 59"/>
                  <a:gd name="T40" fmla="*/ 7 w 165"/>
                  <a:gd name="T41" fmla="*/ 45 h 59"/>
                  <a:gd name="T42" fmla="*/ 3 w 165"/>
                  <a:gd name="T43" fmla="*/ 41 h 59"/>
                  <a:gd name="T44" fmla="*/ 0 w 165"/>
                  <a:gd name="T45" fmla="*/ 37 h 59"/>
                  <a:gd name="T46" fmla="*/ 3 w 165"/>
                  <a:gd name="T47" fmla="*/ 32 h 59"/>
                  <a:gd name="T48" fmla="*/ 3 w 165"/>
                  <a:gd name="T49" fmla="*/ 30 h 59"/>
                  <a:gd name="T50" fmla="*/ 14 w 165"/>
                  <a:gd name="T51" fmla="*/ 24 h 59"/>
                  <a:gd name="T52" fmla="*/ 28 w 165"/>
                  <a:gd name="T53" fmla="*/ 20 h 59"/>
                  <a:gd name="T54" fmla="*/ 43 w 165"/>
                  <a:gd name="T55" fmla="*/ 18 h 59"/>
                  <a:gd name="T56" fmla="*/ 50 w 165"/>
                  <a:gd name="T57" fmla="*/ 18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5" h="59">
                    <a:moveTo>
                      <a:pt x="50" y="18"/>
                    </a:moveTo>
                    <a:lnTo>
                      <a:pt x="72" y="10"/>
                    </a:lnTo>
                    <a:lnTo>
                      <a:pt x="90" y="4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5" y="0"/>
                    </a:lnTo>
                    <a:lnTo>
                      <a:pt x="122" y="0"/>
                    </a:lnTo>
                    <a:lnTo>
                      <a:pt x="136" y="4"/>
                    </a:lnTo>
                    <a:lnTo>
                      <a:pt x="147" y="10"/>
                    </a:lnTo>
                    <a:lnTo>
                      <a:pt x="158" y="18"/>
                    </a:lnTo>
                    <a:lnTo>
                      <a:pt x="162" y="24"/>
                    </a:lnTo>
                    <a:lnTo>
                      <a:pt x="165" y="30"/>
                    </a:lnTo>
                    <a:lnTo>
                      <a:pt x="162" y="34"/>
                    </a:lnTo>
                    <a:lnTo>
                      <a:pt x="154" y="36"/>
                    </a:lnTo>
                    <a:lnTo>
                      <a:pt x="151" y="39"/>
                    </a:lnTo>
                    <a:lnTo>
                      <a:pt x="111" y="51"/>
                    </a:lnTo>
                    <a:lnTo>
                      <a:pt x="75" y="59"/>
                    </a:lnTo>
                    <a:lnTo>
                      <a:pt x="39" y="57"/>
                    </a:lnTo>
                    <a:lnTo>
                      <a:pt x="21" y="55"/>
                    </a:lnTo>
                    <a:lnTo>
                      <a:pt x="14" y="51"/>
                    </a:lnTo>
                    <a:lnTo>
                      <a:pt x="7" y="45"/>
                    </a:lnTo>
                    <a:lnTo>
                      <a:pt x="3" y="41"/>
                    </a:lnTo>
                    <a:lnTo>
                      <a:pt x="0" y="37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14" y="24"/>
                    </a:lnTo>
                    <a:lnTo>
                      <a:pt x="28" y="20"/>
                    </a:lnTo>
                    <a:lnTo>
                      <a:pt x="43" y="18"/>
                    </a:lnTo>
                    <a:lnTo>
                      <a:pt x="50" y="18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6" name="Freeform 177"/>
              <p:cNvSpPr>
                <a:spLocks/>
              </p:cNvSpPr>
              <p:nvPr/>
            </p:nvSpPr>
            <p:spPr bwMode="auto">
              <a:xfrm>
                <a:off x="3766" y="2369"/>
                <a:ext cx="144" cy="55"/>
              </a:xfrm>
              <a:custGeom>
                <a:avLst/>
                <a:gdLst>
                  <a:gd name="T0" fmla="*/ 97 w 144"/>
                  <a:gd name="T1" fmla="*/ 2 h 55"/>
                  <a:gd name="T2" fmla="*/ 118 w 144"/>
                  <a:gd name="T3" fmla="*/ 0 h 55"/>
                  <a:gd name="T4" fmla="*/ 129 w 144"/>
                  <a:gd name="T5" fmla="*/ 2 h 55"/>
                  <a:gd name="T6" fmla="*/ 129 w 144"/>
                  <a:gd name="T7" fmla="*/ 6 h 55"/>
                  <a:gd name="T8" fmla="*/ 129 w 144"/>
                  <a:gd name="T9" fmla="*/ 8 h 55"/>
                  <a:gd name="T10" fmla="*/ 140 w 144"/>
                  <a:gd name="T11" fmla="*/ 16 h 55"/>
                  <a:gd name="T12" fmla="*/ 144 w 144"/>
                  <a:gd name="T13" fmla="*/ 20 h 55"/>
                  <a:gd name="T14" fmla="*/ 144 w 144"/>
                  <a:gd name="T15" fmla="*/ 24 h 55"/>
                  <a:gd name="T16" fmla="*/ 140 w 144"/>
                  <a:gd name="T17" fmla="*/ 30 h 55"/>
                  <a:gd name="T18" fmla="*/ 126 w 144"/>
                  <a:gd name="T19" fmla="*/ 44 h 55"/>
                  <a:gd name="T20" fmla="*/ 118 w 144"/>
                  <a:gd name="T21" fmla="*/ 48 h 55"/>
                  <a:gd name="T22" fmla="*/ 82 w 144"/>
                  <a:gd name="T23" fmla="*/ 53 h 55"/>
                  <a:gd name="T24" fmla="*/ 57 w 144"/>
                  <a:gd name="T25" fmla="*/ 55 h 55"/>
                  <a:gd name="T26" fmla="*/ 43 w 144"/>
                  <a:gd name="T27" fmla="*/ 55 h 55"/>
                  <a:gd name="T28" fmla="*/ 36 w 144"/>
                  <a:gd name="T29" fmla="*/ 53 h 55"/>
                  <a:gd name="T30" fmla="*/ 7 w 144"/>
                  <a:gd name="T31" fmla="*/ 34 h 55"/>
                  <a:gd name="T32" fmla="*/ 0 w 144"/>
                  <a:gd name="T33" fmla="*/ 22 h 55"/>
                  <a:gd name="T34" fmla="*/ 3 w 144"/>
                  <a:gd name="T35" fmla="*/ 18 h 55"/>
                  <a:gd name="T36" fmla="*/ 14 w 144"/>
                  <a:gd name="T37" fmla="*/ 14 h 55"/>
                  <a:gd name="T38" fmla="*/ 32 w 144"/>
                  <a:gd name="T39" fmla="*/ 10 h 55"/>
                  <a:gd name="T40" fmla="*/ 50 w 144"/>
                  <a:gd name="T41" fmla="*/ 6 h 55"/>
                  <a:gd name="T42" fmla="*/ 82 w 144"/>
                  <a:gd name="T43" fmla="*/ 4 h 55"/>
                  <a:gd name="T44" fmla="*/ 97 w 144"/>
                  <a:gd name="T45" fmla="*/ 2 h 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4" h="55">
                    <a:moveTo>
                      <a:pt x="97" y="2"/>
                    </a:moveTo>
                    <a:lnTo>
                      <a:pt x="118" y="0"/>
                    </a:lnTo>
                    <a:lnTo>
                      <a:pt x="129" y="2"/>
                    </a:lnTo>
                    <a:lnTo>
                      <a:pt x="129" y="6"/>
                    </a:lnTo>
                    <a:lnTo>
                      <a:pt x="129" y="8"/>
                    </a:lnTo>
                    <a:lnTo>
                      <a:pt x="140" y="16"/>
                    </a:lnTo>
                    <a:lnTo>
                      <a:pt x="144" y="20"/>
                    </a:lnTo>
                    <a:lnTo>
                      <a:pt x="144" y="24"/>
                    </a:lnTo>
                    <a:lnTo>
                      <a:pt x="140" y="30"/>
                    </a:lnTo>
                    <a:lnTo>
                      <a:pt x="126" y="44"/>
                    </a:lnTo>
                    <a:lnTo>
                      <a:pt x="118" y="48"/>
                    </a:lnTo>
                    <a:lnTo>
                      <a:pt x="82" y="53"/>
                    </a:lnTo>
                    <a:lnTo>
                      <a:pt x="57" y="55"/>
                    </a:lnTo>
                    <a:lnTo>
                      <a:pt x="43" y="55"/>
                    </a:lnTo>
                    <a:lnTo>
                      <a:pt x="36" y="53"/>
                    </a:lnTo>
                    <a:lnTo>
                      <a:pt x="7" y="34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14" y="14"/>
                    </a:lnTo>
                    <a:lnTo>
                      <a:pt x="32" y="10"/>
                    </a:lnTo>
                    <a:lnTo>
                      <a:pt x="50" y="6"/>
                    </a:lnTo>
                    <a:lnTo>
                      <a:pt x="82" y="4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7" name="Freeform 178"/>
              <p:cNvSpPr>
                <a:spLocks/>
              </p:cNvSpPr>
              <p:nvPr/>
            </p:nvSpPr>
            <p:spPr bwMode="auto">
              <a:xfrm>
                <a:off x="2387" y="2754"/>
                <a:ext cx="158" cy="59"/>
              </a:xfrm>
              <a:custGeom>
                <a:avLst/>
                <a:gdLst>
                  <a:gd name="T0" fmla="*/ 11 w 158"/>
                  <a:gd name="T1" fmla="*/ 6 h 59"/>
                  <a:gd name="T2" fmla="*/ 47 w 158"/>
                  <a:gd name="T3" fmla="*/ 0 h 59"/>
                  <a:gd name="T4" fmla="*/ 75 w 158"/>
                  <a:gd name="T5" fmla="*/ 0 h 59"/>
                  <a:gd name="T6" fmla="*/ 93 w 158"/>
                  <a:gd name="T7" fmla="*/ 2 h 59"/>
                  <a:gd name="T8" fmla="*/ 101 w 158"/>
                  <a:gd name="T9" fmla="*/ 2 h 59"/>
                  <a:gd name="T10" fmla="*/ 137 w 158"/>
                  <a:gd name="T11" fmla="*/ 12 h 59"/>
                  <a:gd name="T12" fmla="*/ 151 w 158"/>
                  <a:gd name="T13" fmla="*/ 16 h 59"/>
                  <a:gd name="T14" fmla="*/ 155 w 158"/>
                  <a:gd name="T15" fmla="*/ 20 h 59"/>
                  <a:gd name="T16" fmla="*/ 155 w 158"/>
                  <a:gd name="T17" fmla="*/ 31 h 59"/>
                  <a:gd name="T18" fmla="*/ 158 w 158"/>
                  <a:gd name="T19" fmla="*/ 39 h 59"/>
                  <a:gd name="T20" fmla="*/ 158 w 158"/>
                  <a:gd name="T21" fmla="*/ 47 h 59"/>
                  <a:gd name="T22" fmla="*/ 155 w 158"/>
                  <a:gd name="T23" fmla="*/ 53 h 59"/>
                  <a:gd name="T24" fmla="*/ 151 w 158"/>
                  <a:gd name="T25" fmla="*/ 57 h 59"/>
                  <a:gd name="T26" fmla="*/ 147 w 158"/>
                  <a:gd name="T27" fmla="*/ 59 h 59"/>
                  <a:gd name="T28" fmla="*/ 140 w 158"/>
                  <a:gd name="T29" fmla="*/ 59 h 59"/>
                  <a:gd name="T30" fmla="*/ 133 w 158"/>
                  <a:gd name="T31" fmla="*/ 59 h 59"/>
                  <a:gd name="T32" fmla="*/ 122 w 158"/>
                  <a:gd name="T33" fmla="*/ 57 h 59"/>
                  <a:gd name="T34" fmla="*/ 108 w 158"/>
                  <a:gd name="T35" fmla="*/ 53 h 59"/>
                  <a:gd name="T36" fmla="*/ 90 w 158"/>
                  <a:gd name="T37" fmla="*/ 53 h 59"/>
                  <a:gd name="T38" fmla="*/ 79 w 158"/>
                  <a:gd name="T39" fmla="*/ 53 h 59"/>
                  <a:gd name="T40" fmla="*/ 72 w 158"/>
                  <a:gd name="T41" fmla="*/ 53 h 59"/>
                  <a:gd name="T42" fmla="*/ 14 w 158"/>
                  <a:gd name="T43" fmla="*/ 53 h 59"/>
                  <a:gd name="T44" fmla="*/ 0 w 158"/>
                  <a:gd name="T45" fmla="*/ 51 h 59"/>
                  <a:gd name="T46" fmla="*/ 0 w 158"/>
                  <a:gd name="T47" fmla="*/ 35 h 59"/>
                  <a:gd name="T48" fmla="*/ 3 w 158"/>
                  <a:gd name="T49" fmla="*/ 20 h 59"/>
                  <a:gd name="T50" fmla="*/ 11 w 158"/>
                  <a:gd name="T51" fmla="*/ 10 h 59"/>
                  <a:gd name="T52" fmla="*/ 11 w 158"/>
                  <a:gd name="T53" fmla="*/ 6 h 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8" h="59">
                    <a:moveTo>
                      <a:pt x="11" y="6"/>
                    </a:moveTo>
                    <a:lnTo>
                      <a:pt x="47" y="0"/>
                    </a:lnTo>
                    <a:lnTo>
                      <a:pt x="75" y="0"/>
                    </a:lnTo>
                    <a:lnTo>
                      <a:pt x="93" y="2"/>
                    </a:lnTo>
                    <a:lnTo>
                      <a:pt x="101" y="2"/>
                    </a:lnTo>
                    <a:lnTo>
                      <a:pt x="137" y="12"/>
                    </a:lnTo>
                    <a:lnTo>
                      <a:pt x="151" y="16"/>
                    </a:lnTo>
                    <a:lnTo>
                      <a:pt x="155" y="20"/>
                    </a:lnTo>
                    <a:lnTo>
                      <a:pt x="155" y="31"/>
                    </a:lnTo>
                    <a:lnTo>
                      <a:pt x="158" y="39"/>
                    </a:lnTo>
                    <a:lnTo>
                      <a:pt x="158" y="47"/>
                    </a:lnTo>
                    <a:lnTo>
                      <a:pt x="155" y="53"/>
                    </a:lnTo>
                    <a:lnTo>
                      <a:pt x="151" y="57"/>
                    </a:lnTo>
                    <a:lnTo>
                      <a:pt x="147" y="59"/>
                    </a:lnTo>
                    <a:lnTo>
                      <a:pt x="140" y="59"/>
                    </a:lnTo>
                    <a:lnTo>
                      <a:pt x="133" y="59"/>
                    </a:lnTo>
                    <a:lnTo>
                      <a:pt x="122" y="57"/>
                    </a:lnTo>
                    <a:lnTo>
                      <a:pt x="108" y="53"/>
                    </a:lnTo>
                    <a:lnTo>
                      <a:pt x="90" y="53"/>
                    </a:lnTo>
                    <a:lnTo>
                      <a:pt x="79" y="53"/>
                    </a:lnTo>
                    <a:lnTo>
                      <a:pt x="72" y="53"/>
                    </a:lnTo>
                    <a:lnTo>
                      <a:pt x="14" y="53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3" y="20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8" name="Freeform 179"/>
              <p:cNvSpPr>
                <a:spLocks/>
              </p:cNvSpPr>
              <p:nvPr/>
            </p:nvSpPr>
            <p:spPr bwMode="auto">
              <a:xfrm>
                <a:off x="2401" y="2819"/>
                <a:ext cx="198" cy="77"/>
              </a:xfrm>
              <a:custGeom>
                <a:avLst/>
                <a:gdLst>
                  <a:gd name="T0" fmla="*/ 7 w 198"/>
                  <a:gd name="T1" fmla="*/ 8 h 77"/>
                  <a:gd name="T2" fmla="*/ 36 w 198"/>
                  <a:gd name="T3" fmla="*/ 2 h 77"/>
                  <a:gd name="T4" fmla="*/ 61 w 198"/>
                  <a:gd name="T5" fmla="*/ 0 h 77"/>
                  <a:gd name="T6" fmla="*/ 83 w 198"/>
                  <a:gd name="T7" fmla="*/ 0 h 77"/>
                  <a:gd name="T8" fmla="*/ 105 w 198"/>
                  <a:gd name="T9" fmla="*/ 0 h 77"/>
                  <a:gd name="T10" fmla="*/ 133 w 198"/>
                  <a:gd name="T11" fmla="*/ 4 h 77"/>
                  <a:gd name="T12" fmla="*/ 144 w 198"/>
                  <a:gd name="T13" fmla="*/ 8 h 77"/>
                  <a:gd name="T14" fmla="*/ 169 w 198"/>
                  <a:gd name="T15" fmla="*/ 22 h 77"/>
                  <a:gd name="T16" fmla="*/ 187 w 198"/>
                  <a:gd name="T17" fmla="*/ 35 h 77"/>
                  <a:gd name="T18" fmla="*/ 195 w 198"/>
                  <a:gd name="T19" fmla="*/ 45 h 77"/>
                  <a:gd name="T20" fmla="*/ 198 w 198"/>
                  <a:gd name="T21" fmla="*/ 49 h 77"/>
                  <a:gd name="T22" fmla="*/ 187 w 198"/>
                  <a:gd name="T23" fmla="*/ 57 h 77"/>
                  <a:gd name="T24" fmla="*/ 177 w 198"/>
                  <a:gd name="T25" fmla="*/ 63 h 77"/>
                  <a:gd name="T26" fmla="*/ 162 w 198"/>
                  <a:gd name="T27" fmla="*/ 67 h 77"/>
                  <a:gd name="T28" fmla="*/ 144 w 198"/>
                  <a:gd name="T29" fmla="*/ 71 h 77"/>
                  <a:gd name="T30" fmla="*/ 119 w 198"/>
                  <a:gd name="T31" fmla="*/ 75 h 77"/>
                  <a:gd name="T32" fmla="*/ 108 w 198"/>
                  <a:gd name="T33" fmla="*/ 77 h 77"/>
                  <a:gd name="T34" fmla="*/ 87 w 198"/>
                  <a:gd name="T35" fmla="*/ 77 h 77"/>
                  <a:gd name="T36" fmla="*/ 65 w 198"/>
                  <a:gd name="T37" fmla="*/ 75 h 77"/>
                  <a:gd name="T38" fmla="*/ 51 w 198"/>
                  <a:gd name="T39" fmla="*/ 73 h 77"/>
                  <a:gd name="T40" fmla="*/ 36 w 198"/>
                  <a:gd name="T41" fmla="*/ 69 h 77"/>
                  <a:gd name="T42" fmla="*/ 25 w 198"/>
                  <a:gd name="T43" fmla="*/ 65 h 77"/>
                  <a:gd name="T44" fmla="*/ 18 w 198"/>
                  <a:gd name="T45" fmla="*/ 61 h 77"/>
                  <a:gd name="T46" fmla="*/ 11 w 198"/>
                  <a:gd name="T47" fmla="*/ 55 h 77"/>
                  <a:gd name="T48" fmla="*/ 7 w 198"/>
                  <a:gd name="T49" fmla="*/ 49 h 77"/>
                  <a:gd name="T50" fmla="*/ 0 w 198"/>
                  <a:gd name="T51" fmla="*/ 26 h 77"/>
                  <a:gd name="T52" fmla="*/ 0 w 198"/>
                  <a:gd name="T53" fmla="*/ 16 h 77"/>
                  <a:gd name="T54" fmla="*/ 7 w 198"/>
                  <a:gd name="T55" fmla="*/ 8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8" h="77">
                    <a:moveTo>
                      <a:pt x="7" y="8"/>
                    </a:moveTo>
                    <a:lnTo>
                      <a:pt x="36" y="2"/>
                    </a:lnTo>
                    <a:lnTo>
                      <a:pt x="61" y="0"/>
                    </a:lnTo>
                    <a:lnTo>
                      <a:pt x="83" y="0"/>
                    </a:lnTo>
                    <a:lnTo>
                      <a:pt x="105" y="0"/>
                    </a:lnTo>
                    <a:lnTo>
                      <a:pt x="133" y="4"/>
                    </a:lnTo>
                    <a:lnTo>
                      <a:pt x="144" y="8"/>
                    </a:lnTo>
                    <a:lnTo>
                      <a:pt x="169" y="22"/>
                    </a:lnTo>
                    <a:lnTo>
                      <a:pt x="187" y="35"/>
                    </a:lnTo>
                    <a:lnTo>
                      <a:pt x="195" y="45"/>
                    </a:lnTo>
                    <a:lnTo>
                      <a:pt x="198" y="49"/>
                    </a:lnTo>
                    <a:lnTo>
                      <a:pt x="187" y="57"/>
                    </a:lnTo>
                    <a:lnTo>
                      <a:pt x="177" y="63"/>
                    </a:lnTo>
                    <a:lnTo>
                      <a:pt x="162" y="67"/>
                    </a:lnTo>
                    <a:lnTo>
                      <a:pt x="144" y="71"/>
                    </a:lnTo>
                    <a:lnTo>
                      <a:pt x="119" y="75"/>
                    </a:lnTo>
                    <a:lnTo>
                      <a:pt x="108" y="77"/>
                    </a:lnTo>
                    <a:lnTo>
                      <a:pt x="87" y="77"/>
                    </a:lnTo>
                    <a:lnTo>
                      <a:pt x="65" y="75"/>
                    </a:lnTo>
                    <a:lnTo>
                      <a:pt x="51" y="73"/>
                    </a:lnTo>
                    <a:lnTo>
                      <a:pt x="36" y="69"/>
                    </a:lnTo>
                    <a:lnTo>
                      <a:pt x="25" y="65"/>
                    </a:lnTo>
                    <a:lnTo>
                      <a:pt x="18" y="61"/>
                    </a:lnTo>
                    <a:lnTo>
                      <a:pt x="11" y="55"/>
                    </a:lnTo>
                    <a:lnTo>
                      <a:pt x="7" y="49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09" name="Freeform 180"/>
              <p:cNvSpPr>
                <a:spLocks/>
              </p:cNvSpPr>
              <p:nvPr/>
            </p:nvSpPr>
            <p:spPr bwMode="auto">
              <a:xfrm>
                <a:off x="2470" y="2906"/>
                <a:ext cx="183" cy="75"/>
              </a:xfrm>
              <a:custGeom>
                <a:avLst/>
                <a:gdLst>
                  <a:gd name="T0" fmla="*/ 54 w 183"/>
                  <a:gd name="T1" fmla="*/ 2 h 75"/>
                  <a:gd name="T2" fmla="*/ 108 w 183"/>
                  <a:gd name="T3" fmla="*/ 0 h 75"/>
                  <a:gd name="T4" fmla="*/ 136 w 183"/>
                  <a:gd name="T5" fmla="*/ 0 h 75"/>
                  <a:gd name="T6" fmla="*/ 147 w 183"/>
                  <a:gd name="T7" fmla="*/ 2 h 75"/>
                  <a:gd name="T8" fmla="*/ 151 w 183"/>
                  <a:gd name="T9" fmla="*/ 6 h 75"/>
                  <a:gd name="T10" fmla="*/ 158 w 183"/>
                  <a:gd name="T11" fmla="*/ 12 h 75"/>
                  <a:gd name="T12" fmla="*/ 165 w 183"/>
                  <a:gd name="T13" fmla="*/ 19 h 75"/>
                  <a:gd name="T14" fmla="*/ 180 w 183"/>
                  <a:gd name="T15" fmla="*/ 39 h 75"/>
                  <a:gd name="T16" fmla="*/ 183 w 183"/>
                  <a:gd name="T17" fmla="*/ 57 h 75"/>
                  <a:gd name="T18" fmla="*/ 183 w 183"/>
                  <a:gd name="T19" fmla="*/ 69 h 75"/>
                  <a:gd name="T20" fmla="*/ 183 w 183"/>
                  <a:gd name="T21" fmla="*/ 73 h 75"/>
                  <a:gd name="T22" fmla="*/ 126 w 183"/>
                  <a:gd name="T23" fmla="*/ 73 h 75"/>
                  <a:gd name="T24" fmla="*/ 86 w 183"/>
                  <a:gd name="T25" fmla="*/ 75 h 75"/>
                  <a:gd name="T26" fmla="*/ 61 w 183"/>
                  <a:gd name="T27" fmla="*/ 75 h 75"/>
                  <a:gd name="T28" fmla="*/ 54 w 183"/>
                  <a:gd name="T29" fmla="*/ 75 h 75"/>
                  <a:gd name="T30" fmla="*/ 32 w 183"/>
                  <a:gd name="T31" fmla="*/ 63 h 75"/>
                  <a:gd name="T32" fmla="*/ 18 w 183"/>
                  <a:gd name="T33" fmla="*/ 51 h 75"/>
                  <a:gd name="T34" fmla="*/ 7 w 183"/>
                  <a:gd name="T35" fmla="*/ 43 h 75"/>
                  <a:gd name="T36" fmla="*/ 3 w 183"/>
                  <a:gd name="T37" fmla="*/ 33 h 75"/>
                  <a:gd name="T38" fmla="*/ 0 w 183"/>
                  <a:gd name="T39" fmla="*/ 27 h 75"/>
                  <a:gd name="T40" fmla="*/ 0 w 183"/>
                  <a:gd name="T41" fmla="*/ 21 h 75"/>
                  <a:gd name="T42" fmla="*/ 3 w 183"/>
                  <a:gd name="T43" fmla="*/ 15 h 75"/>
                  <a:gd name="T44" fmla="*/ 7 w 183"/>
                  <a:gd name="T45" fmla="*/ 12 h 75"/>
                  <a:gd name="T46" fmla="*/ 21 w 183"/>
                  <a:gd name="T47" fmla="*/ 6 h 75"/>
                  <a:gd name="T48" fmla="*/ 36 w 183"/>
                  <a:gd name="T49" fmla="*/ 4 h 75"/>
                  <a:gd name="T50" fmla="*/ 46 w 183"/>
                  <a:gd name="T51" fmla="*/ 2 h 75"/>
                  <a:gd name="T52" fmla="*/ 54 w 183"/>
                  <a:gd name="T53" fmla="*/ 2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83" h="75">
                    <a:moveTo>
                      <a:pt x="54" y="2"/>
                    </a:moveTo>
                    <a:lnTo>
                      <a:pt x="108" y="0"/>
                    </a:lnTo>
                    <a:lnTo>
                      <a:pt x="136" y="0"/>
                    </a:lnTo>
                    <a:lnTo>
                      <a:pt x="147" y="2"/>
                    </a:lnTo>
                    <a:lnTo>
                      <a:pt x="151" y="6"/>
                    </a:lnTo>
                    <a:lnTo>
                      <a:pt x="158" y="12"/>
                    </a:lnTo>
                    <a:lnTo>
                      <a:pt x="165" y="19"/>
                    </a:lnTo>
                    <a:lnTo>
                      <a:pt x="180" y="39"/>
                    </a:lnTo>
                    <a:lnTo>
                      <a:pt x="183" y="57"/>
                    </a:lnTo>
                    <a:lnTo>
                      <a:pt x="183" y="69"/>
                    </a:lnTo>
                    <a:lnTo>
                      <a:pt x="183" y="73"/>
                    </a:lnTo>
                    <a:lnTo>
                      <a:pt x="126" y="73"/>
                    </a:lnTo>
                    <a:lnTo>
                      <a:pt x="86" y="75"/>
                    </a:lnTo>
                    <a:lnTo>
                      <a:pt x="61" y="75"/>
                    </a:lnTo>
                    <a:lnTo>
                      <a:pt x="54" y="75"/>
                    </a:lnTo>
                    <a:lnTo>
                      <a:pt x="32" y="63"/>
                    </a:lnTo>
                    <a:lnTo>
                      <a:pt x="18" y="51"/>
                    </a:lnTo>
                    <a:lnTo>
                      <a:pt x="7" y="43"/>
                    </a:lnTo>
                    <a:lnTo>
                      <a:pt x="3" y="33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3" y="15"/>
                    </a:lnTo>
                    <a:lnTo>
                      <a:pt x="7" y="12"/>
                    </a:lnTo>
                    <a:lnTo>
                      <a:pt x="21" y="6"/>
                    </a:lnTo>
                    <a:lnTo>
                      <a:pt x="36" y="4"/>
                    </a:lnTo>
                    <a:lnTo>
                      <a:pt x="46" y="2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0" name="Freeform 181"/>
              <p:cNvSpPr>
                <a:spLocks/>
              </p:cNvSpPr>
              <p:nvPr/>
            </p:nvSpPr>
            <p:spPr bwMode="auto">
              <a:xfrm>
                <a:off x="3784" y="2762"/>
                <a:ext cx="183" cy="69"/>
              </a:xfrm>
              <a:custGeom>
                <a:avLst/>
                <a:gdLst>
                  <a:gd name="T0" fmla="*/ 10 w 183"/>
                  <a:gd name="T1" fmla="*/ 10 h 69"/>
                  <a:gd name="T2" fmla="*/ 39 w 183"/>
                  <a:gd name="T3" fmla="*/ 4 h 69"/>
                  <a:gd name="T4" fmla="*/ 68 w 183"/>
                  <a:gd name="T5" fmla="*/ 2 h 69"/>
                  <a:gd name="T6" fmla="*/ 93 w 183"/>
                  <a:gd name="T7" fmla="*/ 0 h 69"/>
                  <a:gd name="T8" fmla="*/ 115 w 183"/>
                  <a:gd name="T9" fmla="*/ 2 h 69"/>
                  <a:gd name="T10" fmla="*/ 147 w 183"/>
                  <a:gd name="T11" fmla="*/ 6 h 69"/>
                  <a:gd name="T12" fmla="*/ 158 w 183"/>
                  <a:gd name="T13" fmla="*/ 8 h 69"/>
                  <a:gd name="T14" fmla="*/ 169 w 183"/>
                  <a:gd name="T15" fmla="*/ 17 h 69"/>
                  <a:gd name="T16" fmla="*/ 176 w 183"/>
                  <a:gd name="T17" fmla="*/ 29 h 69"/>
                  <a:gd name="T18" fmla="*/ 180 w 183"/>
                  <a:gd name="T19" fmla="*/ 39 h 69"/>
                  <a:gd name="T20" fmla="*/ 183 w 183"/>
                  <a:gd name="T21" fmla="*/ 49 h 69"/>
                  <a:gd name="T22" fmla="*/ 180 w 183"/>
                  <a:gd name="T23" fmla="*/ 63 h 69"/>
                  <a:gd name="T24" fmla="*/ 176 w 183"/>
                  <a:gd name="T25" fmla="*/ 69 h 69"/>
                  <a:gd name="T26" fmla="*/ 118 w 183"/>
                  <a:gd name="T27" fmla="*/ 61 h 69"/>
                  <a:gd name="T28" fmla="*/ 61 w 183"/>
                  <a:gd name="T29" fmla="*/ 57 h 69"/>
                  <a:gd name="T30" fmla="*/ 18 w 183"/>
                  <a:gd name="T31" fmla="*/ 55 h 69"/>
                  <a:gd name="T32" fmla="*/ 0 w 183"/>
                  <a:gd name="T33" fmla="*/ 55 h 69"/>
                  <a:gd name="T34" fmla="*/ 3 w 183"/>
                  <a:gd name="T35" fmla="*/ 23 h 69"/>
                  <a:gd name="T36" fmla="*/ 10 w 183"/>
                  <a:gd name="T37" fmla="*/ 1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3" h="69">
                    <a:moveTo>
                      <a:pt x="10" y="10"/>
                    </a:moveTo>
                    <a:lnTo>
                      <a:pt x="39" y="4"/>
                    </a:lnTo>
                    <a:lnTo>
                      <a:pt x="68" y="2"/>
                    </a:lnTo>
                    <a:lnTo>
                      <a:pt x="93" y="0"/>
                    </a:lnTo>
                    <a:lnTo>
                      <a:pt x="115" y="2"/>
                    </a:lnTo>
                    <a:lnTo>
                      <a:pt x="147" y="6"/>
                    </a:lnTo>
                    <a:lnTo>
                      <a:pt x="158" y="8"/>
                    </a:lnTo>
                    <a:lnTo>
                      <a:pt x="169" y="17"/>
                    </a:lnTo>
                    <a:lnTo>
                      <a:pt x="176" y="29"/>
                    </a:lnTo>
                    <a:lnTo>
                      <a:pt x="180" y="39"/>
                    </a:lnTo>
                    <a:lnTo>
                      <a:pt x="183" y="49"/>
                    </a:lnTo>
                    <a:lnTo>
                      <a:pt x="180" y="63"/>
                    </a:lnTo>
                    <a:lnTo>
                      <a:pt x="176" y="69"/>
                    </a:lnTo>
                    <a:lnTo>
                      <a:pt x="118" y="61"/>
                    </a:lnTo>
                    <a:lnTo>
                      <a:pt x="61" y="57"/>
                    </a:lnTo>
                    <a:lnTo>
                      <a:pt x="18" y="55"/>
                    </a:lnTo>
                    <a:lnTo>
                      <a:pt x="0" y="55"/>
                    </a:lnTo>
                    <a:lnTo>
                      <a:pt x="3" y="23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1" name="Freeform 182"/>
              <p:cNvSpPr>
                <a:spLocks/>
              </p:cNvSpPr>
              <p:nvPr/>
            </p:nvSpPr>
            <p:spPr bwMode="auto">
              <a:xfrm>
                <a:off x="3762" y="2825"/>
                <a:ext cx="148" cy="83"/>
              </a:xfrm>
              <a:custGeom>
                <a:avLst/>
                <a:gdLst>
                  <a:gd name="T0" fmla="*/ 148 w 148"/>
                  <a:gd name="T1" fmla="*/ 20 h 83"/>
                  <a:gd name="T2" fmla="*/ 137 w 148"/>
                  <a:gd name="T3" fmla="*/ 14 h 83"/>
                  <a:gd name="T4" fmla="*/ 122 w 148"/>
                  <a:gd name="T5" fmla="*/ 8 h 83"/>
                  <a:gd name="T6" fmla="*/ 112 w 148"/>
                  <a:gd name="T7" fmla="*/ 4 h 83"/>
                  <a:gd name="T8" fmla="*/ 101 w 148"/>
                  <a:gd name="T9" fmla="*/ 2 h 83"/>
                  <a:gd name="T10" fmla="*/ 76 w 148"/>
                  <a:gd name="T11" fmla="*/ 0 h 83"/>
                  <a:gd name="T12" fmla="*/ 54 w 148"/>
                  <a:gd name="T13" fmla="*/ 0 h 83"/>
                  <a:gd name="T14" fmla="*/ 22 w 148"/>
                  <a:gd name="T15" fmla="*/ 8 h 83"/>
                  <a:gd name="T16" fmla="*/ 7 w 148"/>
                  <a:gd name="T17" fmla="*/ 12 h 83"/>
                  <a:gd name="T18" fmla="*/ 0 w 148"/>
                  <a:gd name="T19" fmla="*/ 22 h 83"/>
                  <a:gd name="T20" fmla="*/ 0 w 148"/>
                  <a:gd name="T21" fmla="*/ 33 h 83"/>
                  <a:gd name="T22" fmla="*/ 0 w 148"/>
                  <a:gd name="T23" fmla="*/ 43 h 83"/>
                  <a:gd name="T24" fmla="*/ 0 w 148"/>
                  <a:gd name="T25" fmla="*/ 55 h 83"/>
                  <a:gd name="T26" fmla="*/ 4 w 148"/>
                  <a:gd name="T27" fmla="*/ 71 h 83"/>
                  <a:gd name="T28" fmla="*/ 7 w 148"/>
                  <a:gd name="T29" fmla="*/ 77 h 83"/>
                  <a:gd name="T30" fmla="*/ 86 w 148"/>
                  <a:gd name="T31" fmla="*/ 81 h 83"/>
                  <a:gd name="T32" fmla="*/ 108 w 148"/>
                  <a:gd name="T33" fmla="*/ 83 h 83"/>
                  <a:gd name="T34" fmla="*/ 122 w 148"/>
                  <a:gd name="T35" fmla="*/ 65 h 83"/>
                  <a:gd name="T36" fmla="*/ 137 w 148"/>
                  <a:gd name="T37" fmla="*/ 43 h 83"/>
                  <a:gd name="T38" fmla="*/ 144 w 148"/>
                  <a:gd name="T39" fmla="*/ 27 h 83"/>
                  <a:gd name="T40" fmla="*/ 148 w 148"/>
                  <a:gd name="T41" fmla="*/ 20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8" h="83">
                    <a:moveTo>
                      <a:pt x="148" y="20"/>
                    </a:moveTo>
                    <a:lnTo>
                      <a:pt x="137" y="14"/>
                    </a:lnTo>
                    <a:lnTo>
                      <a:pt x="122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76" y="0"/>
                    </a:lnTo>
                    <a:lnTo>
                      <a:pt x="54" y="0"/>
                    </a:lnTo>
                    <a:lnTo>
                      <a:pt x="22" y="8"/>
                    </a:lnTo>
                    <a:lnTo>
                      <a:pt x="7" y="12"/>
                    </a:lnTo>
                    <a:lnTo>
                      <a:pt x="0" y="22"/>
                    </a:lnTo>
                    <a:lnTo>
                      <a:pt x="0" y="33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4" y="71"/>
                    </a:lnTo>
                    <a:lnTo>
                      <a:pt x="7" y="77"/>
                    </a:lnTo>
                    <a:lnTo>
                      <a:pt x="86" y="81"/>
                    </a:lnTo>
                    <a:lnTo>
                      <a:pt x="108" y="83"/>
                    </a:lnTo>
                    <a:lnTo>
                      <a:pt x="122" y="65"/>
                    </a:lnTo>
                    <a:lnTo>
                      <a:pt x="137" y="43"/>
                    </a:lnTo>
                    <a:lnTo>
                      <a:pt x="144" y="27"/>
                    </a:lnTo>
                    <a:lnTo>
                      <a:pt x="148" y="20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2" name="Freeform 183"/>
              <p:cNvSpPr>
                <a:spLocks/>
              </p:cNvSpPr>
              <p:nvPr/>
            </p:nvSpPr>
            <p:spPr bwMode="auto">
              <a:xfrm>
                <a:off x="3708" y="2916"/>
                <a:ext cx="151" cy="84"/>
              </a:xfrm>
              <a:custGeom>
                <a:avLst/>
                <a:gdLst>
                  <a:gd name="T0" fmla="*/ 72 w 151"/>
                  <a:gd name="T1" fmla="*/ 2 h 84"/>
                  <a:gd name="T2" fmla="*/ 101 w 151"/>
                  <a:gd name="T3" fmla="*/ 2 h 84"/>
                  <a:gd name="T4" fmla="*/ 112 w 151"/>
                  <a:gd name="T5" fmla="*/ 0 h 84"/>
                  <a:gd name="T6" fmla="*/ 115 w 151"/>
                  <a:gd name="T7" fmla="*/ 0 h 84"/>
                  <a:gd name="T8" fmla="*/ 130 w 151"/>
                  <a:gd name="T9" fmla="*/ 2 h 84"/>
                  <a:gd name="T10" fmla="*/ 140 w 151"/>
                  <a:gd name="T11" fmla="*/ 5 h 84"/>
                  <a:gd name="T12" fmla="*/ 148 w 151"/>
                  <a:gd name="T13" fmla="*/ 11 h 84"/>
                  <a:gd name="T14" fmla="*/ 151 w 151"/>
                  <a:gd name="T15" fmla="*/ 17 h 84"/>
                  <a:gd name="T16" fmla="*/ 151 w 151"/>
                  <a:gd name="T17" fmla="*/ 25 h 84"/>
                  <a:gd name="T18" fmla="*/ 148 w 151"/>
                  <a:gd name="T19" fmla="*/ 37 h 84"/>
                  <a:gd name="T20" fmla="*/ 144 w 151"/>
                  <a:gd name="T21" fmla="*/ 41 h 84"/>
                  <a:gd name="T22" fmla="*/ 108 w 151"/>
                  <a:gd name="T23" fmla="*/ 65 h 84"/>
                  <a:gd name="T24" fmla="*/ 86 w 151"/>
                  <a:gd name="T25" fmla="*/ 76 h 84"/>
                  <a:gd name="T26" fmla="*/ 72 w 151"/>
                  <a:gd name="T27" fmla="*/ 82 h 84"/>
                  <a:gd name="T28" fmla="*/ 65 w 151"/>
                  <a:gd name="T29" fmla="*/ 84 h 84"/>
                  <a:gd name="T30" fmla="*/ 36 w 151"/>
                  <a:gd name="T31" fmla="*/ 78 h 84"/>
                  <a:gd name="T32" fmla="*/ 14 w 151"/>
                  <a:gd name="T33" fmla="*/ 75 h 84"/>
                  <a:gd name="T34" fmla="*/ 7 w 151"/>
                  <a:gd name="T35" fmla="*/ 71 h 84"/>
                  <a:gd name="T36" fmla="*/ 4 w 151"/>
                  <a:gd name="T37" fmla="*/ 67 h 84"/>
                  <a:gd name="T38" fmla="*/ 0 w 151"/>
                  <a:gd name="T39" fmla="*/ 63 h 84"/>
                  <a:gd name="T40" fmla="*/ 0 w 151"/>
                  <a:gd name="T41" fmla="*/ 55 h 84"/>
                  <a:gd name="T42" fmla="*/ 7 w 151"/>
                  <a:gd name="T43" fmla="*/ 31 h 84"/>
                  <a:gd name="T44" fmla="*/ 18 w 151"/>
                  <a:gd name="T45" fmla="*/ 15 h 84"/>
                  <a:gd name="T46" fmla="*/ 29 w 151"/>
                  <a:gd name="T47" fmla="*/ 5 h 84"/>
                  <a:gd name="T48" fmla="*/ 40 w 151"/>
                  <a:gd name="T49" fmla="*/ 2 h 84"/>
                  <a:gd name="T50" fmla="*/ 61 w 151"/>
                  <a:gd name="T51" fmla="*/ 0 h 84"/>
                  <a:gd name="T52" fmla="*/ 72 w 151"/>
                  <a:gd name="T53" fmla="*/ 2 h 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1" h="84">
                    <a:moveTo>
                      <a:pt x="72" y="2"/>
                    </a:moveTo>
                    <a:lnTo>
                      <a:pt x="101" y="2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30" y="2"/>
                    </a:lnTo>
                    <a:lnTo>
                      <a:pt x="140" y="5"/>
                    </a:lnTo>
                    <a:lnTo>
                      <a:pt x="148" y="11"/>
                    </a:lnTo>
                    <a:lnTo>
                      <a:pt x="151" y="17"/>
                    </a:lnTo>
                    <a:lnTo>
                      <a:pt x="151" y="25"/>
                    </a:lnTo>
                    <a:lnTo>
                      <a:pt x="148" y="37"/>
                    </a:lnTo>
                    <a:lnTo>
                      <a:pt x="144" y="41"/>
                    </a:lnTo>
                    <a:lnTo>
                      <a:pt x="108" y="65"/>
                    </a:lnTo>
                    <a:lnTo>
                      <a:pt x="86" y="76"/>
                    </a:lnTo>
                    <a:lnTo>
                      <a:pt x="72" y="82"/>
                    </a:lnTo>
                    <a:lnTo>
                      <a:pt x="65" y="84"/>
                    </a:lnTo>
                    <a:lnTo>
                      <a:pt x="36" y="78"/>
                    </a:lnTo>
                    <a:lnTo>
                      <a:pt x="14" y="75"/>
                    </a:lnTo>
                    <a:lnTo>
                      <a:pt x="7" y="71"/>
                    </a:lnTo>
                    <a:lnTo>
                      <a:pt x="4" y="67"/>
                    </a:lnTo>
                    <a:lnTo>
                      <a:pt x="0" y="63"/>
                    </a:lnTo>
                    <a:lnTo>
                      <a:pt x="0" y="55"/>
                    </a:lnTo>
                    <a:lnTo>
                      <a:pt x="7" y="31"/>
                    </a:lnTo>
                    <a:lnTo>
                      <a:pt x="18" y="15"/>
                    </a:lnTo>
                    <a:lnTo>
                      <a:pt x="29" y="5"/>
                    </a:lnTo>
                    <a:lnTo>
                      <a:pt x="40" y="2"/>
                    </a:lnTo>
                    <a:lnTo>
                      <a:pt x="61" y="0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rgbClr val="DED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3" name="Freeform 184"/>
              <p:cNvSpPr>
                <a:spLocks/>
              </p:cNvSpPr>
              <p:nvPr/>
            </p:nvSpPr>
            <p:spPr bwMode="auto">
              <a:xfrm>
                <a:off x="2617" y="2093"/>
                <a:ext cx="915" cy="270"/>
              </a:xfrm>
              <a:custGeom>
                <a:avLst/>
                <a:gdLst>
                  <a:gd name="T0" fmla="*/ 22 w 915"/>
                  <a:gd name="T1" fmla="*/ 251 h 270"/>
                  <a:gd name="T2" fmla="*/ 43 w 915"/>
                  <a:gd name="T3" fmla="*/ 237 h 270"/>
                  <a:gd name="T4" fmla="*/ 65 w 915"/>
                  <a:gd name="T5" fmla="*/ 217 h 270"/>
                  <a:gd name="T6" fmla="*/ 69 w 915"/>
                  <a:gd name="T7" fmla="*/ 185 h 270"/>
                  <a:gd name="T8" fmla="*/ 76 w 915"/>
                  <a:gd name="T9" fmla="*/ 178 h 270"/>
                  <a:gd name="T10" fmla="*/ 94 w 915"/>
                  <a:gd name="T11" fmla="*/ 176 h 270"/>
                  <a:gd name="T12" fmla="*/ 119 w 915"/>
                  <a:gd name="T13" fmla="*/ 164 h 270"/>
                  <a:gd name="T14" fmla="*/ 144 w 915"/>
                  <a:gd name="T15" fmla="*/ 134 h 270"/>
                  <a:gd name="T16" fmla="*/ 166 w 915"/>
                  <a:gd name="T17" fmla="*/ 118 h 270"/>
                  <a:gd name="T18" fmla="*/ 184 w 915"/>
                  <a:gd name="T19" fmla="*/ 103 h 270"/>
                  <a:gd name="T20" fmla="*/ 191 w 915"/>
                  <a:gd name="T21" fmla="*/ 81 h 270"/>
                  <a:gd name="T22" fmla="*/ 234 w 915"/>
                  <a:gd name="T23" fmla="*/ 45 h 270"/>
                  <a:gd name="T24" fmla="*/ 321 w 915"/>
                  <a:gd name="T25" fmla="*/ 26 h 270"/>
                  <a:gd name="T26" fmla="*/ 403 w 915"/>
                  <a:gd name="T27" fmla="*/ 18 h 270"/>
                  <a:gd name="T28" fmla="*/ 490 w 915"/>
                  <a:gd name="T29" fmla="*/ 16 h 270"/>
                  <a:gd name="T30" fmla="*/ 576 w 915"/>
                  <a:gd name="T31" fmla="*/ 8 h 270"/>
                  <a:gd name="T32" fmla="*/ 634 w 915"/>
                  <a:gd name="T33" fmla="*/ 12 h 270"/>
                  <a:gd name="T34" fmla="*/ 709 w 915"/>
                  <a:gd name="T35" fmla="*/ 14 h 270"/>
                  <a:gd name="T36" fmla="*/ 774 w 915"/>
                  <a:gd name="T37" fmla="*/ 4 h 270"/>
                  <a:gd name="T38" fmla="*/ 839 w 915"/>
                  <a:gd name="T39" fmla="*/ 4 h 270"/>
                  <a:gd name="T40" fmla="*/ 897 w 915"/>
                  <a:gd name="T41" fmla="*/ 14 h 270"/>
                  <a:gd name="T42" fmla="*/ 911 w 915"/>
                  <a:gd name="T43" fmla="*/ 30 h 270"/>
                  <a:gd name="T44" fmla="*/ 915 w 915"/>
                  <a:gd name="T45" fmla="*/ 45 h 270"/>
                  <a:gd name="T46" fmla="*/ 864 w 915"/>
                  <a:gd name="T47" fmla="*/ 40 h 270"/>
                  <a:gd name="T48" fmla="*/ 760 w 915"/>
                  <a:gd name="T49" fmla="*/ 30 h 270"/>
                  <a:gd name="T50" fmla="*/ 623 w 915"/>
                  <a:gd name="T51" fmla="*/ 24 h 270"/>
                  <a:gd name="T52" fmla="*/ 537 w 915"/>
                  <a:gd name="T53" fmla="*/ 32 h 270"/>
                  <a:gd name="T54" fmla="*/ 468 w 915"/>
                  <a:gd name="T55" fmla="*/ 34 h 270"/>
                  <a:gd name="T56" fmla="*/ 429 w 915"/>
                  <a:gd name="T57" fmla="*/ 30 h 270"/>
                  <a:gd name="T58" fmla="*/ 403 w 915"/>
                  <a:gd name="T59" fmla="*/ 32 h 270"/>
                  <a:gd name="T60" fmla="*/ 382 w 915"/>
                  <a:gd name="T61" fmla="*/ 43 h 270"/>
                  <a:gd name="T62" fmla="*/ 339 w 915"/>
                  <a:gd name="T63" fmla="*/ 53 h 270"/>
                  <a:gd name="T64" fmla="*/ 270 w 915"/>
                  <a:gd name="T65" fmla="*/ 61 h 270"/>
                  <a:gd name="T66" fmla="*/ 231 w 915"/>
                  <a:gd name="T67" fmla="*/ 87 h 270"/>
                  <a:gd name="T68" fmla="*/ 184 w 915"/>
                  <a:gd name="T69" fmla="*/ 132 h 270"/>
                  <a:gd name="T70" fmla="*/ 119 w 915"/>
                  <a:gd name="T71" fmla="*/ 185 h 270"/>
                  <a:gd name="T72" fmla="*/ 94 w 915"/>
                  <a:gd name="T73" fmla="*/ 213 h 270"/>
                  <a:gd name="T74" fmla="*/ 61 w 915"/>
                  <a:gd name="T75" fmla="*/ 239 h 270"/>
                  <a:gd name="T76" fmla="*/ 15 w 915"/>
                  <a:gd name="T77" fmla="*/ 264 h 270"/>
                  <a:gd name="T78" fmla="*/ 0 w 915"/>
                  <a:gd name="T79" fmla="*/ 262 h 2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15" h="270">
                    <a:moveTo>
                      <a:pt x="7" y="256"/>
                    </a:moveTo>
                    <a:lnTo>
                      <a:pt x="22" y="251"/>
                    </a:lnTo>
                    <a:lnTo>
                      <a:pt x="33" y="245"/>
                    </a:lnTo>
                    <a:lnTo>
                      <a:pt x="43" y="237"/>
                    </a:lnTo>
                    <a:lnTo>
                      <a:pt x="54" y="231"/>
                    </a:lnTo>
                    <a:lnTo>
                      <a:pt x="65" y="217"/>
                    </a:lnTo>
                    <a:lnTo>
                      <a:pt x="69" y="205"/>
                    </a:lnTo>
                    <a:lnTo>
                      <a:pt x="69" y="185"/>
                    </a:lnTo>
                    <a:lnTo>
                      <a:pt x="61" y="178"/>
                    </a:lnTo>
                    <a:lnTo>
                      <a:pt x="76" y="178"/>
                    </a:lnTo>
                    <a:lnTo>
                      <a:pt x="87" y="178"/>
                    </a:lnTo>
                    <a:lnTo>
                      <a:pt x="94" y="176"/>
                    </a:lnTo>
                    <a:lnTo>
                      <a:pt x="105" y="172"/>
                    </a:lnTo>
                    <a:lnTo>
                      <a:pt x="119" y="164"/>
                    </a:lnTo>
                    <a:lnTo>
                      <a:pt x="130" y="154"/>
                    </a:lnTo>
                    <a:lnTo>
                      <a:pt x="144" y="134"/>
                    </a:lnTo>
                    <a:lnTo>
                      <a:pt x="151" y="124"/>
                    </a:lnTo>
                    <a:lnTo>
                      <a:pt x="166" y="118"/>
                    </a:lnTo>
                    <a:lnTo>
                      <a:pt x="180" y="111"/>
                    </a:lnTo>
                    <a:lnTo>
                      <a:pt x="184" y="103"/>
                    </a:lnTo>
                    <a:lnTo>
                      <a:pt x="187" y="97"/>
                    </a:lnTo>
                    <a:lnTo>
                      <a:pt x="191" y="81"/>
                    </a:lnTo>
                    <a:lnTo>
                      <a:pt x="195" y="73"/>
                    </a:lnTo>
                    <a:lnTo>
                      <a:pt x="234" y="45"/>
                    </a:lnTo>
                    <a:lnTo>
                      <a:pt x="249" y="36"/>
                    </a:lnTo>
                    <a:lnTo>
                      <a:pt x="321" y="26"/>
                    </a:lnTo>
                    <a:lnTo>
                      <a:pt x="371" y="20"/>
                    </a:lnTo>
                    <a:lnTo>
                      <a:pt x="403" y="18"/>
                    </a:lnTo>
                    <a:lnTo>
                      <a:pt x="411" y="18"/>
                    </a:lnTo>
                    <a:lnTo>
                      <a:pt x="490" y="16"/>
                    </a:lnTo>
                    <a:lnTo>
                      <a:pt x="544" y="12"/>
                    </a:lnTo>
                    <a:lnTo>
                      <a:pt x="576" y="8"/>
                    </a:lnTo>
                    <a:lnTo>
                      <a:pt x="587" y="6"/>
                    </a:lnTo>
                    <a:lnTo>
                      <a:pt x="634" y="12"/>
                    </a:lnTo>
                    <a:lnTo>
                      <a:pt x="673" y="14"/>
                    </a:lnTo>
                    <a:lnTo>
                      <a:pt x="709" y="14"/>
                    </a:lnTo>
                    <a:lnTo>
                      <a:pt x="735" y="12"/>
                    </a:lnTo>
                    <a:lnTo>
                      <a:pt x="774" y="4"/>
                    </a:lnTo>
                    <a:lnTo>
                      <a:pt x="785" y="0"/>
                    </a:lnTo>
                    <a:lnTo>
                      <a:pt x="839" y="4"/>
                    </a:lnTo>
                    <a:lnTo>
                      <a:pt x="875" y="10"/>
                    </a:lnTo>
                    <a:lnTo>
                      <a:pt x="897" y="14"/>
                    </a:lnTo>
                    <a:lnTo>
                      <a:pt x="904" y="18"/>
                    </a:lnTo>
                    <a:lnTo>
                      <a:pt x="911" y="30"/>
                    </a:lnTo>
                    <a:lnTo>
                      <a:pt x="915" y="40"/>
                    </a:lnTo>
                    <a:lnTo>
                      <a:pt x="915" y="45"/>
                    </a:lnTo>
                    <a:lnTo>
                      <a:pt x="915" y="47"/>
                    </a:lnTo>
                    <a:lnTo>
                      <a:pt x="864" y="40"/>
                    </a:lnTo>
                    <a:lnTo>
                      <a:pt x="814" y="34"/>
                    </a:lnTo>
                    <a:lnTo>
                      <a:pt x="760" y="30"/>
                    </a:lnTo>
                    <a:lnTo>
                      <a:pt x="706" y="26"/>
                    </a:lnTo>
                    <a:lnTo>
                      <a:pt x="623" y="24"/>
                    </a:lnTo>
                    <a:lnTo>
                      <a:pt x="591" y="24"/>
                    </a:lnTo>
                    <a:lnTo>
                      <a:pt x="537" y="32"/>
                    </a:lnTo>
                    <a:lnTo>
                      <a:pt x="497" y="34"/>
                    </a:lnTo>
                    <a:lnTo>
                      <a:pt x="468" y="34"/>
                    </a:lnTo>
                    <a:lnTo>
                      <a:pt x="443" y="32"/>
                    </a:lnTo>
                    <a:lnTo>
                      <a:pt x="429" y="30"/>
                    </a:lnTo>
                    <a:lnTo>
                      <a:pt x="414" y="28"/>
                    </a:lnTo>
                    <a:lnTo>
                      <a:pt x="403" y="32"/>
                    </a:lnTo>
                    <a:lnTo>
                      <a:pt x="393" y="38"/>
                    </a:lnTo>
                    <a:lnTo>
                      <a:pt x="382" y="43"/>
                    </a:lnTo>
                    <a:lnTo>
                      <a:pt x="360" y="49"/>
                    </a:lnTo>
                    <a:lnTo>
                      <a:pt x="339" y="53"/>
                    </a:lnTo>
                    <a:lnTo>
                      <a:pt x="313" y="57"/>
                    </a:lnTo>
                    <a:lnTo>
                      <a:pt x="270" y="61"/>
                    </a:lnTo>
                    <a:lnTo>
                      <a:pt x="249" y="63"/>
                    </a:lnTo>
                    <a:lnTo>
                      <a:pt x="231" y="87"/>
                    </a:lnTo>
                    <a:lnTo>
                      <a:pt x="209" y="111"/>
                    </a:lnTo>
                    <a:lnTo>
                      <a:pt x="184" y="132"/>
                    </a:lnTo>
                    <a:lnTo>
                      <a:pt x="159" y="154"/>
                    </a:lnTo>
                    <a:lnTo>
                      <a:pt x="119" y="185"/>
                    </a:lnTo>
                    <a:lnTo>
                      <a:pt x="101" y="197"/>
                    </a:lnTo>
                    <a:lnTo>
                      <a:pt x="94" y="213"/>
                    </a:lnTo>
                    <a:lnTo>
                      <a:pt x="79" y="227"/>
                    </a:lnTo>
                    <a:lnTo>
                      <a:pt x="61" y="239"/>
                    </a:lnTo>
                    <a:lnTo>
                      <a:pt x="47" y="249"/>
                    </a:lnTo>
                    <a:lnTo>
                      <a:pt x="15" y="264"/>
                    </a:lnTo>
                    <a:lnTo>
                      <a:pt x="4" y="270"/>
                    </a:lnTo>
                    <a:lnTo>
                      <a:pt x="0" y="262"/>
                    </a:lnTo>
                    <a:lnTo>
                      <a:pt x="7" y="256"/>
                    </a:lnTo>
                    <a:close/>
                  </a:path>
                </a:pathLst>
              </a:custGeom>
              <a:solidFill>
                <a:srgbClr val="6967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4" name="Freeform 185"/>
              <p:cNvSpPr>
                <a:spLocks/>
              </p:cNvSpPr>
              <p:nvPr/>
            </p:nvSpPr>
            <p:spPr bwMode="auto">
              <a:xfrm>
                <a:off x="2394" y="2772"/>
                <a:ext cx="162" cy="25"/>
              </a:xfrm>
              <a:custGeom>
                <a:avLst/>
                <a:gdLst>
                  <a:gd name="T0" fmla="*/ 0 w 162"/>
                  <a:gd name="T1" fmla="*/ 2 h 25"/>
                  <a:gd name="T2" fmla="*/ 7 w 162"/>
                  <a:gd name="T3" fmla="*/ 0 h 25"/>
                  <a:gd name="T4" fmla="*/ 14 w 162"/>
                  <a:gd name="T5" fmla="*/ 0 h 25"/>
                  <a:gd name="T6" fmla="*/ 40 w 162"/>
                  <a:gd name="T7" fmla="*/ 9 h 25"/>
                  <a:gd name="T8" fmla="*/ 50 w 162"/>
                  <a:gd name="T9" fmla="*/ 15 h 25"/>
                  <a:gd name="T10" fmla="*/ 54 w 162"/>
                  <a:gd name="T11" fmla="*/ 19 h 25"/>
                  <a:gd name="T12" fmla="*/ 58 w 162"/>
                  <a:gd name="T13" fmla="*/ 21 h 25"/>
                  <a:gd name="T14" fmla="*/ 72 w 162"/>
                  <a:gd name="T15" fmla="*/ 23 h 25"/>
                  <a:gd name="T16" fmla="*/ 94 w 162"/>
                  <a:gd name="T17" fmla="*/ 19 h 25"/>
                  <a:gd name="T18" fmla="*/ 137 w 162"/>
                  <a:gd name="T19" fmla="*/ 21 h 25"/>
                  <a:gd name="T20" fmla="*/ 162 w 162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2" h="25">
                    <a:moveTo>
                      <a:pt x="0" y="2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40" y="9"/>
                    </a:lnTo>
                    <a:lnTo>
                      <a:pt x="50" y="15"/>
                    </a:lnTo>
                    <a:lnTo>
                      <a:pt x="54" y="19"/>
                    </a:lnTo>
                    <a:lnTo>
                      <a:pt x="58" y="21"/>
                    </a:lnTo>
                    <a:lnTo>
                      <a:pt x="72" y="23"/>
                    </a:lnTo>
                    <a:lnTo>
                      <a:pt x="94" y="19"/>
                    </a:lnTo>
                    <a:lnTo>
                      <a:pt x="137" y="21"/>
                    </a:lnTo>
                    <a:lnTo>
                      <a:pt x="162" y="25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5" name="Freeform 186"/>
              <p:cNvSpPr>
                <a:spLocks/>
              </p:cNvSpPr>
              <p:nvPr/>
            </p:nvSpPr>
            <p:spPr bwMode="auto">
              <a:xfrm>
                <a:off x="2430" y="2845"/>
                <a:ext cx="155" cy="29"/>
              </a:xfrm>
              <a:custGeom>
                <a:avLst/>
                <a:gdLst>
                  <a:gd name="T0" fmla="*/ 0 w 155"/>
                  <a:gd name="T1" fmla="*/ 0 h 29"/>
                  <a:gd name="T2" fmla="*/ 40 w 155"/>
                  <a:gd name="T3" fmla="*/ 5 h 29"/>
                  <a:gd name="T4" fmla="*/ 54 w 155"/>
                  <a:gd name="T5" fmla="*/ 9 h 29"/>
                  <a:gd name="T6" fmla="*/ 58 w 155"/>
                  <a:gd name="T7" fmla="*/ 11 h 29"/>
                  <a:gd name="T8" fmla="*/ 65 w 155"/>
                  <a:gd name="T9" fmla="*/ 13 h 29"/>
                  <a:gd name="T10" fmla="*/ 83 w 155"/>
                  <a:gd name="T11" fmla="*/ 19 h 29"/>
                  <a:gd name="T12" fmla="*/ 101 w 155"/>
                  <a:gd name="T13" fmla="*/ 21 h 29"/>
                  <a:gd name="T14" fmla="*/ 126 w 155"/>
                  <a:gd name="T15" fmla="*/ 25 h 29"/>
                  <a:gd name="T16" fmla="*/ 155 w 155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5" h="29">
                    <a:moveTo>
                      <a:pt x="0" y="0"/>
                    </a:moveTo>
                    <a:lnTo>
                      <a:pt x="40" y="5"/>
                    </a:lnTo>
                    <a:lnTo>
                      <a:pt x="54" y="9"/>
                    </a:lnTo>
                    <a:lnTo>
                      <a:pt x="58" y="11"/>
                    </a:lnTo>
                    <a:lnTo>
                      <a:pt x="65" y="13"/>
                    </a:lnTo>
                    <a:lnTo>
                      <a:pt x="83" y="19"/>
                    </a:lnTo>
                    <a:lnTo>
                      <a:pt x="101" y="21"/>
                    </a:lnTo>
                    <a:lnTo>
                      <a:pt x="126" y="25"/>
                    </a:lnTo>
                    <a:lnTo>
                      <a:pt x="155" y="29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6" name="Freeform 187"/>
              <p:cNvSpPr>
                <a:spLocks/>
              </p:cNvSpPr>
              <p:nvPr/>
            </p:nvSpPr>
            <p:spPr bwMode="auto">
              <a:xfrm>
                <a:off x="2434" y="2858"/>
                <a:ext cx="151" cy="22"/>
              </a:xfrm>
              <a:custGeom>
                <a:avLst/>
                <a:gdLst>
                  <a:gd name="T0" fmla="*/ 0 w 151"/>
                  <a:gd name="T1" fmla="*/ 16 h 22"/>
                  <a:gd name="T2" fmla="*/ 54 w 151"/>
                  <a:gd name="T3" fmla="*/ 20 h 22"/>
                  <a:gd name="T4" fmla="*/ 50 w 151"/>
                  <a:gd name="T5" fmla="*/ 22 h 22"/>
                  <a:gd name="T6" fmla="*/ 43 w 151"/>
                  <a:gd name="T7" fmla="*/ 20 h 22"/>
                  <a:gd name="T8" fmla="*/ 39 w 151"/>
                  <a:gd name="T9" fmla="*/ 18 h 22"/>
                  <a:gd name="T10" fmla="*/ 43 w 151"/>
                  <a:gd name="T11" fmla="*/ 14 h 22"/>
                  <a:gd name="T12" fmla="*/ 64 w 151"/>
                  <a:gd name="T13" fmla="*/ 8 h 22"/>
                  <a:gd name="T14" fmla="*/ 86 w 151"/>
                  <a:gd name="T15" fmla="*/ 6 h 22"/>
                  <a:gd name="T16" fmla="*/ 108 w 151"/>
                  <a:gd name="T17" fmla="*/ 4 h 22"/>
                  <a:gd name="T18" fmla="*/ 129 w 151"/>
                  <a:gd name="T19" fmla="*/ 2 h 22"/>
                  <a:gd name="T20" fmla="*/ 151 w 151"/>
                  <a:gd name="T21" fmla="*/ 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1" h="22">
                    <a:moveTo>
                      <a:pt x="0" y="16"/>
                    </a:moveTo>
                    <a:lnTo>
                      <a:pt x="54" y="20"/>
                    </a:lnTo>
                    <a:lnTo>
                      <a:pt x="50" y="22"/>
                    </a:lnTo>
                    <a:lnTo>
                      <a:pt x="43" y="20"/>
                    </a:lnTo>
                    <a:lnTo>
                      <a:pt x="39" y="18"/>
                    </a:lnTo>
                    <a:lnTo>
                      <a:pt x="43" y="14"/>
                    </a:lnTo>
                    <a:lnTo>
                      <a:pt x="64" y="8"/>
                    </a:lnTo>
                    <a:lnTo>
                      <a:pt x="86" y="6"/>
                    </a:lnTo>
                    <a:lnTo>
                      <a:pt x="108" y="4"/>
                    </a:lnTo>
                    <a:lnTo>
                      <a:pt x="129" y="2"/>
                    </a:lnTo>
                    <a:lnTo>
                      <a:pt x="151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7" name="Freeform 188"/>
              <p:cNvSpPr>
                <a:spLocks/>
              </p:cNvSpPr>
              <p:nvPr/>
            </p:nvSpPr>
            <p:spPr bwMode="auto">
              <a:xfrm>
                <a:off x="3798" y="2791"/>
                <a:ext cx="155" cy="6"/>
              </a:xfrm>
              <a:custGeom>
                <a:avLst/>
                <a:gdLst>
                  <a:gd name="T0" fmla="*/ 0 w 155"/>
                  <a:gd name="T1" fmla="*/ 2 h 6"/>
                  <a:gd name="T2" fmla="*/ 14 w 155"/>
                  <a:gd name="T3" fmla="*/ 0 h 6"/>
                  <a:gd name="T4" fmla="*/ 29 w 155"/>
                  <a:gd name="T5" fmla="*/ 0 h 6"/>
                  <a:gd name="T6" fmla="*/ 47 w 155"/>
                  <a:gd name="T7" fmla="*/ 2 h 6"/>
                  <a:gd name="T8" fmla="*/ 65 w 155"/>
                  <a:gd name="T9" fmla="*/ 4 h 6"/>
                  <a:gd name="T10" fmla="*/ 86 w 155"/>
                  <a:gd name="T11" fmla="*/ 6 h 6"/>
                  <a:gd name="T12" fmla="*/ 104 w 155"/>
                  <a:gd name="T13" fmla="*/ 6 h 6"/>
                  <a:gd name="T14" fmla="*/ 130 w 155"/>
                  <a:gd name="T15" fmla="*/ 6 h 6"/>
                  <a:gd name="T16" fmla="*/ 155 w 155"/>
                  <a:gd name="T17" fmla="*/ 2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5" h="6">
                    <a:moveTo>
                      <a:pt x="0" y="2"/>
                    </a:moveTo>
                    <a:lnTo>
                      <a:pt x="14" y="0"/>
                    </a:lnTo>
                    <a:lnTo>
                      <a:pt x="29" y="0"/>
                    </a:lnTo>
                    <a:lnTo>
                      <a:pt x="47" y="2"/>
                    </a:lnTo>
                    <a:lnTo>
                      <a:pt x="65" y="4"/>
                    </a:lnTo>
                    <a:lnTo>
                      <a:pt x="86" y="6"/>
                    </a:lnTo>
                    <a:lnTo>
                      <a:pt x="104" y="6"/>
                    </a:lnTo>
                    <a:lnTo>
                      <a:pt x="130" y="6"/>
                    </a:lnTo>
                    <a:lnTo>
                      <a:pt x="155" y="2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8" name="Freeform 189"/>
              <p:cNvSpPr>
                <a:spLocks/>
              </p:cNvSpPr>
              <p:nvPr/>
            </p:nvSpPr>
            <p:spPr bwMode="auto">
              <a:xfrm>
                <a:off x="3863" y="2799"/>
                <a:ext cx="83" cy="24"/>
              </a:xfrm>
              <a:custGeom>
                <a:avLst/>
                <a:gdLst>
                  <a:gd name="T0" fmla="*/ 0 w 83"/>
                  <a:gd name="T1" fmla="*/ 0 h 24"/>
                  <a:gd name="T2" fmla="*/ 0 w 83"/>
                  <a:gd name="T3" fmla="*/ 0 h 24"/>
                  <a:gd name="T4" fmla="*/ 0 w 83"/>
                  <a:gd name="T5" fmla="*/ 0 h 24"/>
                  <a:gd name="T6" fmla="*/ 18 w 83"/>
                  <a:gd name="T7" fmla="*/ 6 h 24"/>
                  <a:gd name="T8" fmla="*/ 39 w 83"/>
                  <a:gd name="T9" fmla="*/ 10 h 24"/>
                  <a:gd name="T10" fmla="*/ 68 w 83"/>
                  <a:gd name="T11" fmla="*/ 16 h 24"/>
                  <a:gd name="T12" fmla="*/ 83 w 83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39" y="10"/>
                    </a:lnTo>
                    <a:lnTo>
                      <a:pt x="68" y="16"/>
                    </a:lnTo>
                    <a:lnTo>
                      <a:pt x="83" y="24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19" name="Freeform 190"/>
              <p:cNvSpPr>
                <a:spLocks/>
              </p:cNvSpPr>
              <p:nvPr/>
            </p:nvSpPr>
            <p:spPr bwMode="auto">
              <a:xfrm>
                <a:off x="3798" y="2807"/>
                <a:ext cx="72" cy="6"/>
              </a:xfrm>
              <a:custGeom>
                <a:avLst/>
                <a:gdLst>
                  <a:gd name="T0" fmla="*/ 0 w 72"/>
                  <a:gd name="T1" fmla="*/ 2 h 6"/>
                  <a:gd name="T2" fmla="*/ 14 w 72"/>
                  <a:gd name="T3" fmla="*/ 0 h 6"/>
                  <a:gd name="T4" fmla="*/ 32 w 72"/>
                  <a:gd name="T5" fmla="*/ 0 h 6"/>
                  <a:gd name="T6" fmla="*/ 40 w 72"/>
                  <a:gd name="T7" fmla="*/ 0 h 6"/>
                  <a:gd name="T8" fmla="*/ 50 w 72"/>
                  <a:gd name="T9" fmla="*/ 0 h 6"/>
                  <a:gd name="T10" fmla="*/ 61 w 72"/>
                  <a:gd name="T11" fmla="*/ 4 h 6"/>
                  <a:gd name="T12" fmla="*/ 72 w 7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">
                    <a:moveTo>
                      <a:pt x="0" y="2"/>
                    </a:moveTo>
                    <a:lnTo>
                      <a:pt x="14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1" y="4"/>
                    </a:lnTo>
                    <a:lnTo>
                      <a:pt x="72" y="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0" name="Freeform 191"/>
              <p:cNvSpPr>
                <a:spLocks/>
              </p:cNvSpPr>
              <p:nvPr/>
            </p:nvSpPr>
            <p:spPr bwMode="auto">
              <a:xfrm>
                <a:off x="3791" y="2847"/>
                <a:ext cx="93" cy="15"/>
              </a:xfrm>
              <a:custGeom>
                <a:avLst/>
                <a:gdLst>
                  <a:gd name="T0" fmla="*/ 0 w 93"/>
                  <a:gd name="T1" fmla="*/ 13 h 15"/>
                  <a:gd name="T2" fmla="*/ 18 w 93"/>
                  <a:gd name="T3" fmla="*/ 13 h 15"/>
                  <a:gd name="T4" fmla="*/ 29 w 93"/>
                  <a:gd name="T5" fmla="*/ 15 h 15"/>
                  <a:gd name="T6" fmla="*/ 50 w 93"/>
                  <a:gd name="T7" fmla="*/ 7 h 15"/>
                  <a:gd name="T8" fmla="*/ 93 w 93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" h="15">
                    <a:moveTo>
                      <a:pt x="0" y="13"/>
                    </a:moveTo>
                    <a:lnTo>
                      <a:pt x="18" y="13"/>
                    </a:lnTo>
                    <a:lnTo>
                      <a:pt x="29" y="15"/>
                    </a:lnTo>
                    <a:lnTo>
                      <a:pt x="50" y="7"/>
                    </a:lnTo>
                    <a:lnTo>
                      <a:pt x="93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" name="Freeform 192"/>
              <p:cNvSpPr>
                <a:spLocks/>
              </p:cNvSpPr>
              <p:nvPr/>
            </p:nvSpPr>
            <p:spPr bwMode="auto">
              <a:xfrm>
                <a:off x="3794" y="2849"/>
                <a:ext cx="36" cy="17"/>
              </a:xfrm>
              <a:custGeom>
                <a:avLst/>
                <a:gdLst>
                  <a:gd name="T0" fmla="*/ 0 w 36"/>
                  <a:gd name="T1" fmla="*/ 0 h 17"/>
                  <a:gd name="T2" fmla="*/ 26 w 36"/>
                  <a:gd name="T3" fmla="*/ 11 h 17"/>
                  <a:gd name="T4" fmla="*/ 36 w 3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17">
                    <a:moveTo>
                      <a:pt x="0" y="0"/>
                    </a:moveTo>
                    <a:lnTo>
                      <a:pt x="26" y="11"/>
                    </a:lnTo>
                    <a:lnTo>
                      <a:pt x="36" y="17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" name="Freeform 193"/>
              <p:cNvSpPr>
                <a:spLocks/>
              </p:cNvSpPr>
              <p:nvPr/>
            </p:nvSpPr>
            <p:spPr bwMode="auto">
              <a:xfrm>
                <a:off x="2462" y="2783"/>
                <a:ext cx="83" cy="6"/>
              </a:xfrm>
              <a:custGeom>
                <a:avLst/>
                <a:gdLst>
                  <a:gd name="T0" fmla="*/ 0 w 83"/>
                  <a:gd name="T1" fmla="*/ 4 h 6"/>
                  <a:gd name="T2" fmla="*/ 26 w 83"/>
                  <a:gd name="T3" fmla="*/ 6 h 6"/>
                  <a:gd name="T4" fmla="*/ 47 w 83"/>
                  <a:gd name="T5" fmla="*/ 4 h 6"/>
                  <a:gd name="T6" fmla="*/ 65 w 83"/>
                  <a:gd name="T7" fmla="*/ 2 h 6"/>
                  <a:gd name="T8" fmla="*/ 83 w 83"/>
                  <a:gd name="T9" fmla="*/ 0 h 6"/>
                  <a:gd name="T10" fmla="*/ 83 w 83"/>
                  <a:gd name="T11" fmla="*/ 0 h 6"/>
                  <a:gd name="T12" fmla="*/ 83 w 8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6">
                    <a:moveTo>
                      <a:pt x="0" y="4"/>
                    </a:moveTo>
                    <a:lnTo>
                      <a:pt x="26" y="6"/>
                    </a:lnTo>
                    <a:lnTo>
                      <a:pt x="47" y="4"/>
                    </a:lnTo>
                    <a:lnTo>
                      <a:pt x="65" y="2"/>
                    </a:lnTo>
                    <a:lnTo>
                      <a:pt x="83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3" name="Freeform 194"/>
              <p:cNvSpPr>
                <a:spLocks/>
              </p:cNvSpPr>
              <p:nvPr/>
            </p:nvSpPr>
            <p:spPr bwMode="auto">
              <a:xfrm>
                <a:off x="2452" y="2772"/>
                <a:ext cx="54" cy="19"/>
              </a:xfrm>
              <a:custGeom>
                <a:avLst/>
                <a:gdLst>
                  <a:gd name="T0" fmla="*/ 0 w 54"/>
                  <a:gd name="T1" fmla="*/ 0 h 19"/>
                  <a:gd name="T2" fmla="*/ 21 w 54"/>
                  <a:gd name="T3" fmla="*/ 9 h 19"/>
                  <a:gd name="T4" fmla="*/ 39 w 54"/>
                  <a:gd name="T5" fmla="*/ 19 h 19"/>
                  <a:gd name="T6" fmla="*/ 46 w 54"/>
                  <a:gd name="T7" fmla="*/ 17 h 19"/>
                  <a:gd name="T8" fmla="*/ 54 w 54"/>
                  <a:gd name="T9" fmla="*/ 1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19">
                    <a:moveTo>
                      <a:pt x="0" y="0"/>
                    </a:moveTo>
                    <a:lnTo>
                      <a:pt x="21" y="9"/>
                    </a:lnTo>
                    <a:lnTo>
                      <a:pt x="39" y="19"/>
                    </a:lnTo>
                    <a:lnTo>
                      <a:pt x="46" y="17"/>
                    </a:lnTo>
                    <a:lnTo>
                      <a:pt x="54" y="15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4" name="Freeform 195"/>
              <p:cNvSpPr>
                <a:spLocks/>
              </p:cNvSpPr>
              <p:nvPr/>
            </p:nvSpPr>
            <p:spPr bwMode="auto">
              <a:xfrm>
                <a:off x="2401" y="2789"/>
                <a:ext cx="69" cy="18"/>
              </a:xfrm>
              <a:custGeom>
                <a:avLst/>
                <a:gdLst>
                  <a:gd name="T0" fmla="*/ 69 w 69"/>
                  <a:gd name="T1" fmla="*/ 0 h 18"/>
                  <a:gd name="T2" fmla="*/ 51 w 69"/>
                  <a:gd name="T3" fmla="*/ 10 h 18"/>
                  <a:gd name="T4" fmla="*/ 36 w 69"/>
                  <a:gd name="T5" fmla="*/ 18 h 18"/>
                  <a:gd name="T6" fmla="*/ 25 w 69"/>
                  <a:gd name="T7" fmla="*/ 12 h 18"/>
                  <a:gd name="T8" fmla="*/ 15 w 69"/>
                  <a:gd name="T9" fmla="*/ 6 h 18"/>
                  <a:gd name="T10" fmla="*/ 7 w 69"/>
                  <a:gd name="T11" fmla="*/ 8 h 18"/>
                  <a:gd name="T12" fmla="*/ 0 w 69"/>
                  <a:gd name="T13" fmla="*/ 1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18">
                    <a:moveTo>
                      <a:pt x="69" y="0"/>
                    </a:moveTo>
                    <a:lnTo>
                      <a:pt x="51" y="10"/>
                    </a:lnTo>
                    <a:lnTo>
                      <a:pt x="36" y="18"/>
                    </a:lnTo>
                    <a:lnTo>
                      <a:pt x="25" y="12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0" y="12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5" name="Freeform 196"/>
              <p:cNvSpPr>
                <a:spLocks/>
              </p:cNvSpPr>
              <p:nvPr/>
            </p:nvSpPr>
            <p:spPr bwMode="auto">
              <a:xfrm>
                <a:off x="2484" y="2839"/>
                <a:ext cx="76" cy="23"/>
              </a:xfrm>
              <a:custGeom>
                <a:avLst/>
                <a:gdLst>
                  <a:gd name="T0" fmla="*/ 0 w 76"/>
                  <a:gd name="T1" fmla="*/ 15 h 23"/>
                  <a:gd name="T2" fmla="*/ 14 w 76"/>
                  <a:gd name="T3" fmla="*/ 21 h 23"/>
                  <a:gd name="T4" fmla="*/ 25 w 76"/>
                  <a:gd name="T5" fmla="*/ 23 h 23"/>
                  <a:gd name="T6" fmla="*/ 50 w 76"/>
                  <a:gd name="T7" fmla="*/ 11 h 23"/>
                  <a:gd name="T8" fmla="*/ 76 w 7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23">
                    <a:moveTo>
                      <a:pt x="0" y="15"/>
                    </a:moveTo>
                    <a:lnTo>
                      <a:pt x="14" y="21"/>
                    </a:lnTo>
                    <a:lnTo>
                      <a:pt x="25" y="23"/>
                    </a:lnTo>
                    <a:lnTo>
                      <a:pt x="50" y="11"/>
                    </a:lnTo>
                    <a:lnTo>
                      <a:pt x="76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6" name="Freeform 197"/>
              <p:cNvSpPr>
                <a:spLocks/>
              </p:cNvSpPr>
              <p:nvPr/>
            </p:nvSpPr>
            <p:spPr bwMode="auto">
              <a:xfrm>
                <a:off x="2488" y="2931"/>
                <a:ext cx="158" cy="20"/>
              </a:xfrm>
              <a:custGeom>
                <a:avLst/>
                <a:gdLst>
                  <a:gd name="T0" fmla="*/ 0 w 158"/>
                  <a:gd name="T1" fmla="*/ 0 h 20"/>
                  <a:gd name="T2" fmla="*/ 28 w 158"/>
                  <a:gd name="T3" fmla="*/ 2 h 20"/>
                  <a:gd name="T4" fmla="*/ 54 w 158"/>
                  <a:gd name="T5" fmla="*/ 6 h 20"/>
                  <a:gd name="T6" fmla="*/ 72 w 158"/>
                  <a:gd name="T7" fmla="*/ 10 h 20"/>
                  <a:gd name="T8" fmla="*/ 93 w 158"/>
                  <a:gd name="T9" fmla="*/ 16 h 20"/>
                  <a:gd name="T10" fmla="*/ 115 w 158"/>
                  <a:gd name="T11" fmla="*/ 16 h 20"/>
                  <a:gd name="T12" fmla="*/ 133 w 158"/>
                  <a:gd name="T13" fmla="*/ 18 h 20"/>
                  <a:gd name="T14" fmla="*/ 147 w 158"/>
                  <a:gd name="T15" fmla="*/ 18 h 20"/>
                  <a:gd name="T16" fmla="*/ 158 w 158"/>
                  <a:gd name="T17" fmla="*/ 2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8" h="20">
                    <a:moveTo>
                      <a:pt x="0" y="0"/>
                    </a:moveTo>
                    <a:lnTo>
                      <a:pt x="28" y="2"/>
                    </a:lnTo>
                    <a:lnTo>
                      <a:pt x="54" y="6"/>
                    </a:lnTo>
                    <a:lnTo>
                      <a:pt x="72" y="10"/>
                    </a:lnTo>
                    <a:lnTo>
                      <a:pt x="93" y="16"/>
                    </a:lnTo>
                    <a:lnTo>
                      <a:pt x="115" y="16"/>
                    </a:lnTo>
                    <a:lnTo>
                      <a:pt x="133" y="18"/>
                    </a:lnTo>
                    <a:lnTo>
                      <a:pt x="147" y="18"/>
                    </a:lnTo>
                    <a:lnTo>
                      <a:pt x="158" y="2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7" name="Freeform 198"/>
              <p:cNvSpPr>
                <a:spLocks/>
              </p:cNvSpPr>
              <p:nvPr/>
            </p:nvSpPr>
            <p:spPr bwMode="auto">
              <a:xfrm>
                <a:off x="2506" y="2931"/>
                <a:ext cx="129" cy="22"/>
              </a:xfrm>
              <a:custGeom>
                <a:avLst/>
                <a:gdLst>
                  <a:gd name="T0" fmla="*/ 0 w 129"/>
                  <a:gd name="T1" fmla="*/ 18 h 22"/>
                  <a:gd name="T2" fmla="*/ 14 w 129"/>
                  <a:gd name="T3" fmla="*/ 16 h 22"/>
                  <a:gd name="T4" fmla="*/ 28 w 129"/>
                  <a:gd name="T5" fmla="*/ 16 h 22"/>
                  <a:gd name="T6" fmla="*/ 36 w 129"/>
                  <a:gd name="T7" fmla="*/ 20 h 22"/>
                  <a:gd name="T8" fmla="*/ 43 w 129"/>
                  <a:gd name="T9" fmla="*/ 22 h 22"/>
                  <a:gd name="T10" fmla="*/ 54 w 129"/>
                  <a:gd name="T11" fmla="*/ 18 h 22"/>
                  <a:gd name="T12" fmla="*/ 61 w 129"/>
                  <a:gd name="T13" fmla="*/ 12 h 22"/>
                  <a:gd name="T14" fmla="*/ 72 w 129"/>
                  <a:gd name="T15" fmla="*/ 12 h 22"/>
                  <a:gd name="T16" fmla="*/ 79 w 129"/>
                  <a:gd name="T17" fmla="*/ 10 h 22"/>
                  <a:gd name="T18" fmla="*/ 104 w 129"/>
                  <a:gd name="T19" fmla="*/ 4 h 22"/>
                  <a:gd name="T20" fmla="*/ 129 w 129"/>
                  <a:gd name="T21" fmla="*/ 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9" h="22">
                    <a:moveTo>
                      <a:pt x="0" y="18"/>
                    </a:moveTo>
                    <a:lnTo>
                      <a:pt x="14" y="16"/>
                    </a:lnTo>
                    <a:lnTo>
                      <a:pt x="28" y="16"/>
                    </a:lnTo>
                    <a:lnTo>
                      <a:pt x="36" y="20"/>
                    </a:lnTo>
                    <a:lnTo>
                      <a:pt x="43" y="22"/>
                    </a:lnTo>
                    <a:lnTo>
                      <a:pt x="54" y="18"/>
                    </a:lnTo>
                    <a:lnTo>
                      <a:pt x="61" y="12"/>
                    </a:lnTo>
                    <a:lnTo>
                      <a:pt x="72" y="12"/>
                    </a:lnTo>
                    <a:lnTo>
                      <a:pt x="79" y="10"/>
                    </a:lnTo>
                    <a:lnTo>
                      <a:pt x="104" y="4"/>
                    </a:lnTo>
                    <a:lnTo>
                      <a:pt x="129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8" name="Freeform 199"/>
              <p:cNvSpPr>
                <a:spLocks/>
              </p:cNvSpPr>
              <p:nvPr/>
            </p:nvSpPr>
            <p:spPr bwMode="auto">
              <a:xfrm>
                <a:off x="2498" y="2947"/>
                <a:ext cx="94" cy="20"/>
              </a:xfrm>
              <a:custGeom>
                <a:avLst/>
                <a:gdLst>
                  <a:gd name="T0" fmla="*/ 94 w 94"/>
                  <a:gd name="T1" fmla="*/ 0 h 20"/>
                  <a:gd name="T2" fmla="*/ 80 w 94"/>
                  <a:gd name="T3" fmla="*/ 10 h 20"/>
                  <a:gd name="T4" fmla="*/ 62 w 94"/>
                  <a:gd name="T5" fmla="*/ 20 h 20"/>
                  <a:gd name="T6" fmla="*/ 58 w 94"/>
                  <a:gd name="T7" fmla="*/ 16 h 20"/>
                  <a:gd name="T8" fmla="*/ 58 w 94"/>
                  <a:gd name="T9" fmla="*/ 12 h 20"/>
                  <a:gd name="T10" fmla="*/ 51 w 94"/>
                  <a:gd name="T11" fmla="*/ 14 h 20"/>
                  <a:gd name="T12" fmla="*/ 44 w 94"/>
                  <a:gd name="T13" fmla="*/ 16 h 20"/>
                  <a:gd name="T14" fmla="*/ 22 w 94"/>
                  <a:gd name="T15" fmla="*/ 16 h 20"/>
                  <a:gd name="T16" fmla="*/ 0 w 94"/>
                  <a:gd name="T17" fmla="*/ 16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20">
                    <a:moveTo>
                      <a:pt x="94" y="0"/>
                    </a:moveTo>
                    <a:lnTo>
                      <a:pt x="80" y="10"/>
                    </a:lnTo>
                    <a:lnTo>
                      <a:pt x="62" y="20"/>
                    </a:lnTo>
                    <a:lnTo>
                      <a:pt x="58" y="16"/>
                    </a:lnTo>
                    <a:lnTo>
                      <a:pt x="58" y="12"/>
                    </a:lnTo>
                    <a:lnTo>
                      <a:pt x="51" y="14"/>
                    </a:lnTo>
                    <a:lnTo>
                      <a:pt x="44" y="16"/>
                    </a:lnTo>
                    <a:lnTo>
                      <a:pt x="22" y="16"/>
                    </a:lnTo>
                    <a:lnTo>
                      <a:pt x="0" y="1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Freeform 200"/>
              <p:cNvSpPr>
                <a:spLocks/>
              </p:cNvSpPr>
              <p:nvPr/>
            </p:nvSpPr>
            <p:spPr bwMode="auto">
              <a:xfrm>
                <a:off x="2581" y="2953"/>
                <a:ext cx="22" cy="16"/>
              </a:xfrm>
              <a:custGeom>
                <a:avLst/>
                <a:gdLst>
                  <a:gd name="T0" fmla="*/ 0 w 22"/>
                  <a:gd name="T1" fmla="*/ 0 h 16"/>
                  <a:gd name="T2" fmla="*/ 4 w 22"/>
                  <a:gd name="T3" fmla="*/ 4 h 16"/>
                  <a:gd name="T4" fmla="*/ 4 w 22"/>
                  <a:gd name="T5" fmla="*/ 10 h 16"/>
                  <a:gd name="T6" fmla="*/ 7 w 22"/>
                  <a:gd name="T7" fmla="*/ 10 h 16"/>
                  <a:gd name="T8" fmla="*/ 11 w 22"/>
                  <a:gd name="T9" fmla="*/ 8 h 16"/>
                  <a:gd name="T10" fmla="*/ 15 w 22"/>
                  <a:gd name="T11" fmla="*/ 12 h 16"/>
                  <a:gd name="T12" fmla="*/ 22 w 22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lnTo>
                      <a:pt x="4" y="4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11" y="8"/>
                    </a:lnTo>
                    <a:lnTo>
                      <a:pt x="15" y="12"/>
                    </a:lnTo>
                    <a:lnTo>
                      <a:pt x="22" y="16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Freeform 201"/>
              <p:cNvSpPr>
                <a:spLocks/>
              </p:cNvSpPr>
              <p:nvPr/>
            </p:nvSpPr>
            <p:spPr bwMode="auto">
              <a:xfrm>
                <a:off x="3726" y="2945"/>
                <a:ext cx="130" cy="12"/>
              </a:xfrm>
              <a:custGeom>
                <a:avLst/>
                <a:gdLst>
                  <a:gd name="T0" fmla="*/ 0 w 130"/>
                  <a:gd name="T1" fmla="*/ 8 h 12"/>
                  <a:gd name="T2" fmla="*/ 11 w 130"/>
                  <a:gd name="T3" fmla="*/ 10 h 12"/>
                  <a:gd name="T4" fmla="*/ 22 w 130"/>
                  <a:gd name="T5" fmla="*/ 12 h 12"/>
                  <a:gd name="T6" fmla="*/ 40 w 130"/>
                  <a:gd name="T7" fmla="*/ 8 h 12"/>
                  <a:gd name="T8" fmla="*/ 58 w 130"/>
                  <a:gd name="T9" fmla="*/ 4 h 12"/>
                  <a:gd name="T10" fmla="*/ 65 w 130"/>
                  <a:gd name="T11" fmla="*/ 6 h 12"/>
                  <a:gd name="T12" fmla="*/ 76 w 130"/>
                  <a:gd name="T13" fmla="*/ 4 h 12"/>
                  <a:gd name="T14" fmla="*/ 108 w 130"/>
                  <a:gd name="T15" fmla="*/ 0 h 12"/>
                  <a:gd name="T16" fmla="*/ 130 w 130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12">
                    <a:moveTo>
                      <a:pt x="0" y="8"/>
                    </a:moveTo>
                    <a:lnTo>
                      <a:pt x="11" y="10"/>
                    </a:lnTo>
                    <a:lnTo>
                      <a:pt x="22" y="12"/>
                    </a:lnTo>
                    <a:lnTo>
                      <a:pt x="40" y="8"/>
                    </a:lnTo>
                    <a:lnTo>
                      <a:pt x="58" y="4"/>
                    </a:lnTo>
                    <a:lnTo>
                      <a:pt x="65" y="6"/>
                    </a:lnTo>
                    <a:lnTo>
                      <a:pt x="76" y="4"/>
                    </a:lnTo>
                    <a:lnTo>
                      <a:pt x="108" y="0"/>
                    </a:lnTo>
                    <a:lnTo>
                      <a:pt x="130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Freeform 202"/>
              <p:cNvSpPr>
                <a:spLocks/>
              </p:cNvSpPr>
              <p:nvPr/>
            </p:nvSpPr>
            <p:spPr bwMode="auto">
              <a:xfrm>
                <a:off x="3766" y="2927"/>
                <a:ext cx="50" cy="24"/>
              </a:xfrm>
              <a:custGeom>
                <a:avLst/>
                <a:gdLst>
                  <a:gd name="T0" fmla="*/ 0 w 50"/>
                  <a:gd name="T1" fmla="*/ 24 h 24"/>
                  <a:gd name="T2" fmla="*/ 7 w 50"/>
                  <a:gd name="T3" fmla="*/ 20 h 24"/>
                  <a:gd name="T4" fmla="*/ 10 w 50"/>
                  <a:gd name="T5" fmla="*/ 16 h 24"/>
                  <a:gd name="T6" fmla="*/ 21 w 50"/>
                  <a:gd name="T7" fmla="*/ 12 h 24"/>
                  <a:gd name="T8" fmla="*/ 50 w 5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4">
                    <a:moveTo>
                      <a:pt x="0" y="24"/>
                    </a:moveTo>
                    <a:lnTo>
                      <a:pt x="7" y="20"/>
                    </a:lnTo>
                    <a:lnTo>
                      <a:pt x="10" y="16"/>
                    </a:lnTo>
                    <a:lnTo>
                      <a:pt x="21" y="12"/>
                    </a:lnTo>
                    <a:lnTo>
                      <a:pt x="50" y="0"/>
                    </a:lnTo>
                  </a:path>
                </a:pathLst>
              </a:custGeom>
              <a:noFill/>
              <a:ln w="4445">
                <a:solidFill>
                  <a:srgbClr val="7270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9229" name="Picture 203" descr="25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953" r="16280" b="16280"/>
            <a:stretch>
              <a:fillRect/>
            </a:stretch>
          </p:blipFill>
          <p:spPr bwMode="auto">
            <a:xfrm>
              <a:off x="4572000" y="1928802"/>
              <a:ext cx="1371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Line 204"/>
            <p:cNvSpPr>
              <a:spLocks noChangeShapeType="1"/>
            </p:cNvSpPr>
            <p:nvPr/>
          </p:nvSpPr>
          <p:spPr bwMode="auto">
            <a:xfrm>
              <a:off x="4929190" y="2357430"/>
              <a:ext cx="685800" cy="0"/>
            </a:xfrm>
            <a:prstGeom prst="line">
              <a:avLst/>
            </a:prstGeom>
            <a:noFill/>
            <a:ln w="539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78" name="Прямая соединительная линия 277"/>
            <p:cNvCxnSpPr/>
            <p:nvPr/>
          </p:nvCxnSpPr>
          <p:spPr>
            <a:xfrm>
              <a:off x="7143768" y="2285984"/>
              <a:ext cx="928695" cy="7858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1" name="Прямоугольник 280"/>
          <p:cNvSpPr/>
          <p:nvPr/>
        </p:nvSpPr>
        <p:spPr>
          <a:xfrm>
            <a:off x="6677025" y="404813"/>
            <a:ext cx="1268413" cy="1036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17947" t="6520" r="10625" b="5937"/>
          <a:stretch>
            <a:fillRect/>
          </a:stretch>
        </p:blipFill>
        <p:spPr bwMode="auto">
          <a:xfrm>
            <a:off x="6246813" y="4092575"/>
            <a:ext cx="213677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4988" y="5426075"/>
            <a:ext cx="274161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243" name="Группа 16"/>
          <p:cNvGrpSpPr>
            <a:grpSpLocks/>
          </p:cNvGrpSpPr>
          <p:nvPr/>
        </p:nvGrpSpPr>
        <p:grpSpPr bwMode="auto">
          <a:xfrm>
            <a:off x="4714875" y="493713"/>
            <a:ext cx="3238500" cy="2405062"/>
            <a:chOff x="4714165" y="493482"/>
            <a:chExt cx="3239624" cy="2404560"/>
          </a:xfrm>
        </p:grpSpPr>
        <p:sp>
          <p:nvSpPr>
            <p:cNvPr id="8" name="Полилиния 7"/>
            <p:cNvSpPr/>
            <p:nvPr/>
          </p:nvSpPr>
          <p:spPr>
            <a:xfrm>
              <a:off x="5071477" y="1428324"/>
              <a:ext cx="2531353" cy="1433214"/>
            </a:xfrm>
            <a:custGeom>
              <a:avLst/>
              <a:gdLst>
                <a:gd name="connsiteX0" fmla="*/ 2153265 w 2153265"/>
                <a:gd name="connsiteY0" fmla="*/ 1150374 h 1150374"/>
                <a:gd name="connsiteX1" fmla="*/ 2138517 w 2153265"/>
                <a:gd name="connsiteY1" fmla="*/ 1106129 h 1150374"/>
                <a:gd name="connsiteX2" fmla="*/ 2123768 w 2153265"/>
                <a:gd name="connsiteY2" fmla="*/ 1047135 h 1150374"/>
                <a:gd name="connsiteX3" fmla="*/ 2064775 w 2153265"/>
                <a:gd name="connsiteY3" fmla="*/ 943897 h 1150374"/>
                <a:gd name="connsiteX4" fmla="*/ 2050026 w 2153265"/>
                <a:gd name="connsiteY4" fmla="*/ 884903 h 1150374"/>
                <a:gd name="connsiteX5" fmla="*/ 1976284 w 2153265"/>
                <a:gd name="connsiteY5" fmla="*/ 825910 h 1150374"/>
                <a:gd name="connsiteX6" fmla="*/ 1917291 w 2153265"/>
                <a:gd name="connsiteY6" fmla="*/ 766916 h 1150374"/>
                <a:gd name="connsiteX7" fmla="*/ 1828800 w 2153265"/>
                <a:gd name="connsiteY7" fmla="*/ 648929 h 1150374"/>
                <a:gd name="connsiteX8" fmla="*/ 1799304 w 2153265"/>
                <a:gd name="connsiteY8" fmla="*/ 575187 h 1150374"/>
                <a:gd name="connsiteX9" fmla="*/ 1740310 w 2153265"/>
                <a:gd name="connsiteY9" fmla="*/ 560439 h 1150374"/>
                <a:gd name="connsiteX10" fmla="*/ 1696065 w 2153265"/>
                <a:gd name="connsiteY10" fmla="*/ 530942 h 1150374"/>
                <a:gd name="connsiteX11" fmla="*/ 1622323 w 2153265"/>
                <a:gd name="connsiteY11" fmla="*/ 471948 h 1150374"/>
                <a:gd name="connsiteX12" fmla="*/ 1578078 w 2153265"/>
                <a:gd name="connsiteY12" fmla="*/ 457200 h 1150374"/>
                <a:gd name="connsiteX13" fmla="*/ 1460091 w 2153265"/>
                <a:gd name="connsiteY13" fmla="*/ 427703 h 1150374"/>
                <a:gd name="connsiteX14" fmla="*/ 1401097 w 2153265"/>
                <a:gd name="connsiteY14" fmla="*/ 412955 h 1150374"/>
                <a:gd name="connsiteX15" fmla="*/ 1297858 w 2153265"/>
                <a:gd name="connsiteY15" fmla="*/ 383458 h 1150374"/>
                <a:gd name="connsiteX16" fmla="*/ 1179871 w 2153265"/>
                <a:gd name="connsiteY16" fmla="*/ 368710 h 1150374"/>
                <a:gd name="connsiteX17" fmla="*/ 1076633 w 2153265"/>
                <a:gd name="connsiteY17" fmla="*/ 339213 h 1150374"/>
                <a:gd name="connsiteX18" fmla="*/ 1017639 w 2153265"/>
                <a:gd name="connsiteY18" fmla="*/ 324464 h 1150374"/>
                <a:gd name="connsiteX19" fmla="*/ 958646 w 2153265"/>
                <a:gd name="connsiteY19" fmla="*/ 294968 h 1150374"/>
                <a:gd name="connsiteX20" fmla="*/ 870155 w 2153265"/>
                <a:gd name="connsiteY20" fmla="*/ 265471 h 1150374"/>
                <a:gd name="connsiteX21" fmla="*/ 825910 w 2153265"/>
                <a:gd name="connsiteY21" fmla="*/ 250722 h 1150374"/>
                <a:gd name="connsiteX22" fmla="*/ 781665 w 2153265"/>
                <a:gd name="connsiteY22" fmla="*/ 235974 h 1150374"/>
                <a:gd name="connsiteX23" fmla="*/ 235975 w 2153265"/>
                <a:gd name="connsiteY23" fmla="*/ 221226 h 1150374"/>
                <a:gd name="connsiteX24" fmla="*/ 191729 w 2153265"/>
                <a:gd name="connsiteY24" fmla="*/ 191729 h 1150374"/>
                <a:gd name="connsiteX25" fmla="*/ 132736 w 2153265"/>
                <a:gd name="connsiteY25" fmla="*/ 103239 h 1150374"/>
                <a:gd name="connsiteX26" fmla="*/ 44246 w 2153265"/>
                <a:gd name="connsiteY26" fmla="*/ 44245 h 1150374"/>
                <a:gd name="connsiteX27" fmla="*/ 0 w 2153265"/>
                <a:gd name="connsiteY27" fmla="*/ 0 h 115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53265" h="1150374">
                  <a:moveTo>
                    <a:pt x="2153265" y="1150374"/>
                  </a:moveTo>
                  <a:cubicBezTo>
                    <a:pt x="2148349" y="1135626"/>
                    <a:pt x="2142788" y="1121077"/>
                    <a:pt x="2138517" y="1106129"/>
                  </a:cubicBezTo>
                  <a:cubicBezTo>
                    <a:pt x="2132948" y="1086639"/>
                    <a:pt x="2130885" y="1066114"/>
                    <a:pt x="2123768" y="1047135"/>
                  </a:cubicBezTo>
                  <a:cubicBezTo>
                    <a:pt x="2107730" y="1004368"/>
                    <a:pt x="2089224" y="980572"/>
                    <a:pt x="2064775" y="943897"/>
                  </a:cubicBezTo>
                  <a:cubicBezTo>
                    <a:pt x="2059859" y="924232"/>
                    <a:pt x="2062188" y="901119"/>
                    <a:pt x="2050026" y="884903"/>
                  </a:cubicBezTo>
                  <a:cubicBezTo>
                    <a:pt x="2031139" y="859720"/>
                    <a:pt x="1999811" y="846823"/>
                    <a:pt x="1976284" y="825910"/>
                  </a:cubicBezTo>
                  <a:cubicBezTo>
                    <a:pt x="1955499" y="807434"/>
                    <a:pt x="1933977" y="789164"/>
                    <a:pt x="1917291" y="766916"/>
                  </a:cubicBezTo>
                  <a:cubicBezTo>
                    <a:pt x="1791499" y="599192"/>
                    <a:pt x="2009412" y="829538"/>
                    <a:pt x="1828800" y="648929"/>
                  </a:cubicBezTo>
                  <a:cubicBezTo>
                    <a:pt x="1818968" y="624348"/>
                    <a:pt x="1818024" y="593907"/>
                    <a:pt x="1799304" y="575187"/>
                  </a:cubicBezTo>
                  <a:cubicBezTo>
                    <a:pt x="1784971" y="560854"/>
                    <a:pt x="1758941" y="568424"/>
                    <a:pt x="1740310" y="560439"/>
                  </a:cubicBezTo>
                  <a:cubicBezTo>
                    <a:pt x="1724018" y="553457"/>
                    <a:pt x="1710245" y="541577"/>
                    <a:pt x="1696065" y="530942"/>
                  </a:cubicBezTo>
                  <a:cubicBezTo>
                    <a:pt x="1670882" y="512055"/>
                    <a:pt x="1649017" y="488632"/>
                    <a:pt x="1622323" y="471948"/>
                  </a:cubicBezTo>
                  <a:cubicBezTo>
                    <a:pt x="1609140" y="463709"/>
                    <a:pt x="1593076" y="461290"/>
                    <a:pt x="1578078" y="457200"/>
                  </a:cubicBezTo>
                  <a:cubicBezTo>
                    <a:pt x="1538967" y="446533"/>
                    <a:pt x="1499420" y="437535"/>
                    <a:pt x="1460091" y="427703"/>
                  </a:cubicBezTo>
                  <a:cubicBezTo>
                    <a:pt x="1440426" y="422787"/>
                    <a:pt x="1420327" y="419365"/>
                    <a:pt x="1401097" y="412955"/>
                  </a:cubicBezTo>
                  <a:cubicBezTo>
                    <a:pt x="1366025" y="401264"/>
                    <a:pt x="1334902" y="389632"/>
                    <a:pt x="1297858" y="383458"/>
                  </a:cubicBezTo>
                  <a:cubicBezTo>
                    <a:pt x="1258762" y="376942"/>
                    <a:pt x="1219200" y="373626"/>
                    <a:pt x="1179871" y="368710"/>
                  </a:cubicBezTo>
                  <a:cubicBezTo>
                    <a:pt x="995434" y="322599"/>
                    <a:pt x="1224751" y="381533"/>
                    <a:pt x="1076633" y="339213"/>
                  </a:cubicBezTo>
                  <a:cubicBezTo>
                    <a:pt x="1057143" y="333644"/>
                    <a:pt x="1036618" y="331581"/>
                    <a:pt x="1017639" y="324464"/>
                  </a:cubicBezTo>
                  <a:cubicBezTo>
                    <a:pt x="997053" y="316744"/>
                    <a:pt x="979059" y="303133"/>
                    <a:pt x="958646" y="294968"/>
                  </a:cubicBezTo>
                  <a:cubicBezTo>
                    <a:pt x="929777" y="283421"/>
                    <a:pt x="899652" y="275303"/>
                    <a:pt x="870155" y="265471"/>
                  </a:cubicBezTo>
                  <a:lnTo>
                    <a:pt x="825910" y="250722"/>
                  </a:lnTo>
                  <a:cubicBezTo>
                    <a:pt x="811162" y="245806"/>
                    <a:pt x="797205" y="236394"/>
                    <a:pt x="781665" y="235974"/>
                  </a:cubicBezTo>
                  <a:lnTo>
                    <a:pt x="235975" y="221226"/>
                  </a:lnTo>
                  <a:cubicBezTo>
                    <a:pt x="221226" y="211394"/>
                    <a:pt x="203401" y="205069"/>
                    <a:pt x="191729" y="191729"/>
                  </a:cubicBezTo>
                  <a:cubicBezTo>
                    <a:pt x="168385" y="165050"/>
                    <a:pt x="162233" y="122904"/>
                    <a:pt x="132736" y="103239"/>
                  </a:cubicBezTo>
                  <a:cubicBezTo>
                    <a:pt x="103239" y="83574"/>
                    <a:pt x="69314" y="69312"/>
                    <a:pt x="44246" y="44245"/>
                  </a:cubicBezTo>
                  <a:lnTo>
                    <a:pt x="0" y="0"/>
                  </a:ln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00014" y="1142633"/>
              <a:ext cx="2953775" cy="1755409"/>
            </a:xfrm>
            <a:custGeom>
              <a:avLst/>
              <a:gdLst>
                <a:gd name="connsiteX0" fmla="*/ 2875936 w 2953161"/>
                <a:gd name="connsiteY0" fmla="*/ 1755058 h 1755058"/>
                <a:gd name="connsiteX1" fmla="*/ 2890684 w 2953161"/>
                <a:gd name="connsiteY1" fmla="*/ 1209368 h 1755058"/>
                <a:gd name="connsiteX2" fmla="*/ 2802194 w 2953161"/>
                <a:gd name="connsiteY2" fmla="*/ 1091380 h 1755058"/>
                <a:gd name="connsiteX3" fmla="*/ 2743200 w 2953161"/>
                <a:gd name="connsiteY3" fmla="*/ 1002890 h 1755058"/>
                <a:gd name="connsiteX4" fmla="*/ 2713703 w 2953161"/>
                <a:gd name="connsiteY4" fmla="*/ 958645 h 1755058"/>
                <a:gd name="connsiteX5" fmla="*/ 2654710 w 2953161"/>
                <a:gd name="connsiteY5" fmla="*/ 870155 h 1755058"/>
                <a:gd name="connsiteX6" fmla="*/ 2610465 w 2953161"/>
                <a:gd name="connsiteY6" fmla="*/ 796413 h 1755058"/>
                <a:gd name="connsiteX7" fmla="*/ 2566219 w 2953161"/>
                <a:gd name="connsiteY7" fmla="*/ 766916 h 1755058"/>
                <a:gd name="connsiteX8" fmla="*/ 2433484 w 2953161"/>
                <a:gd name="connsiteY8" fmla="*/ 678426 h 1755058"/>
                <a:gd name="connsiteX9" fmla="*/ 2271252 w 2953161"/>
                <a:gd name="connsiteY9" fmla="*/ 545690 h 1755058"/>
                <a:gd name="connsiteX10" fmla="*/ 2227007 w 2953161"/>
                <a:gd name="connsiteY10" fmla="*/ 530942 h 1755058"/>
                <a:gd name="connsiteX11" fmla="*/ 1681316 w 2953161"/>
                <a:gd name="connsiteY11" fmla="*/ 486697 h 1755058"/>
                <a:gd name="connsiteX12" fmla="*/ 1386349 w 2953161"/>
                <a:gd name="connsiteY12" fmla="*/ 471948 h 1755058"/>
                <a:gd name="connsiteX13" fmla="*/ 1297858 w 2953161"/>
                <a:gd name="connsiteY13" fmla="*/ 457200 h 1755058"/>
                <a:gd name="connsiteX14" fmla="*/ 1253613 w 2953161"/>
                <a:gd name="connsiteY14" fmla="*/ 442451 h 1755058"/>
                <a:gd name="connsiteX15" fmla="*/ 1135626 w 2953161"/>
                <a:gd name="connsiteY15" fmla="*/ 427703 h 1755058"/>
                <a:gd name="connsiteX16" fmla="*/ 1091381 w 2953161"/>
                <a:gd name="connsiteY16" fmla="*/ 412955 h 1755058"/>
                <a:gd name="connsiteX17" fmla="*/ 1017639 w 2953161"/>
                <a:gd name="connsiteY17" fmla="*/ 353961 h 1755058"/>
                <a:gd name="connsiteX18" fmla="*/ 973394 w 2953161"/>
                <a:gd name="connsiteY18" fmla="*/ 324464 h 1755058"/>
                <a:gd name="connsiteX19" fmla="*/ 929149 w 2953161"/>
                <a:gd name="connsiteY19" fmla="*/ 309716 h 1755058"/>
                <a:gd name="connsiteX20" fmla="*/ 899652 w 2953161"/>
                <a:gd name="connsiteY20" fmla="*/ 265471 h 1755058"/>
                <a:gd name="connsiteX21" fmla="*/ 811161 w 2953161"/>
                <a:gd name="connsiteY21" fmla="*/ 235974 h 1755058"/>
                <a:gd name="connsiteX22" fmla="*/ 707923 w 2953161"/>
                <a:gd name="connsiteY22" fmla="*/ 206477 h 1755058"/>
                <a:gd name="connsiteX23" fmla="*/ 619432 w 2953161"/>
                <a:gd name="connsiteY23" fmla="*/ 176980 h 1755058"/>
                <a:gd name="connsiteX24" fmla="*/ 339213 w 2953161"/>
                <a:gd name="connsiteY24" fmla="*/ 162232 h 1755058"/>
                <a:gd name="connsiteX25" fmla="*/ 206478 w 2953161"/>
                <a:gd name="connsiteY25" fmla="*/ 88490 h 1755058"/>
                <a:gd name="connsiteX26" fmla="*/ 162232 w 2953161"/>
                <a:gd name="connsiteY26" fmla="*/ 58993 h 1755058"/>
                <a:gd name="connsiteX27" fmla="*/ 58994 w 2953161"/>
                <a:gd name="connsiteY27" fmla="*/ 29497 h 1755058"/>
                <a:gd name="connsiteX28" fmla="*/ 0 w 2953161"/>
                <a:gd name="connsiteY28" fmla="*/ 0 h 17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3161" h="1755058">
                  <a:moveTo>
                    <a:pt x="2875936" y="1755058"/>
                  </a:moveTo>
                  <a:cubicBezTo>
                    <a:pt x="2944121" y="1550498"/>
                    <a:pt x="2953161" y="1557460"/>
                    <a:pt x="2890684" y="1209368"/>
                  </a:cubicBezTo>
                  <a:cubicBezTo>
                    <a:pt x="2881999" y="1160980"/>
                    <a:pt x="2829464" y="1132285"/>
                    <a:pt x="2802194" y="1091380"/>
                  </a:cubicBezTo>
                  <a:lnTo>
                    <a:pt x="2743200" y="1002890"/>
                  </a:lnTo>
                  <a:lnTo>
                    <a:pt x="2713703" y="958645"/>
                  </a:lnTo>
                  <a:cubicBezTo>
                    <a:pt x="2684125" y="869910"/>
                    <a:pt x="2720995" y="958535"/>
                    <a:pt x="2654710" y="870155"/>
                  </a:cubicBezTo>
                  <a:cubicBezTo>
                    <a:pt x="2637511" y="847222"/>
                    <a:pt x="2629120" y="818178"/>
                    <a:pt x="2610465" y="796413"/>
                  </a:cubicBezTo>
                  <a:cubicBezTo>
                    <a:pt x="2598929" y="782955"/>
                    <a:pt x="2580211" y="777798"/>
                    <a:pt x="2566219" y="766916"/>
                  </a:cubicBezTo>
                  <a:cubicBezTo>
                    <a:pt x="2453231" y="679037"/>
                    <a:pt x="2519238" y="707010"/>
                    <a:pt x="2433484" y="678426"/>
                  </a:cubicBezTo>
                  <a:cubicBezTo>
                    <a:pt x="2390187" y="635128"/>
                    <a:pt x="2321757" y="562525"/>
                    <a:pt x="2271252" y="545690"/>
                  </a:cubicBezTo>
                  <a:lnTo>
                    <a:pt x="2227007" y="530942"/>
                  </a:lnTo>
                  <a:cubicBezTo>
                    <a:pt x="2042958" y="408244"/>
                    <a:pt x="2206767" y="506158"/>
                    <a:pt x="1681316" y="486697"/>
                  </a:cubicBezTo>
                  <a:cubicBezTo>
                    <a:pt x="1582938" y="483053"/>
                    <a:pt x="1484671" y="476864"/>
                    <a:pt x="1386349" y="471948"/>
                  </a:cubicBezTo>
                  <a:cubicBezTo>
                    <a:pt x="1356852" y="467032"/>
                    <a:pt x="1327050" y="463687"/>
                    <a:pt x="1297858" y="457200"/>
                  </a:cubicBezTo>
                  <a:cubicBezTo>
                    <a:pt x="1282682" y="453828"/>
                    <a:pt x="1268908" y="445232"/>
                    <a:pt x="1253613" y="442451"/>
                  </a:cubicBezTo>
                  <a:cubicBezTo>
                    <a:pt x="1214617" y="435361"/>
                    <a:pt x="1174955" y="432619"/>
                    <a:pt x="1135626" y="427703"/>
                  </a:cubicBezTo>
                  <a:cubicBezTo>
                    <a:pt x="1120878" y="422787"/>
                    <a:pt x="1103520" y="422667"/>
                    <a:pt x="1091381" y="412955"/>
                  </a:cubicBezTo>
                  <a:cubicBezTo>
                    <a:pt x="996081" y="336714"/>
                    <a:pt x="1128849" y="391030"/>
                    <a:pt x="1017639" y="353961"/>
                  </a:cubicBezTo>
                  <a:cubicBezTo>
                    <a:pt x="1002891" y="344129"/>
                    <a:pt x="989248" y="332391"/>
                    <a:pt x="973394" y="324464"/>
                  </a:cubicBezTo>
                  <a:cubicBezTo>
                    <a:pt x="959489" y="317512"/>
                    <a:pt x="941288" y="319427"/>
                    <a:pt x="929149" y="309716"/>
                  </a:cubicBezTo>
                  <a:cubicBezTo>
                    <a:pt x="915308" y="298643"/>
                    <a:pt x="914683" y="274865"/>
                    <a:pt x="899652" y="265471"/>
                  </a:cubicBezTo>
                  <a:cubicBezTo>
                    <a:pt x="873286" y="248992"/>
                    <a:pt x="840658" y="245806"/>
                    <a:pt x="811161" y="235974"/>
                  </a:cubicBezTo>
                  <a:cubicBezTo>
                    <a:pt x="662469" y="186410"/>
                    <a:pt x="893108" y="262033"/>
                    <a:pt x="707923" y="206477"/>
                  </a:cubicBezTo>
                  <a:cubicBezTo>
                    <a:pt x="678142" y="197542"/>
                    <a:pt x="650482" y="178614"/>
                    <a:pt x="619432" y="176980"/>
                  </a:cubicBezTo>
                  <a:lnTo>
                    <a:pt x="339213" y="162232"/>
                  </a:lnTo>
                  <a:cubicBezTo>
                    <a:pt x="261336" y="136274"/>
                    <a:pt x="307905" y="156108"/>
                    <a:pt x="206478" y="88490"/>
                  </a:cubicBezTo>
                  <a:cubicBezTo>
                    <a:pt x="191729" y="78658"/>
                    <a:pt x="179048" y="64598"/>
                    <a:pt x="162232" y="58993"/>
                  </a:cubicBezTo>
                  <a:cubicBezTo>
                    <a:pt x="56127" y="23626"/>
                    <a:pt x="188652" y="66543"/>
                    <a:pt x="58994" y="29497"/>
                  </a:cubicBezTo>
                  <a:cubicBezTo>
                    <a:pt x="11544" y="15940"/>
                    <a:pt x="24226" y="24224"/>
                    <a:pt x="0" y="0"/>
                  </a:cubicBezTo>
                </a:path>
              </a:pathLst>
            </a:cu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250" name="Picture 7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250243">
              <a:off x="6375486" y="1571855"/>
              <a:ext cx="836602" cy="1388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8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7300210" flipH="1">
              <a:off x="4916681" y="1299505"/>
              <a:ext cx="614122" cy="1019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9" descr="D:\Documents and Settings\Admin\Рабочий стол\Света2\картинки\картинки\Растения\38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221623">
              <a:off x="5765568" y="493482"/>
              <a:ext cx="484980" cy="80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1" descr="D:\Documents and Settings\Admin\Рабочий стол\Света2\картинки\картинки\Растения\33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6643702" y="1000108"/>
              <a:ext cx="1265230" cy="89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2" name="Picture 12" descr="D:\Documents and Settings\Admin\Рабочий стол\Новая папка\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4572008"/>
            <a:ext cx="2976566" cy="203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олилиния 17"/>
          <p:cNvSpPr/>
          <p:nvPr/>
        </p:nvSpPr>
        <p:spPr>
          <a:xfrm>
            <a:off x="1785938" y="1357313"/>
            <a:ext cx="7143750" cy="5286375"/>
          </a:xfrm>
          <a:custGeom>
            <a:avLst/>
            <a:gdLst>
              <a:gd name="connsiteX0" fmla="*/ 0 w 6831046"/>
              <a:gd name="connsiteY0" fmla="*/ 4553385 h 5274245"/>
              <a:gd name="connsiteX1" fmla="*/ 44245 w 6831046"/>
              <a:gd name="connsiteY1" fmla="*/ 4523888 h 5274245"/>
              <a:gd name="connsiteX2" fmla="*/ 339213 w 6831046"/>
              <a:gd name="connsiteY2" fmla="*/ 4523888 h 5274245"/>
              <a:gd name="connsiteX3" fmla="*/ 1002891 w 6831046"/>
              <a:gd name="connsiteY3" fmla="*/ 4523888 h 5274245"/>
              <a:gd name="connsiteX4" fmla="*/ 1165123 w 6831046"/>
              <a:gd name="connsiteY4" fmla="*/ 4538637 h 5274245"/>
              <a:gd name="connsiteX5" fmla="*/ 1283110 w 6831046"/>
              <a:gd name="connsiteY5" fmla="*/ 4568133 h 5274245"/>
              <a:gd name="connsiteX6" fmla="*/ 1489587 w 6831046"/>
              <a:gd name="connsiteY6" fmla="*/ 4686121 h 5274245"/>
              <a:gd name="connsiteX7" fmla="*/ 1548581 w 6831046"/>
              <a:gd name="connsiteY7" fmla="*/ 4700869 h 5274245"/>
              <a:gd name="connsiteX8" fmla="*/ 1651820 w 6831046"/>
              <a:gd name="connsiteY8" fmla="*/ 4759862 h 5274245"/>
              <a:gd name="connsiteX9" fmla="*/ 1710813 w 6831046"/>
              <a:gd name="connsiteY9" fmla="*/ 4804108 h 5274245"/>
              <a:gd name="connsiteX10" fmla="*/ 1814052 w 6831046"/>
              <a:gd name="connsiteY10" fmla="*/ 4848353 h 5274245"/>
              <a:gd name="connsiteX11" fmla="*/ 1873045 w 6831046"/>
              <a:gd name="connsiteY11" fmla="*/ 4877850 h 5274245"/>
              <a:gd name="connsiteX12" fmla="*/ 3126658 w 6831046"/>
              <a:gd name="connsiteY12" fmla="*/ 4863101 h 5274245"/>
              <a:gd name="connsiteX13" fmla="*/ 3170903 w 6831046"/>
              <a:gd name="connsiteY13" fmla="*/ 4848353 h 5274245"/>
              <a:gd name="connsiteX14" fmla="*/ 3229897 w 6831046"/>
              <a:gd name="connsiteY14" fmla="*/ 4833604 h 5274245"/>
              <a:gd name="connsiteX15" fmla="*/ 3274142 w 6831046"/>
              <a:gd name="connsiteY15" fmla="*/ 4818856 h 5274245"/>
              <a:gd name="connsiteX16" fmla="*/ 3406878 w 6831046"/>
              <a:gd name="connsiteY16" fmla="*/ 4804108 h 5274245"/>
              <a:gd name="connsiteX17" fmla="*/ 3642852 w 6831046"/>
              <a:gd name="connsiteY17" fmla="*/ 4818856 h 5274245"/>
              <a:gd name="connsiteX18" fmla="*/ 3687097 w 6831046"/>
              <a:gd name="connsiteY18" fmla="*/ 4863101 h 5274245"/>
              <a:gd name="connsiteX19" fmla="*/ 3731342 w 6831046"/>
              <a:gd name="connsiteY19" fmla="*/ 4877850 h 5274245"/>
              <a:gd name="connsiteX20" fmla="*/ 3760839 w 6831046"/>
              <a:gd name="connsiteY20" fmla="*/ 4936843 h 5274245"/>
              <a:gd name="connsiteX21" fmla="*/ 3819833 w 6831046"/>
              <a:gd name="connsiteY21" fmla="*/ 5025333 h 5274245"/>
              <a:gd name="connsiteX22" fmla="*/ 4026310 w 6831046"/>
              <a:gd name="connsiteY22" fmla="*/ 5040082 h 5274245"/>
              <a:gd name="connsiteX23" fmla="*/ 4055807 w 6831046"/>
              <a:gd name="connsiteY23" fmla="*/ 5128572 h 5274245"/>
              <a:gd name="connsiteX24" fmla="*/ 4070555 w 6831046"/>
              <a:gd name="connsiteY24" fmla="*/ 5187566 h 5274245"/>
              <a:gd name="connsiteX25" fmla="*/ 4719484 w 6831046"/>
              <a:gd name="connsiteY25" fmla="*/ 5202314 h 5274245"/>
              <a:gd name="connsiteX26" fmla="*/ 4763729 w 6831046"/>
              <a:gd name="connsiteY26" fmla="*/ 5217062 h 5274245"/>
              <a:gd name="connsiteX27" fmla="*/ 4852220 w 6831046"/>
              <a:gd name="connsiteY27" fmla="*/ 5261308 h 5274245"/>
              <a:gd name="connsiteX28" fmla="*/ 6445045 w 6831046"/>
              <a:gd name="connsiteY28" fmla="*/ 5246559 h 5274245"/>
              <a:gd name="connsiteX29" fmla="*/ 6695768 w 6831046"/>
              <a:gd name="connsiteY29" fmla="*/ 5217062 h 5274245"/>
              <a:gd name="connsiteX30" fmla="*/ 6754762 w 6831046"/>
              <a:gd name="connsiteY30" fmla="*/ 5128572 h 5274245"/>
              <a:gd name="connsiteX31" fmla="*/ 6784258 w 6831046"/>
              <a:gd name="connsiteY31" fmla="*/ 5084327 h 5274245"/>
              <a:gd name="connsiteX32" fmla="*/ 6799007 w 6831046"/>
              <a:gd name="connsiteY32" fmla="*/ 4818856 h 5274245"/>
              <a:gd name="connsiteX33" fmla="*/ 6828503 w 6831046"/>
              <a:gd name="connsiteY33" fmla="*/ 4199424 h 5274245"/>
              <a:gd name="connsiteX34" fmla="*/ 6813755 w 6831046"/>
              <a:gd name="connsiteY34" fmla="*/ 3535746 h 5274245"/>
              <a:gd name="connsiteX35" fmla="*/ 6799007 w 6831046"/>
              <a:gd name="connsiteY35" fmla="*/ 3462004 h 5274245"/>
              <a:gd name="connsiteX36" fmla="*/ 6754762 w 6831046"/>
              <a:gd name="connsiteY36" fmla="*/ 3403011 h 5274245"/>
              <a:gd name="connsiteX37" fmla="*/ 6725265 w 6831046"/>
              <a:gd name="connsiteY37" fmla="*/ 3358766 h 5274245"/>
              <a:gd name="connsiteX38" fmla="*/ 6710516 w 6831046"/>
              <a:gd name="connsiteY38" fmla="*/ 3314521 h 5274245"/>
              <a:gd name="connsiteX39" fmla="*/ 6666271 w 6831046"/>
              <a:gd name="connsiteY39" fmla="*/ 3270275 h 5274245"/>
              <a:gd name="connsiteX40" fmla="*/ 6636774 w 6831046"/>
              <a:gd name="connsiteY40" fmla="*/ 3226030 h 5274245"/>
              <a:gd name="connsiteX41" fmla="*/ 6592529 w 6831046"/>
              <a:gd name="connsiteY41" fmla="*/ 3196533 h 5274245"/>
              <a:gd name="connsiteX42" fmla="*/ 6504039 w 6831046"/>
              <a:gd name="connsiteY42" fmla="*/ 3108043 h 5274245"/>
              <a:gd name="connsiteX43" fmla="*/ 6445045 w 6831046"/>
              <a:gd name="connsiteY43" fmla="*/ 3049050 h 5274245"/>
              <a:gd name="connsiteX44" fmla="*/ 6386052 w 6831046"/>
              <a:gd name="connsiteY44" fmla="*/ 3034301 h 5274245"/>
              <a:gd name="connsiteX45" fmla="*/ 6223820 w 6831046"/>
              <a:gd name="connsiteY45" fmla="*/ 2916314 h 5274245"/>
              <a:gd name="connsiteX46" fmla="*/ 6105833 w 6831046"/>
              <a:gd name="connsiteY46" fmla="*/ 2813075 h 5274245"/>
              <a:gd name="connsiteX47" fmla="*/ 6061587 w 6831046"/>
              <a:gd name="connsiteY47" fmla="*/ 2798327 h 5274245"/>
              <a:gd name="connsiteX48" fmla="*/ 5987845 w 6831046"/>
              <a:gd name="connsiteY48" fmla="*/ 2739333 h 5274245"/>
              <a:gd name="connsiteX49" fmla="*/ 5943600 w 6831046"/>
              <a:gd name="connsiteY49" fmla="*/ 2695088 h 5274245"/>
              <a:gd name="connsiteX50" fmla="*/ 5825613 w 6831046"/>
              <a:gd name="connsiteY50" fmla="*/ 2621346 h 5274245"/>
              <a:gd name="connsiteX51" fmla="*/ 5781368 w 6831046"/>
              <a:gd name="connsiteY51" fmla="*/ 2577101 h 5274245"/>
              <a:gd name="connsiteX52" fmla="*/ 5692878 w 6831046"/>
              <a:gd name="connsiteY52" fmla="*/ 2503359 h 5274245"/>
              <a:gd name="connsiteX53" fmla="*/ 5663381 w 6831046"/>
              <a:gd name="connsiteY53" fmla="*/ 2444366 h 5274245"/>
              <a:gd name="connsiteX54" fmla="*/ 5619136 w 6831046"/>
              <a:gd name="connsiteY54" fmla="*/ 2400121 h 5274245"/>
              <a:gd name="connsiteX55" fmla="*/ 5574891 w 6831046"/>
              <a:gd name="connsiteY55" fmla="*/ 2326379 h 5274245"/>
              <a:gd name="connsiteX56" fmla="*/ 5574891 w 6831046"/>
              <a:gd name="connsiteY56" fmla="*/ 1898675 h 5274245"/>
              <a:gd name="connsiteX57" fmla="*/ 5589639 w 6831046"/>
              <a:gd name="connsiteY57" fmla="*/ 1854430 h 5274245"/>
              <a:gd name="connsiteX58" fmla="*/ 5619136 w 6831046"/>
              <a:gd name="connsiteY58" fmla="*/ 1810185 h 5274245"/>
              <a:gd name="connsiteX59" fmla="*/ 5633884 w 6831046"/>
              <a:gd name="connsiteY59" fmla="*/ 1765940 h 5274245"/>
              <a:gd name="connsiteX60" fmla="*/ 5663381 w 6831046"/>
              <a:gd name="connsiteY60" fmla="*/ 1721695 h 5274245"/>
              <a:gd name="connsiteX61" fmla="*/ 5619136 w 6831046"/>
              <a:gd name="connsiteY61" fmla="*/ 1161256 h 5274245"/>
              <a:gd name="connsiteX62" fmla="*/ 5574891 w 6831046"/>
              <a:gd name="connsiteY62" fmla="*/ 1087514 h 5274245"/>
              <a:gd name="connsiteX63" fmla="*/ 5560142 w 6831046"/>
              <a:gd name="connsiteY63" fmla="*/ 999024 h 5274245"/>
              <a:gd name="connsiteX64" fmla="*/ 5530645 w 6831046"/>
              <a:gd name="connsiteY64" fmla="*/ 954779 h 5274245"/>
              <a:gd name="connsiteX65" fmla="*/ 5456903 w 6831046"/>
              <a:gd name="connsiteY65" fmla="*/ 777798 h 5274245"/>
              <a:gd name="connsiteX66" fmla="*/ 5324168 w 6831046"/>
              <a:gd name="connsiteY66" fmla="*/ 718804 h 5274245"/>
              <a:gd name="connsiteX67" fmla="*/ 5279923 w 6831046"/>
              <a:gd name="connsiteY67" fmla="*/ 704056 h 5274245"/>
              <a:gd name="connsiteX68" fmla="*/ 5147187 w 6831046"/>
              <a:gd name="connsiteY68" fmla="*/ 674559 h 5274245"/>
              <a:gd name="connsiteX69" fmla="*/ 5029200 w 6831046"/>
              <a:gd name="connsiteY69" fmla="*/ 659811 h 5274245"/>
              <a:gd name="connsiteX70" fmla="*/ 4896465 w 6831046"/>
              <a:gd name="connsiteY70" fmla="*/ 600817 h 5274245"/>
              <a:gd name="connsiteX71" fmla="*/ 4778478 w 6831046"/>
              <a:gd name="connsiteY71" fmla="*/ 497579 h 5274245"/>
              <a:gd name="connsiteX72" fmla="*/ 4689987 w 6831046"/>
              <a:gd name="connsiteY72" fmla="*/ 468082 h 5274245"/>
              <a:gd name="connsiteX73" fmla="*/ 4645742 w 6831046"/>
              <a:gd name="connsiteY73" fmla="*/ 438585 h 5274245"/>
              <a:gd name="connsiteX74" fmla="*/ 4527755 w 6831046"/>
              <a:gd name="connsiteY74" fmla="*/ 423837 h 5274245"/>
              <a:gd name="connsiteX75" fmla="*/ 4336026 w 6831046"/>
              <a:gd name="connsiteY75" fmla="*/ 246856 h 5274245"/>
              <a:gd name="connsiteX76" fmla="*/ 4277033 w 6831046"/>
              <a:gd name="connsiteY76" fmla="*/ 217359 h 5274245"/>
              <a:gd name="connsiteX77" fmla="*/ 4232787 w 6831046"/>
              <a:gd name="connsiteY77" fmla="*/ 173114 h 5274245"/>
              <a:gd name="connsiteX78" fmla="*/ 4173794 w 6831046"/>
              <a:gd name="connsiteY78" fmla="*/ 143617 h 5274245"/>
              <a:gd name="connsiteX79" fmla="*/ 4085303 w 6831046"/>
              <a:gd name="connsiteY79" fmla="*/ 84624 h 5274245"/>
              <a:gd name="connsiteX80" fmla="*/ 4026310 w 6831046"/>
              <a:gd name="connsiteY80" fmla="*/ 99372 h 5274245"/>
              <a:gd name="connsiteX81" fmla="*/ 4011562 w 6831046"/>
              <a:gd name="connsiteY81" fmla="*/ 143617 h 5274245"/>
              <a:gd name="connsiteX82" fmla="*/ 3967316 w 6831046"/>
              <a:gd name="connsiteY82" fmla="*/ 158366 h 5274245"/>
              <a:gd name="connsiteX83" fmla="*/ 3200400 w 6831046"/>
              <a:gd name="connsiteY83" fmla="*/ 143617 h 5274245"/>
              <a:gd name="connsiteX84" fmla="*/ 3156155 w 6831046"/>
              <a:gd name="connsiteY84" fmla="*/ 114121 h 5274245"/>
              <a:gd name="connsiteX85" fmla="*/ 3038168 w 6831046"/>
              <a:gd name="connsiteY85" fmla="*/ 55127 h 5274245"/>
              <a:gd name="connsiteX86" fmla="*/ 2993923 w 6831046"/>
              <a:gd name="connsiteY86" fmla="*/ 25630 h 5274245"/>
              <a:gd name="connsiteX87" fmla="*/ 2846439 w 6831046"/>
              <a:gd name="connsiteY87" fmla="*/ 10882 h 527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831046" h="5274245">
                <a:moveTo>
                  <a:pt x="0" y="4553385"/>
                </a:moveTo>
                <a:cubicBezTo>
                  <a:pt x="14748" y="4543553"/>
                  <a:pt x="27049" y="4528187"/>
                  <a:pt x="44245" y="4523888"/>
                </a:cubicBezTo>
                <a:cubicBezTo>
                  <a:pt x="154883" y="4496229"/>
                  <a:pt x="225428" y="4513544"/>
                  <a:pt x="339213" y="4523888"/>
                </a:cubicBezTo>
                <a:cubicBezTo>
                  <a:pt x="615638" y="4579175"/>
                  <a:pt x="311021" y="4523888"/>
                  <a:pt x="1002891" y="4523888"/>
                </a:cubicBezTo>
                <a:cubicBezTo>
                  <a:pt x="1057191" y="4523888"/>
                  <a:pt x="1111046" y="4533721"/>
                  <a:pt x="1165123" y="4538637"/>
                </a:cubicBezTo>
                <a:cubicBezTo>
                  <a:pt x="1204452" y="4548469"/>
                  <a:pt x="1249379" y="4545646"/>
                  <a:pt x="1283110" y="4568133"/>
                </a:cubicBezTo>
                <a:cubicBezTo>
                  <a:pt x="1335773" y="4603242"/>
                  <a:pt x="1429710" y="4671152"/>
                  <a:pt x="1489587" y="4686121"/>
                </a:cubicBezTo>
                <a:lnTo>
                  <a:pt x="1548581" y="4700869"/>
                </a:lnTo>
                <a:cubicBezTo>
                  <a:pt x="1606179" y="4729669"/>
                  <a:pt x="1603187" y="4725124"/>
                  <a:pt x="1651820" y="4759862"/>
                </a:cubicBezTo>
                <a:cubicBezTo>
                  <a:pt x="1671822" y="4774149"/>
                  <a:pt x="1689969" y="4791080"/>
                  <a:pt x="1710813" y="4804108"/>
                </a:cubicBezTo>
                <a:cubicBezTo>
                  <a:pt x="1781952" y="4848570"/>
                  <a:pt x="1750194" y="4820985"/>
                  <a:pt x="1814052" y="4848353"/>
                </a:cubicBezTo>
                <a:cubicBezTo>
                  <a:pt x="1834260" y="4857014"/>
                  <a:pt x="1853381" y="4868018"/>
                  <a:pt x="1873045" y="4877850"/>
                </a:cubicBezTo>
                <a:lnTo>
                  <a:pt x="3126658" y="4863101"/>
                </a:lnTo>
                <a:cubicBezTo>
                  <a:pt x="3142200" y="4862748"/>
                  <a:pt x="3155955" y="4852624"/>
                  <a:pt x="3170903" y="4848353"/>
                </a:cubicBezTo>
                <a:cubicBezTo>
                  <a:pt x="3190393" y="4842784"/>
                  <a:pt x="3210407" y="4839173"/>
                  <a:pt x="3229897" y="4833604"/>
                </a:cubicBezTo>
                <a:cubicBezTo>
                  <a:pt x="3244845" y="4829333"/>
                  <a:pt x="3258807" y="4821412"/>
                  <a:pt x="3274142" y="4818856"/>
                </a:cubicBezTo>
                <a:cubicBezTo>
                  <a:pt x="3318054" y="4811538"/>
                  <a:pt x="3362633" y="4809024"/>
                  <a:pt x="3406878" y="4804108"/>
                </a:cubicBezTo>
                <a:cubicBezTo>
                  <a:pt x="3485536" y="4809024"/>
                  <a:pt x="3565731" y="4802620"/>
                  <a:pt x="3642852" y="4818856"/>
                </a:cubicBezTo>
                <a:cubicBezTo>
                  <a:pt x="3663262" y="4823153"/>
                  <a:pt x="3669743" y="4851531"/>
                  <a:pt x="3687097" y="4863101"/>
                </a:cubicBezTo>
                <a:cubicBezTo>
                  <a:pt x="3700032" y="4871725"/>
                  <a:pt x="3716594" y="4872934"/>
                  <a:pt x="3731342" y="4877850"/>
                </a:cubicBezTo>
                <a:cubicBezTo>
                  <a:pt x="3741174" y="4897514"/>
                  <a:pt x="3753119" y="4916257"/>
                  <a:pt x="3760839" y="4936843"/>
                </a:cubicBezTo>
                <a:cubicBezTo>
                  <a:pt x="3776329" y="4978151"/>
                  <a:pt x="3761831" y="5015097"/>
                  <a:pt x="3819833" y="5025333"/>
                </a:cubicBezTo>
                <a:cubicBezTo>
                  <a:pt x="3887784" y="5037324"/>
                  <a:pt x="3957484" y="5035166"/>
                  <a:pt x="4026310" y="5040082"/>
                </a:cubicBezTo>
                <a:cubicBezTo>
                  <a:pt x="4036142" y="5069579"/>
                  <a:pt x="4048266" y="5098408"/>
                  <a:pt x="4055807" y="5128572"/>
                </a:cubicBezTo>
                <a:cubicBezTo>
                  <a:pt x="4060723" y="5148237"/>
                  <a:pt x="4050409" y="5185328"/>
                  <a:pt x="4070555" y="5187566"/>
                </a:cubicBezTo>
                <a:cubicBezTo>
                  <a:pt x="4285597" y="5211460"/>
                  <a:pt x="4503174" y="5197398"/>
                  <a:pt x="4719484" y="5202314"/>
                </a:cubicBezTo>
                <a:cubicBezTo>
                  <a:pt x="4734232" y="5207230"/>
                  <a:pt x="4749824" y="5210110"/>
                  <a:pt x="4763729" y="5217062"/>
                </a:cubicBezTo>
                <a:cubicBezTo>
                  <a:pt x="4878095" y="5274245"/>
                  <a:pt x="4741002" y="5224235"/>
                  <a:pt x="4852220" y="5261308"/>
                </a:cubicBezTo>
                <a:lnTo>
                  <a:pt x="6445045" y="5246559"/>
                </a:lnTo>
                <a:cubicBezTo>
                  <a:pt x="6573572" y="5244417"/>
                  <a:pt x="6595074" y="5237202"/>
                  <a:pt x="6695768" y="5217062"/>
                </a:cubicBezTo>
                <a:lnTo>
                  <a:pt x="6754762" y="5128572"/>
                </a:lnTo>
                <a:lnTo>
                  <a:pt x="6784258" y="5084327"/>
                </a:lnTo>
                <a:cubicBezTo>
                  <a:pt x="6789174" y="4995837"/>
                  <a:pt x="6794581" y="4907372"/>
                  <a:pt x="6799007" y="4818856"/>
                </a:cubicBezTo>
                <a:cubicBezTo>
                  <a:pt x="6809330" y="4612403"/>
                  <a:pt x="6826127" y="4406122"/>
                  <a:pt x="6828503" y="4199424"/>
                </a:cubicBezTo>
                <a:cubicBezTo>
                  <a:pt x="6831046" y="3978158"/>
                  <a:pt x="6822599" y="3756850"/>
                  <a:pt x="6813755" y="3535746"/>
                </a:cubicBezTo>
                <a:cubicBezTo>
                  <a:pt x="6812753" y="3510699"/>
                  <a:pt x="6809188" y="3484911"/>
                  <a:pt x="6799007" y="3462004"/>
                </a:cubicBezTo>
                <a:cubicBezTo>
                  <a:pt x="6789024" y="3439542"/>
                  <a:pt x="6769049" y="3423013"/>
                  <a:pt x="6754762" y="3403011"/>
                </a:cubicBezTo>
                <a:cubicBezTo>
                  <a:pt x="6744459" y="3388587"/>
                  <a:pt x="6733192" y="3374620"/>
                  <a:pt x="6725265" y="3358766"/>
                </a:cubicBezTo>
                <a:cubicBezTo>
                  <a:pt x="6718312" y="3344861"/>
                  <a:pt x="6719139" y="3327456"/>
                  <a:pt x="6710516" y="3314521"/>
                </a:cubicBezTo>
                <a:cubicBezTo>
                  <a:pt x="6698946" y="3297166"/>
                  <a:pt x="6679624" y="3286298"/>
                  <a:pt x="6666271" y="3270275"/>
                </a:cubicBezTo>
                <a:cubicBezTo>
                  <a:pt x="6654924" y="3256658"/>
                  <a:pt x="6649308" y="3238564"/>
                  <a:pt x="6636774" y="3226030"/>
                </a:cubicBezTo>
                <a:cubicBezTo>
                  <a:pt x="6624240" y="3213496"/>
                  <a:pt x="6605777" y="3208309"/>
                  <a:pt x="6592529" y="3196533"/>
                </a:cubicBezTo>
                <a:cubicBezTo>
                  <a:pt x="6561351" y="3168819"/>
                  <a:pt x="6533536" y="3137540"/>
                  <a:pt x="6504039" y="3108043"/>
                </a:cubicBezTo>
                <a:cubicBezTo>
                  <a:pt x="6484374" y="3088379"/>
                  <a:pt x="6472024" y="3055795"/>
                  <a:pt x="6445045" y="3049050"/>
                </a:cubicBezTo>
                <a:lnTo>
                  <a:pt x="6386052" y="3034301"/>
                </a:lnTo>
                <a:cubicBezTo>
                  <a:pt x="6336643" y="3001362"/>
                  <a:pt x="6256860" y="2949354"/>
                  <a:pt x="6223820" y="2916314"/>
                </a:cubicBezTo>
                <a:cubicBezTo>
                  <a:pt x="6185748" y="2878242"/>
                  <a:pt x="6153218" y="2840152"/>
                  <a:pt x="6105833" y="2813075"/>
                </a:cubicBezTo>
                <a:cubicBezTo>
                  <a:pt x="6092335" y="2805362"/>
                  <a:pt x="6076336" y="2803243"/>
                  <a:pt x="6061587" y="2798327"/>
                </a:cubicBezTo>
                <a:cubicBezTo>
                  <a:pt x="5995622" y="2699377"/>
                  <a:pt x="6073330" y="2796323"/>
                  <a:pt x="5987845" y="2739333"/>
                </a:cubicBezTo>
                <a:cubicBezTo>
                  <a:pt x="5970491" y="2727763"/>
                  <a:pt x="5960286" y="2707602"/>
                  <a:pt x="5943600" y="2695088"/>
                </a:cubicBezTo>
                <a:cubicBezTo>
                  <a:pt x="5914807" y="2673493"/>
                  <a:pt x="5856517" y="2647099"/>
                  <a:pt x="5825613" y="2621346"/>
                </a:cubicBezTo>
                <a:cubicBezTo>
                  <a:pt x="5809590" y="2607993"/>
                  <a:pt x="5797391" y="2590454"/>
                  <a:pt x="5781368" y="2577101"/>
                </a:cubicBezTo>
                <a:cubicBezTo>
                  <a:pt x="5735712" y="2539054"/>
                  <a:pt x="5730896" y="2556584"/>
                  <a:pt x="5692878" y="2503359"/>
                </a:cubicBezTo>
                <a:cubicBezTo>
                  <a:pt x="5680099" y="2485469"/>
                  <a:pt x="5676160" y="2462256"/>
                  <a:pt x="5663381" y="2444366"/>
                </a:cubicBezTo>
                <a:cubicBezTo>
                  <a:pt x="5651258" y="2427394"/>
                  <a:pt x="5631650" y="2416807"/>
                  <a:pt x="5619136" y="2400121"/>
                </a:cubicBezTo>
                <a:cubicBezTo>
                  <a:pt x="5601937" y="2377188"/>
                  <a:pt x="5589639" y="2350960"/>
                  <a:pt x="5574891" y="2326379"/>
                </a:cubicBezTo>
                <a:cubicBezTo>
                  <a:pt x="5538884" y="2146353"/>
                  <a:pt x="5550136" y="2232871"/>
                  <a:pt x="5574891" y="1898675"/>
                </a:cubicBezTo>
                <a:cubicBezTo>
                  <a:pt x="5576039" y="1883171"/>
                  <a:pt x="5582687" y="1868335"/>
                  <a:pt x="5589639" y="1854430"/>
                </a:cubicBezTo>
                <a:cubicBezTo>
                  <a:pt x="5597566" y="1838576"/>
                  <a:pt x="5609304" y="1824933"/>
                  <a:pt x="5619136" y="1810185"/>
                </a:cubicBezTo>
                <a:cubicBezTo>
                  <a:pt x="5624052" y="1795437"/>
                  <a:pt x="5626932" y="1779845"/>
                  <a:pt x="5633884" y="1765940"/>
                </a:cubicBezTo>
                <a:cubicBezTo>
                  <a:pt x="5641811" y="1750086"/>
                  <a:pt x="5662915" y="1739414"/>
                  <a:pt x="5663381" y="1721695"/>
                </a:cubicBezTo>
                <a:cubicBezTo>
                  <a:pt x="5679313" y="1116292"/>
                  <a:pt x="5740906" y="1356087"/>
                  <a:pt x="5619136" y="1161256"/>
                </a:cubicBezTo>
                <a:cubicBezTo>
                  <a:pt x="5603943" y="1136948"/>
                  <a:pt x="5589639" y="1112095"/>
                  <a:pt x="5574891" y="1087514"/>
                </a:cubicBezTo>
                <a:cubicBezTo>
                  <a:pt x="5569975" y="1058017"/>
                  <a:pt x="5569599" y="1027393"/>
                  <a:pt x="5560142" y="999024"/>
                </a:cubicBezTo>
                <a:cubicBezTo>
                  <a:pt x="5554537" y="982208"/>
                  <a:pt x="5536250" y="971595"/>
                  <a:pt x="5530645" y="954779"/>
                </a:cubicBezTo>
                <a:cubicBezTo>
                  <a:pt x="5506382" y="881990"/>
                  <a:pt x="5536856" y="831100"/>
                  <a:pt x="5456903" y="777798"/>
                </a:cubicBezTo>
                <a:cubicBezTo>
                  <a:pt x="5386788" y="731054"/>
                  <a:pt x="5429473" y="753906"/>
                  <a:pt x="5324168" y="718804"/>
                </a:cubicBezTo>
                <a:cubicBezTo>
                  <a:pt x="5309420" y="713888"/>
                  <a:pt x="5295005" y="707826"/>
                  <a:pt x="5279923" y="704056"/>
                </a:cubicBezTo>
                <a:cubicBezTo>
                  <a:pt x="5232955" y="692314"/>
                  <a:pt x="5195857" y="682047"/>
                  <a:pt x="5147187" y="674559"/>
                </a:cubicBezTo>
                <a:cubicBezTo>
                  <a:pt x="5108013" y="668532"/>
                  <a:pt x="5068529" y="664727"/>
                  <a:pt x="5029200" y="659811"/>
                </a:cubicBezTo>
                <a:cubicBezTo>
                  <a:pt x="4923894" y="624709"/>
                  <a:pt x="4966580" y="647561"/>
                  <a:pt x="4896465" y="600817"/>
                </a:cubicBezTo>
                <a:cubicBezTo>
                  <a:pt x="4862052" y="549198"/>
                  <a:pt x="4852220" y="522160"/>
                  <a:pt x="4778478" y="497579"/>
                </a:cubicBezTo>
                <a:lnTo>
                  <a:pt x="4689987" y="468082"/>
                </a:lnTo>
                <a:cubicBezTo>
                  <a:pt x="4675239" y="458250"/>
                  <a:pt x="4662843" y="443249"/>
                  <a:pt x="4645742" y="438585"/>
                </a:cubicBezTo>
                <a:cubicBezTo>
                  <a:pt x="4607504" y="428156"/>
                  <a:pt x="4561455" y="444699"/>
                  <a:pt x="4527755" y="423837"/>
                </a:cubicBezTo>
                <a:cubicBezTo>
                  <a:pt x="4453803" y="378057"/>
                  <a:pt x="4403165" y="302147"/>
                  <a:pt x="4336026" y="246856"/>
                </a:cubicBezTo>
                <a:cubicBezTo>
                  <a:pt x="4319055" y="232880"/>
                  <a:pt x="4294923" y="230138"/>
                  <a:pt x="4277033" y="217359"/>
                </a:cubicBezTo>
                <a:cubicBezTo>
                  <a:pt x="4260061" y="205236"/>
                  <a:pt x="4249759" y="185237"/>
                  <a:pt x="4232787" y="173114"/>
                </a:cubicBezTo>
                <a:cubicBezTo>
                  <a:pt x="4214897" y="160335"/>
                  <a:pt x="4192646" y="154928"/>
                  <a:pt x="4173794" y="143617"/>
                </a:cubicBezTo>
                <a:cubicBezTo>
                  <a:pt x="4143395" y="125378"/>
                  <a:pt x="4085303" y="84624"/>
                  <a:pt x="4085303" y="84624"/>
                </a:cubicBezTo>
                <a:cubicBezTo>
                  <a:pt x="4065639" y="89540"/>
                  <a:pt x="4042138" y="86710"/>
                  <a:pt x="4026310" y="99372"/>
                </a:cubicBezTo>
                <a:cubicBezTo>
                  <a:pt x="4014171" y="109084"/>
                  <a:pt x="4022555" y="132624"/>
                  <a:pt x="4011562" y="143617"/>
                </a:cubicBezTo>
                <a:cubicBezTo>
                  <a:pt x="4000569" y="154610"/>
                  <a:pt x="3982065" y="153450"/>
                  <a:pt x="3967316" y="158366"/>
                </a:cubicBezTo>
                <a:cubicBezTo>
                  <a:pt x="3711677" y="153450"/>
                  <a:pt x="3455706" y="157543"/>
                  <a:pt x="3200400" y="143617"/>
                </a:cubicBezTo>
                <a:cubicBezTo>
                  <a:pt x="3182701" y="142652"/>
                  <a:pt x="3171716" y="122609"/>
                  <a:pt x="3156155" y="114121"/>
                </a:cubicBezTo>
                <a:cubicBezTo>
                  <a:pt x="3117553" y="93065"/>
                  <a:pt x="3074754" y="79518"/>
                  <a:pt x="3038168" y="55127"/>
                </a:cubicBezTo>
                <a:cubicBezTo>
                  <a:pt x="3023420" y="45295"/>
                  <a:pt x="3009777" y="33557"/>
                  <a:pt x="2993923" y="25630"/>
                </a:cubicBezTo>
                <a:cubicBezTo>
                  <a:pt x="2942663" y="0"/>
                  <a:pt x="2908485" y="10882"/>
                  <a:pt x="2846439" y="1088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725488" y="277813"/>
            <a:ext cx="3917950" cy="1622425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8" y="3213100"/>
            <a:ext cx="3627437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3527425"/>
            <a:ext cx="4176712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D:\Documents and Settings\Admin\Рабочий стол\Новая папка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4786313"/>
            <a:ext cx="10017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Documents and Settings\Admin\Рабочий стол\звук ш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88" y="5072063"/>
            <a:ext cx="12858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:\Documents and Settings\Admin\Рабочий стол\звук ш\4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5072063"/>
            <a:ext cx="18288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5070475"/>
            <a:ext cx="12573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188" y="4583113"/>
            <a:ext cx="13604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835025"/>
            <a:ext cx="262731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123</Words>
  <Application>Microsoft Office PowerPoint</Application>
  <PresentationFormat>Экран (4:3)</PresentationFormat>
  <Paragraphs>33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Сохранение чужих авторских прав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</cp:lastModifiedBy>
  <cp:revision>4</cp:revision>
  <dcterms:created xsi:type="dcterms:W3CDTF">2012-12-12T05:58:39Z</dcterms:created>
  <dcterms:modified xsi:type="dcterms:W3CDTF">2019-02-17T09:16:53Z</dcterms:modified>
</cp:coreProperties>
</file>