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1" r:id="rId3"/>
    <p:sldId id="256" r:id="rId4"/>
    <p:sldId id="269" r:id="rId5"/>
    <p:sldId id="257" r:id="rId6"/>
    <p:sldId id="258" r:id="rId7"/>
    <p:sldId id="259" r:id="rId8"/>
    <p:sldId id="264" r:id="rId9"/>
    <p:sldId id="267" r:id="rId10"/>
    <p:sldId id="260" r:id="rId11"/>
    <p:sldId id="261" r:id="rId12"/>
    <p:sldId id="262" r:id="rId13"/>
    <p:sldId id="263" r:id="rId14"/>
    <p:sldId id="265" r:id="rId15"/>
    <p:sldId id="268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107" d="100"/>
          <a:sy n="107" d="100"/>
        </p:scale>
        <p:origin x="354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24DBE-BCC5-4654-8706-9B4C88A3FD17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6E358-A7A4-419C-9695-ADCF78523B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6E358-A7A4-419C-9695-ADCF78523B8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AA3C-1D85-4868-A9AA-D9C02CD497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3D26-BFF8-4ED7-94C9-CE8890C185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1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C96F-33D1-4A99-8A31-E01C45566C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460D-8567-4A08-8616-130AA64B12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8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DBD7-82E8-4B07-B2CC-75F5D1E973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96C3-7679-4A3B-A516-708866C69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5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8624-C45A-4C6B-B51D-B9F4052054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A03F-D47B-4BC8-844F-8CD56CEC2C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4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585A-07B5-4D8A-91CF-E005B1E0B6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D6A3B-C752-4972-805F-518015C3D9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63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76BC-CC45-49F9-B6BF-57D0E1AE90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093E-DD4A-492D-A51A-110F20978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62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098EA-BC26-4116-B131-76593FBD0F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8D81-7EED-4FCD-8913-D3309667C1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9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2D7D-A403-4A2E-A630-24B6D9F2DF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BE52-26EE-4BE4-87C6-A7AF7A650A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5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9B45-E521-4640-8599-1A23388FD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85F51-3EC5-4CDF-AD9B-2ACABD1E27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1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8BA9-FFE3-4185-BEB3-FE723E1F14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CECB-BD36-4FE5-9C43-EFC1C8A429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95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4F2E-A3D3-43B6-87D1-8B53C3DBF8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BD97E-51F5-43A7-8D6D-DB66B3D317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1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9C31-9CBB-4BE7-874D-49C99CF29BBB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9C31-9CBB-4BE7-874D-49C99CF29BBB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AC4B-F214-4709-952E-533C3297E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BA61A5-E0E0-4AC7-B863-B5166C652C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32A109-B6F5-49A6-A724-B0FD2FCFA6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2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jpeg"/><Relationship Id="rId18" Type="http://schemas.openxmlformats.org/officeDocument/2006/relationships/image" Target="../media/image83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12" Type="http://schemas.openxmlformats.org/officeDocument/2006/relationships/image" Target="../media/image77.jpeg"/><Relationship Id="rId17" Type="http://schemas.openxmlformats.org/officeDocument/2006/relationships/image" Target="../media/image82.jpeg"/><Relationship Id="rId2" Type="http://schemas.openxmlformats.org/officeDocument/2006/relationships/audio" Target="../media/audio5.bin"/><Relationship Id="rId16" Type="http://schemas.openxmlformats.org/officeDocument/2006/relationships/image" Target="../media/image81.jpe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jpeg"/><Relationship Id="rId10" Type="http://schemas.openxmlformats.org/officeDocument/2006/relationships/image" Target="../media/image75.png"/><Relationship Id="rId19" Type="http://schemas.openxmlformats.org/officeDocument/2006/relationships/image" Target="../media/image84.jpe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slide" Target="slide10.xml"/><Relationship Id="rId3" Type="http://schemas.openxmlformats.org/officeDocument/2006/relationships/image" Target="../media/image95.png"/><Relationship Id="rId7" Type="http://schemas.openxmlformats.org/officeDocument/2006/relationships/image" Target="../media/image99.jpeg"/><Relationship Id="rId12" Type="http://schemas.openxmlformats.org/officeDocument/2006/relationships/image" Target="../media/image104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11" Type="http://schemas.openxmlformats.org/officeDocument/2006/relationships/image" Target="../media/image103.png"/><Relationship Id="rId5" Type="http://schemas.openxmlformats.org/officeDocument/2006/relationships/image" Target="../media/image97.jpe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gif"/><Relationship Id="rId5" Type="http://schemas.openxmlformats.org/officeDocument/2006/relationships/image" Target="../media/image109.gif"/><Relationship Id="rId4" Type="http://schemas.openxmlformats.org/officeDocument/2006/relationships/image" Target="../media/image108.jpeg"/><Relationship Id="rId9" Type="http://schemas.openxmlformats.org/officeDocument/2006/relationships/image" Target="../media/image11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10" Type="http://schemas.openxmlformats.org/officeDocument/2006/relationships/image" Target="../media/image120.png"/><Relationship Id="rId4" Type="http://schemas.openxmlformats.org/officeDocument/2006/relationships/image" Target="../media/image115.jpeg"/><Relationship Id="rId9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ajik.ru/page/1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slide" Target="slide5.xml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29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gif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13" Type="http://schemas.openxmlformats.org/officeDocument/2006/relationships/image" Target="../media/image62.jpeg"/><Relationship Id="rId18" Type="http://schemas.openxmlformats.org/officeDocument/2006/relationships/image" Target="../media/image67.png"/><Relationship Id="rId3" Type="http://schemas.openxmlformats.org/officeDocument/2006/relationships/audio" Target="../media/audio3.bin"/><Relationship Id="rId7" Type="http://schemas.openxmlformats.org/officeDocument/2006/relationships/image" Target="../media/image56.gif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11" Type="http://schemas.openxmlformats.org/officeDocument/2006/relationships/image" Target="../media/image60.gif"/><Relationship Id="rId5" Type="http://schemas.openxmlformats.org/officeDocument/2006/relationships/image" Target="../media/image54.jpeg"/><Relationship Id="rId15" Type="http://schemas.openxmlformats.org/officeDocument/2006/relationships/image" Target="../media/image64.png"/><Relationship Id="rId10" Type="http://schemas.openxmlformats.org/officeDocument/2006/relationships/image" Target="../media/image59.gif"/><Relationship Id="rId19" Type="http://schemas.openxmlformats.org/officeDocument/2006/relationships/slide" Target="slide4.xml"/><Relationship Id="rId4" Type="http://schemas.openxmlformats.org/officeDocument/2006/relationships/audio" Target="../media/audio4.bin"/><Relationship Id="rId9" Type="http://schemas.openxmlformats.org/officeDocument/2006/relationships/image" Target="../media/image58.gif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339975" y="2924175"/>
            <a:ext cx="4679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Выполнила</a:t>
            </a:r>
            <a:endParaRPr lang="ru-RU" sz="2000" dirty="0" smtClean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Календарева Светлана Николаевна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endParaRPr lang="ru-RU" sz="2000" dirty="0" smtClean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</a:rPr>
              <a:t>Логопед ДГП № 7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339975" y="549275"/>
            <a:ext cx="56880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prstClr val="black"/>
                </a:solidFill>
              </a:rPr>
              <a:t>Конкурс «Интерактивная мозаика»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</a:rPr>
              <a:t>Pedsovet.su</a:t>
            </a:r>
            <a:endParaRPr lang="ru-RU" sz="280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357422" y="4143380"/>
            <a:ext cx="1127955" cy="2202283"/>
            <a:chOff x="3736359" y="1582512"/>
            <a:chExt cx="1270831" cy="2488035"/>
          </a:xfrm>
        </p:grpSpPr>
        <p:pic>
          <p:nvPicPr>
            <p:cNvPr id="9" name="Picture 6" descr="8956978da44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20000" contrast="30000"/>
            </a:blip>
            <a:srcRect/>
            <a:stretch>
              <a:fillRect/>
            </a:stretch>
          </p:blipFill>
          <p:spPr bwMode="auto">
            <a:xfrm rot="-60000">
              <a:off x="3736359" y="1582512"/>
              <a:ext cx="1270831" cy="2488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6" descr="8р6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2640000">
              <a:off x="3834950" y="1887078"/>
              <a:ext cx="1108434" cy="1004518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5715008" y="4572008"/>
            <a:ext cx="1000132" cy="2000264"/>
            <a:chOff x="7429520" y="3714752"/>
            <a:chExt cx="1000132" cy="2000264"/>
          </a:xfrm>
        </p:grpSpPr>
        <p:pic>
          <p:nvPicPr>
            <p:cNvPr id="8" name="Рисунок 7" descr="шарики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EFB"/>
                </a:clrFrom>
                <a:clrTo>
                  <a:srgbClr val="FFFEFB">
                    <a:alpha val="0"/>
                  </a:srgbClr>
                </a:clrTo>
              </a:clrChange>
              <a:lum bright="-20000" contrast="30000"/>
            </a:blip>
            <a:srcRect/>
            <a:stretch>
              <a:fillRect/>
            </a:stretch>
          </p:blipFill>
          <p:spPr>
            <a:xfrm>
              <a:off x="7429520" y="3714752"/>
              <a:ext cx="1000132" cy="2000264"/>
            </a:xfrm>
            <a:prstGeom prst="rect">
              <a:avLst/>
            </a:prstGeom>
          </p:spPr>
        </p:pic>
        <p:pic>
          <p:nvPicPr>
            <p:cNvPr id="11" name="Picture 21" descr="шг78"/>
            <p:cNvPicPr>
              <a:picLocks noChangeAspect="1" noChangeArrowheads="1"/>
            </p:cNvPicPr>
            <p:nvPr/>
          </p:nvPicPr>
          <p:blipFill>
            <a:blip r:embed="rId7" cstate="email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7572396" y="3857628"/>
              <a:ext cx="803678" cy="1071570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4572000" y="3714752"/>
            <a:ext cx="1471077" cy="2301797"/>
            <a:chOff x="5592106" y="4543540"/>
            <a:chExt cx="1471077" cy="2301797"/>
          </a:xfrm>
        </p:grpSpPr>
        <p:pic>
          <p:nvPicPr>
            <p:cNvPr id="3" name="Picture 9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0000">
              <a:off x="5592106" y="4543540"/>
              <a:ext cx="1471077" cy="230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scan ц1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 rot="8040000">
              <a:off x="5804120" y="4832970"/>
              <a:ext cx="976710" cy="1059591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1071538" y="4786322"/>
            <a:ext cx="1233752" cy="2229099"/>
            <a:chOff x="1978716" y="4566628"/>
            <a:chExt cx="1233752" cy="2229099"/>
          </a:xfrm>
        </p:grpSpPr>
        <p:pic>
          <p:nvPicPr>
            <p:cNvPr id="4" name="Picture 5" descr="6200f7f3c876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978716" y="4566628"/>
              <a:ext cx="1233752" cy="2229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6" descr="шорты"/>
            <p:cNvPicPr>
              <a:picLocks noChangeAspect="1" noChangeArrowheads="1"/>
            </p:cNvPicPr>
            <p:nvPr/>
          </p:nvPicPr>
          <p:blipFill>
            <a:blip r:embed="rId11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2092441" y="5043572"/>
              <a:ext cx="979362" cy="758751"/>
            </a:xfrm>
            <a:prstGeom prst="rect">
              <a:avLst/>
            </a:prstGeom>
            <a:noFill/>
          </p:spPr>
        </p:pic>
      </p:grpSp>
      <p:grpSp>
        <p:nvGrpSpPr>
          <p:cNvPr id="19" name="Группа 18"/>
          <p:cNvGrpSpPr/>
          <p:nvPr/>
        </p:nvGrpSpPr>
        <p:grpSpPr>
          <a:xfrm>
            <a:off x="3643306" y="4929174"/>
            <a:ext cx="1207808" cy="1928826"/>
            <a:chOff x="3792820" y="4048655"/>
            <a:chExt cx="1207808" cy="1928826"/>
          </a:xfrm>
        </p:grpSpPr>
        <p:pic>
          <p:nvPicPr>
            <p:cNvPr id="7" name="Рисунок 6" descr="шарики.jpg"/>
            <p:cNvPicPr>
              <a:picLocks noChangeAspect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792820" y="4048655"/>
              <a:ext cx="1207808" cy="1928826"/>
            </a:xfrm>
            <a:prstGeom prst="rect">
              <a:avLst/>
            </a:prstGeom>
          </p:spPr>
        </p:pic>
        <p:pic>
          <p:nvPicPr>
            <p:cNvPr id="14" name="Picture 8" descr="scan ижэ1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4000496" y="4143380"/>
              <a:ext cx="868350" cy="901699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0" y="3857628"/>
            <a:ext cx="1270831" cy="2488035"/>
            <a:chOff x="235896" y="4154280"/>
            <a:chExt cx="1270831" cy="2488035"/>
          </a:xfrm>
        </p:grpSpPr>
        <p:pic>
          <p:nvPicPr>
            <p:cNvPr id="5" name="Picture 6" descr="8956978da444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0000">
              <a:off x="235896" y="4154280"/>
              <a:ext cx="1270831" cy="2488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scanа лс8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 rot="-18180000">
              <a:off x="233733" y="4604918"/>
              <a:ext cx="1348037" cy="980269"/>
            </a:xfrm>
            <a:prstGeom prst="rect">
              <a:avLst/>
            </a:prstGeom>
            <a:noFill/>
          </p:spPr>
        </p:pic>
      </p:grpSp>
      <p:pic>
        <p:nvPicPr>
          <p:cNvPr id="23" name="Рисунок 22" descr="буратино2.jpg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>
          <a:xfrm>
            <a:off x="6985933" y="3714728"/>
            <a:ext cx="2158067" cy="3143272"/>
          </a:xfrm>
          <a:prstGeom prst="rect">
            <a:avLst/>
          </a:prstGeom>
        </p:spPr>
      </p:pic>
      <p:sp>
        <p:nvSpPr>
          <p:cNvPr id="24" name="Управляющая кнопка: справка 23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6429388" y="3643314"/>
            <a:ext cx="1071570" cy="1643074"/>
            <a:chOff x="3571868" y="1643050"/>
            <a:chExt cx="1071570" cy="1643074"/>
          </a:xfrm>
        </p:grpSpPr>
        <p:pic>
          <p:nvPicPr>
            <p:cNvPr id="26" name="Рисунок 25" descr="шарики.jpg"/>
            <p:cNvPicPr>
              <a:picLocks noChangeAspect="1"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A2EAF4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>
            <a:xfrm>
              <a:off x="3571868" y="1643050"/>
              <a:ext cx="1071570" cy="1643074"/>
            </a:xfrm>
            <a:prstGeom prst="rect">
              <a:avLst/>
            </a:prstGeom>
          </p:spPr>
        </p:pic>
        <p:pic>
          <p:nvPicPr>
            <p:cNvPr id="28" name="Picture 8" descr="scan 666610"/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8000"/>
            </a:blip>
            <a:srcRect/>
            <a:stretch>
              <a:fillRect/>
            </a:stretch>
          </p:blipFill>
          <p:spPr bwMode="auto">
            <a:xfrm>
              <a:off x="3714744" y="1857364"/>
              <a:ext cx="765675" cy="92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8201461" y="3000372"/>
            <a:ext cx="942539" cy="1785950"/>
            <a:chOff x="4800448" y="1500174"/>
            <a:chExt cx="1035774" cy="1785950"/>
          </a:xfrm>
        </p:grpSpPr>
        <p:pic>
          <p:nvPicPr>
            <p:cNvPr id="27" name="Рисунок 26" descr="шарики.jpg"/>
            <p:cNvPicPr>
              <a:picLocks noChangeAspect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lumMod val="60000"/>
                  <a:lumOff val="4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4800448" y="1500174"/>
              <a:ext cx="1020560" cy="1785950"/>
            </a:xfrm>
            <a:prstGeom prst="rect">
              <a:avLst/>
            </a:prstGeom>
          </p:spPr>
        </p:pic>
        <p:pic>
          <p:nvPicPr>
            <p:cNvPr id="30" name="Picture 9" descr="ь2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 rot="2640000">
              <a:off x="4912535" y="1860506"/>
              <a:ext cx="923687" cy="736598"/>
            </a:xfrm>
            <a:prstGeom prst="rect">
              <a:avLst/>
            </a:prstGeom>
            <a:noFill/>
          </p:spPr>
        </p:pic>
      </p:grpSp>
      <p:sp>
        <p:nvSpPr>
          <p:cNvPr id="32" name="Скругленный прямоугольник 31"/>
          <p:cNvSpPr/>
          <p:nvPr/>
        </p:nvSpPr>
        <p:spPr>
          <a:xfrm>
            <a:off x="4572000" y="0"/>
            <a:ext cx="3143240" cy="1643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Нажми только на те шарики где есть звук Р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49676E-6 C -0.01528 -0.04788 -0.03056 -0.09575 -0.02778 -0.13714 C -0.02501 -0.17854 0.01145 -0.20699 0.01684 -0.24769 C 0.02222 -0.28862 0.01909 -0.33557 0.00452 -0.3809 C -0.01007 -0.42623 -0.05678 -0.49098 -0.07084 -0.52035 C -0.0849 -0.54973 -0.08247 -0.55366 -0.08004 -0.55736 " pathEditMode="relative" ptsTypes="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 ар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46994E-6 C 0.02345 -0.04417 0.04706 -0.08811 0.0599 -0.12095 C 0.07275 -0.15379 0.09619 -0.17761 0.07692 -0.19681 C 0.05765 -0.21601 -0.04357 -0.21624 -0.05537 -0.23566 C -0.06718 -0.25509 -0.00746 -0.27267 0.00609 -0.3136 C 0.01963 -0.35453 0.02275 -0.41813 0.02605 -0.48173 " pathEditMode="relative" ptsTypes="aaaa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 ар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033E-6 C -0.0283 -0.06799 -0.0566 -0.13599 -0.05538 -0.17414 C -0.05417 -0.2123 0.00851 -0.2056 0.00781 -0.22942 C 0.00712 -0.25324 -0.04062 -0.28515 -0.05989 -0.31753 C -0.07917 -0.34991 -0.10694 -0.39616 -0.10764 -0.42414 C -0.10833 -0.45213 -0.08646 -0.46901 -0.06458 -0.48566 " pathEditMode="relative" ptsTypes="aaaa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 ар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25069E-8 C 0.00937 -0.04903 0.01892 -0.09806 0.01528 -0.13321 C 0.01163 -0.16836 -0.02622 -0.18756 -0.02153 -0.21115 C -0.01684 -0.23474 0.03854 -0.25046 0.04305 -0.27475 C 0.04757 -0.29903 0.00382 -0.32794 0.00607 -0.35662 C 0.00833 -0.38529 0.0493 -0.41744 0.05694 -0.44681 C 0.06458 -0.47618 0.05833 -0.50463 0.05225 -0.53284 " pathEditMode="relative" ptsTypes="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 ар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85754E-6 C -0.01285 -0.03284 -0.02552 -0.06568 -0.02622 -0.09644 C -0.02691 -0.12743 0.00451 -0.16189 -0.00469 -0.1864 C -0.01389 -0.21091 -0.07084 -0.22248 -0.0816 -0.24399 C -0.09236 -0.26549 -0.0724 -0.29417 -0.06927 -0.31568 C -0.06615 -0.33719 -0.06459 -0.35523 -0.06302 -0.37303 " pathEditMode="relative" ptsTypes="aaaa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 ар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буратино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>
          <a:xfrm flipH="1">
            <a:off x="428596" y="2188153"/>
            <a:ext cx="2323334" cy="3383987"/>
          </a:xfrm>
          <a:prstGeom prst="rect">
            <a:avLst/>
          </a:prstGeom>
        </p:spPr>
      </p:pic>
      <p:pic>
        <p:nvPicPr>
          <p:cNvPr id="8" name="Рисунок 7" descr="image_131.pn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tretch>
            <a:fillRect/>
          </a:stretch>
        </p:blipFill>
        <p:spPr>
          <a:xfrm>
            <a:off x="2971800" y="5867400"/>
            <a:ext cx="740333" cy="718558"/>
          </a:xfrm>
          <a:prstGeom prst="rect">
            <a:avLst/>
          </a:prstGeom>
        </p:spPr>
      </p:pic>
      <p:pic>
        <p:nvPicPr>
          <p:cNvPr id="9" name="Рисунок 8" descr="торт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3657600" y="5775965"/>
            <a:ext cx="1219200" cy="1082035"/>
          </a:xfrm>
          <a:prstGeom prst="rect">
            <a:avLst/>
          </a:prstGeom>
        </p:spPr>
      </p:pic>
      <p:pic>
        <p:nvPicPr>
          <p:cNvPr id="10" name="Рисунок 9" descr="фрукты в вазе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>
          <a:xfrm>
            <a:off x="685800" y="5916424"/>
            <a:ext cx="857256" cy="941576"/>
          </a:xfrm>
          <a:prstGeom prst="rect">
            <a:avLst/>
          </a:prstGeom>
        </p:spPr>
      </p:pic>
      <p:pic>
        <p:nvPicPr>
          <p:cNvPr id="1026" name="Picture 2" descr="http://www.kechkemet.com/public/upload/catalog/main/d890b7b0b39f95184f8aa740d3bf2494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BC187"/>
              </a:clrFrom>
              <a:clrTo>
                <a:srgbClr val="EBC187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7086600" y="5857892"/>
            <a:ext cx="807509" cy="1000108"/>
          </a:xfrm>
          <a:prstGeom prst="rect">
            <a:avLst/>
          </a:prstGeom>
          <a:noFill/>
        </p:spPr>
      </p:pic>
      <p:pic>
        <p:nvPicPr>
          <p:cNvPr id="12" name="Рисунок 11" descr="клубника в вазе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4643438" y="5791199"/>
            <a:ext cx="1333501" cy="1066801"/>
          </a:xfrm>
          <a:prstGeom prst="rect">
            <a:avLst/>
          </a:prstGeom>
        </p:spPr>
      </p:pic>
      <p:pic>
        <p:nvPicPr>
          <p:cNvPr id="14" name="Рисунок 13" descr="лук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9FBF8"/>
              </a:clrFrom>
              <a:clrTo>
                <a:srgbClr val="F9FB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57356" y="5929330"/>
            <a:ext cx="892012" cy="928670"/>
          </a:xfrm>
          <a:prstGeom prst="rect">
            <a:avLst/>
          </a:prstGeom>
        </p:spPr>
      </p:pic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0"/>
            <a:ext cx="3143272" cy="17859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Буратино приготовил угощения для гостей. Щелкни только по тем сладостям, в которых есть звук Р.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5.55042E-7 C 0.09411 -0.15727 0.18838 -0.3143 0.22605 -0.3772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32655E-6 C 0.00504 -0.16651 0.01025 -0.33302 0.01233 -0.39962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133 C -0.08368 -0.19935 -0.18559 -0.38714 -0.22639 -0.46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07077 C -0.0467 -0.10407 -0.07604 -0.13715 -0.09114 -0.16721 C -0.10625 -0.19728 -0.09218 -0.20653 -0.10815 -0.25116 C -0.12413 -0.2958 -0.17031 -0.40287 -0.18663 -0.43571 C -0.20295 -0.46855 -0.20486 -0.45838 -0.20659 -0.4479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1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572396" y="3214686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15074" y="1857364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29124" y="2928934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29520" y="428604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43570" y="0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642918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14612" y="2285992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57356" y="285728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29322" y="4643446"/>
            <a:ext cx="1357322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-2280000">
            <a:off x="7192355" y="4488566"/>
            <a:ext cx="665624" cy="350161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-8040000">
            <a:off x="7258937" y="3019684"/>
            <a:ext cx="527383" cy="345452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-3060000">
            <a:off x="7342717" y="1671450"/>
            <a:ext cx="421708" cy="345452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-9300000">
            <a:off x="7056231" y="492067"/>
            <a:ext cx="376917" cy="345452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-13020000">
            <a:off x="5206738" y="660975"/>
            <a:ext cx="404351" cy="345452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-10260000">
            <a:off x="3238452" y="967794"/>
            <a:ext cx="527383" cy="345452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3581147">
            <a:off x="2577020" y="1763058"/>
            <a:ext cx="677607" cy="351535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314394">
            <a:off x="3999768" y="3156361"/>
            <a:ext cx="425283" cy="345452"/>
          </a:xfrm>
          <a:prstGeom prst="rightArrow">
            <a:avLst>
              <a:gd name="adj1" fmla="val 47203"/>
              <a:gd name="adj2" fmla="val 50000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image_35.pn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>
          <a:xfrm flipH="1">
            <a:off x="3143240" y="5143512"/>
            <a:ext cx="1139421" cy="1071570"/>
          </a:xfrm>
          <a:prstGeom prst="rect">
            <a:avLst/>
          </a:prstGeom>
        </p:spPr>
      </p:pic>
      <p:pic>
        <p:nvPicPr>
          <p:cNvPr id="25" name="Рисунок 24" descr="роза.png"/>
          <p:cNvPicPr>
            <a:picLocks noChangeAspect="1"/>
          </p:cNvPicPr>
          <p:nvPr/>
        </p:nvPicPr>
        <p:blipFill>
          <a:blip r:embed="rId4" cstate="email">
            <a:lum bright="-10000" contrast="30000"/>
          </a:blip>
          <a:stretch>
            <a:fillRect/>
          </a:stretch>
        </p:blipFill>
        <p:spPr>
          <a:xfrm>
            <a:off x="6316516" y="4786322"/>
            <a:ext cx="618636" cy="1000132"/>
          </a:xfrm>
          <a:prstGeom prst="rect">
            <a:avLst/>
          </a:prstGeom>
        </p:spPr>
      </p:pic>
      <p:pic>
        <p:nvPicPr>
          <p:cNvPr id="26" name="Рисунок 25" descr="сахар.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>
          <a:xfrm>
            <a:off x="4572000" y="3286124"/>
            <a:ext cx="964413" cy="642942"/>
          </a:xfrm>
          <a:prstGeom prst="rect">
            <a:avLst/>
          </a:prstGeom>
        </p:spPr>
      </p:pic>
      <p:pic>
        <p:nvPicPr>
          <p:cNvPr id="27" name="Рисунок 26" descr="самовар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2214546" y="428604"/>
            <a:ext cx="748636" cy="1034385"/>
          </a:xfrm>
          <a:prstGeom prst="rect">
            <a:avLst/>
          </a:prstGeom>
        </p:spPr>
      </p:pic>
      <p:pic>
        <p:nvPicPr>
          <p:cNvPr id="28" name="Рисунок 27" descr="барабан.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857884" y="214290"/>
            <a:ext cx="849171" cy="751516"/>
          </a:xfrm>
          <a:prstGeom prst="rect">
            <a:avLst/>
          </a:prstGeom>
        </p:spPr>
      </p:pic>
      <p:pic>
        <p:nvPicPr>
          <p:cNvPr id="30" name="Рисунок 29" descr="image_129.png"/>
          <p:cNvPicPr>
            <a:picLocks noChangeAspect="1"/>
          </p:cNvPicPr>
          <p:nvPr/>
        </p:nvPicPr>
        <p:blipFill>
          <a:blip r:embed="rId8" cstate="email">
            <a:lum bright="-20000" contrast="30000"/>
          </a:blip>
          <a:stretch>
            <a:fillRect/>
          </a:stretch>
        </p:blipFill>
        <p:spPr>
          <a:xfrm>
            <a:off x="6572264" y="2214554"/>
            <a:ext cx="700085" cy="700085"/>
          </a:xfrm>
          <a:prstGeom prst="rect">
            <a:avLst/>
          </a:prstGeom>
        </p:spPr>
      </p:pic>
      <p:pic>
        <p:nvPicPr>
          <p:cNvPr id="29" name="Рисунок 28" descr="image_74.png"/>
          <p:cNvPicPr>
            <a:picLocks noChangeAspect="1"/>
          </p:cNvPicPr>
          <p:nvPr/>
        </p:nvPicPr>
        <p:blipFill>
          <a:blip r:embed="rId9" cstate="email">
            <a:lum bright="-30000" contrast="30000"/>
          </a:blip>
          <a:stretch>
            <a:fillRect/>
          </a:stretch>
        </p:blipFill>
        <p:spPr>
          <a:xfrm>
            <a:off x="7786710" y="3429000"/>
            <a:ext cx="924654" cy="995346"/>
          </a:xfrm>
          <a:prstGeom prst="rect">
            <a:avLst/>
          </a:prstGeom>
        </p:spPr>
      </p:pic>
      <p:pic>
        <p:nvPicPr>
          <p:cNvPr id="31" name="Рисунок 30" descr="image_87.png"/>
          <p:cNvPicPr>
            <a:picLocks noChangeAspect="1"/>
          </p:cNvPicPr>
          <p:nvPr/>
        </p:nvPicPr>
        <p:blipFill>
          <a:blip r:embed="rId10" cstate="email">
            <a:lum bright="-20000" contrast="30000"/>
          </a:blip>
          <a:stretch>
            <a:fillRect/>
          </a:stretch>
        </p:blipFill>
        <p:spPr>
          <a:xfrm>
            <a:off x="7572396" y="714356"/>
            <a:ext cx="1058324" cy="685794"/>
          </a:xfrm>
          <a:prstGeom prst="rect">
            <a:avLst/>
          </a:prstGeom>
        </p:spPr>
      </p:pic>
      <p:pic>
        <p:nvPicPr>
          <p:cNvPr id="32" name="Рисунок 31" descr="image_91.png"/>
          <p:cNvPicPr>
            <a:picLocks noChangeAspect="1"/>
          </p:cNvPicPr>
          <p:nvPr/>
        </p:nvPicPr>
        <p:blipFill>
          <a:blip r:embed="rId11" cstate="email">
            <a:lum bright="-30000" contrast="30000"/>
          </a:blip>
          <a:stretch>
            <a:fillRect/>
          </a:stretch>
        </p:blipFill>
        <p:spPr>
          <a:xfrm>
            <a:off x="4357686" y="785794"/>
            <a:ext cx="566805" cy="1109661"/>
          </a:xfrm>
          <a:prstGeom prst="rect">
            <a:avLst/>
          </a:prstGeom>
        </p:spPr>
      </p:pic>
      <p:pic>
        <p:nvPicPr>
          <p:cNvPr id="33" name="Рисунок 32" descr="image_184.png"/>
          <p:cNvPicPr>
            <a:picLocks noChangeAspect="1"/>
          </p:cNvPicPr>
          <p:nvPr/>
        </p:nvPicPr>
        <p:blipFill>
          <a:blip r:embed="rId12" cstate="email">
            <a:lum bright="-20000" contrast="30000"/>
          </a:blip>
          <a:stretch>
            <a:fillRect/>
          </a:stretch>
        </p:blipFill>
        <p:spPr>
          <a:xfrm>
            <a:off x="2928926" y="2500306"/>
            <a:ext cx="962017" cy="809661"/>
          </a:xfrm>
          <a:prstGeom prst="rect">
            <a:avLst/>
          </a:prstGeom>
        </p:spPr>
      </p:pic>
      <p:sp>
        <p:nvSpPr>
          <p:cNvPr id="34" name="Стрелка вправо 33"/>
          <p:cNvSpPr/>
          <p:nvPr/>
        </p:nvSpPr>
        <p:spPr>
          <a:xfrm rot="7016539">
            <a:off x="4257645" y="4420721"/>
            <a:ext cx="677607" cy="351535"/>
          </a:xfrm>
          <a:prstGeom prst="right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правка 34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29256" y="214290"/>
            <a:ext cx="3071834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 Light" pitchFamily="34" charset="0"/>
              </a:rPr>
              <a:t>Помоги Буратино прийти в гости к Колобку. Щелкой по контуру  круга и проговаривай слова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alibri Light" pitchFamily="34" charset="0"/>
            </a:endParaRPr>
          </a:p>
        </p:txBody>
      </p:sp>
      <p:pic>
        <p:nvPicPr>
          <p:cNvPr id="24" name="Рисунок 23" descr="БУРАТИНО1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 flipH="1">
            <a:off x="7561679" y="4572008"/>
            <a:ext cx="1385883" cy="2285992"/>
          </a:xfrm>
          <a:prstGeom prst="rect">
            <a:avLst/>
          </a:prstGeom>
        </p:spPr>
      </p:pic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8 -0.17854 C -0.04496 -0.2574 -0.01354 -0.33626 -0.01944 -0.39361 C -0.02534 -0.4512 -0.10052 -0.47803 -0.1118 -0.52336 C -0.12309 -0.56938 -0.07222 -0.62928 -0.08715 -0.66512 C -0.10208 -0.7012 -0.14687 -0.73288 -0.20121 -0.73867 C -0.2552 -0.74468 -0.33819 -0.70143 -0.4118 -0.70028 C -0.48541 -0.69912 -0.61475 -0.76318 -0.64253 -0.7315 C -0.67031 -0.69981 -0.6184 -0.56313 -0.57795 -0.50948 C -0.5375 -0.45559 -0.44184 -0.49422 -0.39947 -0.40957 C -0.35711 -0.32516 -0.34062 -0.1635 -0.32413 -0.00139 " pathEditMode="relative" rAng="0" ptsTypes="aaaaaaaaaA">
                                      <p:cBhvr>
                                        <p:cTn id="7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клдил3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>
            <a:off x="1643042" y="3429000"/>
            <a:ext cx="1928826" cy="1675033"/>
          </a:xfrm>
          <a:prstGeom prst="rect">
            <a:avLst/>
          </a:prstGeom>
        </p:spPr>
      </p:pic>
      <p:pic>
        <p:nvPicPr>
          <p:cNvPr id="5" name="Рисунок 4" descr="кракодил1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1140000">
            <a:off x="3842638" y="5155164"/>
            <a:ext cx="1571636" cy="1487520"/>
          </a:xfrm>
          <a:prstGeom prst="rect">
            <a:avLst/>
          </a:prstGeom>
        </p:spPr>
      </p:pic>
      <p:pic>
        <p:nvPicPr>
          <p:cNvPr id="6" name="Рисунок 5" descr="крокалил2.jpg"/>
          <p:cNvPicPr>
            <a:picLocks noChangeAspect="1"/>
          </p:cNvPicPr>
          <p:nvPr/>
        </p:nvPicPr>
        <p:blipFill>
          <a:blip r:embed="rId5" cstate="email">
            <a:lum contrast="30000"/>
          </a:blip>
          <a:stretch>
            <a:fillRect/>
          </a:stretch>
        </p:blipFill>
        <p:spPr>
          <a:xfrm>
            <a:off x="4929190" y="3714752"/>
            <a:ext cx="2397123" cy="1541008"/>
          </a:xfrm>
          <a:prstGeom prst="rect">
            <a:avLst/>
          </a:prstGeom>
        </p:spPr>
      </p:pic>
      <p:pic>
        <p:nvPicPr>
          <p:cNvPr id="7" name="Рисунок 6" descr="крокалил2.jpg"/>
          <p:cNvPicPr>
            <a:picLocks noChangeAspect="1"/>
          </p:cNvPicPr>
          <p:nvPr/>
        </p:nvPicPr>
        <p:blipFill>
          <a:blip r:embed="rId6" cstate="email">
            <a:lum contrast="30000"/>
          </a:blip>
          <a:stretch>
            <a:fillRect/>
          </a:stretch>
        </p:blipFill>
        <p:spPr>
          <a:xfrm>
            <a:off x="6746877" y="3357562"/>
            <a:ext cx="2039965" cy="1541008"/>
          </a:xfrm>
          <a:prstGeom prst="rect">
            <a:avLst/>
          </a:prstGeom>
        </p:spPr>
      </p:pic>
      <p:pic>
        <p:nvPicPr>
          <p:cNvPr id="8" name="Рисунок 7" descr="кракодил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-1260000" flipH="1">
            <a:off x="6767124" y="5294607"/>
            <a:ext cx="1428760" cy="1352291"/>
          </a:xfrm>
          <a:prstGeom prst="rect">
            <a:avLst/>
          </a:prstGeom>
        </p:spPr>
      </p:pic>
      <p:pic>
        <p:nvPicPr>
          <p:cNvPr id="9" name="Рисунок 8" descr="буратино2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>
          <a:xfrm flipH="1">
            <a:off x="214282" y="4143380"/>
            <a:ext cx="1694253" cy="2467717"/>
          </a:xfrm>
          <a:prstGeom prst="rect">
            <a:avLst/>
          </a:prstGeom>
        </p:spPr>
      </p:pic>
      <p:pic>
        <p:nvPicPr>
          <p:cNvPr id="10" name="Рисунок 9" descr="крокалил2.jpg"/>
          <p:cNvPicPr>
            <a:picLocks noChangeAspect="1"/>
          </p:cNvPicPr>
          <p:nvPr/>
        </p:nvPicPr>
        <p:blipFill>
          <a:blip r:embed="rId9" cstate="email">
            <a:lum contrast="30000"/>
          </a:blip>
          <a:stretch>
            <a:fillRect/>
          </a:stretch>
        </p:blipFill>
        <p:spPr>
          <a:xfrm>
            <a:off x="4572000" y="3163812"/>
            <a:ext cx="1539899" cy="1163254"/>
          </a:xfrm>
          <a:prstGeom prst="rect">
            <a:avLst/>
          </a:prstGeom>
        </p:spPr>
      </p:pic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29256" y="214290"/>
            <a:ext cx="3071834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 Light" pitchFamily="34" charset="0"/>
              </a:rPr>
              <a:t>Помоги Буратино посчитать крокодилов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alibri Light" pitchFamily="34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ратино за партой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46286" y="4857760"/>
            <a:ext cx="2597714" cy="200024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714480" y="2214554"/>
            <a:ext cx="1428760" cy="571504"/>
            <a:chOff x="1714480" y="2214554"/>
            <a:chExt cx="1428760" cy="57150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14480" y="2214554"/>
              <a:ext cx="1428760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28794" y="2357430"/>
              <a:ext cx="857256" cy="2857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714480" y="3143248"/>
            <a:ext cx="2571768" cy="572400"/>
            <a:chOff x="1714480" y="3143248"/>
            <a:chExt cx="2571768" cy="5724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14480" y="3143248"/>
              <a:ext cx="2571768" cy="57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71802" y="3286124"/>
              <a:ext cx="857256" cy="2857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28794" y="3286124"/>
              <a:ext cx="857256" cy="2857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43042" y="4071942"/>
            <a:ext cx="3929090" cy="572400"/>
            <a:chOff x="1643042" y="4143380"/>
            <a:chExt cx="3929090" cy="5724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43042" y="4143380"/>
              <a:ext cx="3929090" cy="57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857356" y="4286256"/>
              <a:ext cx="857256" cy="2857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14678" y="4286256"/>
              <a:ext cx="857256" cy="2857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429124" y="4286256"/>
              <a:ext cx="857256" cy="28575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 descr="крылья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5400000" flipH="1">
            <a:off x="2786050" y="5072074"/>
            <a:ext cx="1428760" cy="1000132"/>
          </a:xfrm>
          <a:prstGeom prst="rect">
            <a:avLst/>
          </a:prstGeom>
        </p:spPr>
      </p:pic>
      <p:pic>
        <p:nvPicPr>
          <p:cNvPr id="20" name="Рисунок 19" descr="краклдил3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5214942" y="5000636"/>
            <a:ext cx="1285884" cy="1366829"/>
          </a:xfrm>
          <a:prstGeom prst="rect">
            <a:avLst/>
          </a:prstGeom>
        </p:spPr>
      </p:pic>
      <p:pic>
        <p:nvPicPr>
          <p:cNvPr id="21" name="Рисунок 20" descr="мармелад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>
          <a:xfrm rot="16200000">
            <a:off x="3964777" y="5179231"/>
            <a:ext cx="1428760" cy="78581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643043" y="4929198"/>
            <a:ext cx="1143009" cy="1357321"/>
            <a:chOff x="4857753" y="3815363"/>
            <a:chExt cx="1857388" cy="2511356"/>
          </a:xfrm>
        </p:grpSpPr>
        <p:pic>
          <p:nvPicPr>
            <p:cNvPr id="22" name="Рисунок 21" descr="журнал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857753" y="3815363"/>
              <a:ext cx="1857388" cy="251135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089925" y="4476247"/>
              <a:ext cx="1393040" cy="793060"/>
            </a:xfrm>
            <a:prstGeom prst="rect">
              <a:avLst/>
            </a:prstGeom>
            <a:noFill/>
          </p:spPr>
          <p:txBody>
            <a:bodyPr wrap="none" rtlCol="0">
              <a:prstTxWarp prst="textChevronInverted">
                <a:avLst/>
              </a:prstTxWarp>
              <a:spAutoFit/>
            </a:bodyPr>
            <a:lstStyle/>
            <a:p>
              <a:r>
                <a:rPr lang="ru-RU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Comic Sans MS" pitchFamily="66" charset="0"/>
                </a:rPr>
                <a:t>журнал</a:t>
              </a:r>
              <a:endPara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6" name="Управляющая кнопка: справка 25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43570" y="214290"/>
            <a:ext cx="3214710" cy="20717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 Light" pitchFamily="34" charset="0"/>
              </a:rPr>
              <a:t>Помоги Буратино определить сколько слогов в словах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alibri Light" pitchFamily="34" charset="0"/>
            </a:endParaRPr>
          </a:p>
        </p:txBody>
      </p:sp>
      <p:sp>
        <p:nvSpPr>
          <p:cNvPr id="29" name="Управляющая кнопка: домой 28">
            <a:hlinkClick r:id="rId9" action="ppaction://hlinksldjump" highlightClick="1"/>
          </p:cNvPr>
          <p:cNvSpPr/>
          <p:nvPr/>
        </p:nvSpPr>
        <p:spPr>
          <a:xfrm>
            <a:off x="8858280" y="6500834"/>
            <a:ext cx="285720" cy="357166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12" descr="1ф"/>
          <p:cNvPicPr>
            <a:picLocks noChangeAspect="1" noChangeArrowheads="1"/>
          </p:cNvPicPr>
          <p:nvPr/>
        </p:nvPicPr>
        <p:blipFill>
          <a:blip r:embed="rId10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14282" y="5143512"/>
            <a:ext cx="1257299" cy="9429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0472E-6 L 0.05626 -0.181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2 -0.10962 C 0.16111 -0.20953 0.26944 -0.30921 0.31284 -0.34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1887E-6 C 0.13264 -0.0865 0.26563 -0.17276 0.3191 -0.207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10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77 -0.02914 L 0.29844 -0.3332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0.01734 L 0.34479 -0.486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2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476250"/>
            <a:ext cx="8207375" cy="568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FF0000"/>
                </a:solidFill>
              </a:rPr>
              <a:t>Список источников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Фон к титульному слайду http://gugl-plus.ru/raduga-klipart.html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Фон 2 слайд http://photoshop-cs4.do.am/news/23-0-23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Фон 3 слайд http://leyla.ucoz.ru/publ/fony_fonlar/fony_dlja_fotoshop_photoshop_fonlar/prodolzhenie_zdes/84-1-0-1170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Картинка колобок http://gugl-plus.ru/klipart-kolobok.html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Картинка Буратино http://ds6romashka6.ru/article83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Картинка Буратино за партой http://www.liveinternet.ru/users/myparis/post183133711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Фон 4,8,9,11,13 слайды </a:t>
            </a:r>
            <a:r>
              <a:rPr lang="ru-RU" sz="1200" dirty="0">
                <a:solidFill>
                  <a:prstClr val="black"/>
                </a:solidFill>
                <a:hlinkClick r:id="rId3"/>
              </a:rPr>
              <a:t>http://www.futajik.ru/page/18/</a:t>
            </a:r>
            <a:endParaRPr lang="ru-RU" sz="12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Фон 5, 10, 12,14 слайды http://millledi.ucoz.ru/publ/fony/prostye_fony/fony_detskie/33-1-0-1340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Торт 1  http://iedok.ru/d/tort-narisovat-16.mhtml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Торт 2 http://www.design-warez.ru/clipart/7032-Vkusnyiy_Klipart_Tortiki.html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Лук 1 книга Лебедевой «Трудный звук ты наш друг! Л, Ль» материал сканированный.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 Лук 2 http://www.edu54.ru/node/230070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Арбуз http://rylik.ru/clipart/rastr/food-drink/2727-arbuz-klipart-bez-fona.html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Флажок – книга Лебедевой «Трудный звук ты наш друг! Р, </a:t>
            </a:r>
            <a:r>
              <a:rPr lang="ru-RU" sz="1200" dirty="0" err="1">
                <a:solidFill>
                  <a:prstClr val="black"/>
                </a:solidFill>
              </a:rPr>
              <a:t>Рь</a:t>
            </a:r>
            <a:r>
              <a:rPr lang="ru-RU" sz="1200" dirty="0">
                <a:solidFill>
                  <a:prstClr val="black"/>
                </a:solidFill>
              </a:rPr>
              <a:t>» материал сканированный.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Пчелка http://www.liveinternet.ru/users/4293782/post178936855/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Яблоко http://otdikh-rossiyan.ru/kakie-oni-svezhie-fruktyi-i-ovoshhi.html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Рыбка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Мухомор книга Лебедевой «Трудный звук ты наш друг! Р, </a:t>
            </a:r>
            <a:r>
              <a:rPr lang="ru-RU" sz="1200" dirty="0" err="1">
                <a:solidFill>
                  <a:prstClr val="black"/>
                </a:solidFill>
              </a:rPr>
              <a:t>Рь</a:t>
            </a:r>
            <a:r>
              <a:rPr lang="ru-RU" sz="1200" dirty="0">
                <a:solidFill>
                  <a:prstClr val="black"/>
                </a:solidFill>
              </a:rPr>
              <a:t>» материал сканированный.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Стул книга Лебедевой «Трудный звук ты наш друг! Л, Ль» материал сканированный.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Балалайка- книга Лебедевой «Трудный звук ты наш друг! Л, Ль» материал сканированный.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Тарелка - книга Лебедевой «Трудный звук ты наш друг! Л, Ль» материал сканированный.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Колокольчик - книга Лебедевой «Трудный звук ты наш друг! Л, Ль» материал сканированный.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Кукла - книга Лебедевой «Трудный звук ты наш друг! Л, Ль» материал сканированный.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Колодец http://stolyarka-dn.at.ua/photo/beskyiklodcy/kolodcy/1_7/12-0-565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Барабан - http://maminyzaboty.ru/zabavyi-dlya-malyishey/kak-vyibrat-igrushku-po-vozrastu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Гитара – книга Комарова Л.А. «Автоматизация звука Р»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Корона – http://imperiya-sirius.clan.su/photo/fotografija_2/1-0-2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476250"/>
            <a:ext cx="8207375" cy="568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Пирамида- книга Лебедевой «Трудный звук ты наш друг! Л, Ль» материал сканированный.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Елочка - http://03101997.diary.ru/?tag=1107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Юла - http://www.mdetstvo.ru/catalog.php?id=57219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Русалочка - http://www.1zoom.ru/%D0%9C%D1%83%D0%BB%D1%8C%D1%82%D0%B8%D0%BA%D0%B8/%D0%BE%D0%B1%D0%BE%D0%B8/36593/z54.8/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Узел - http://ru.depositphotos.com/1116314/stock-photo-Rope-knots..html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Кукла - http://www.megakot.ru/igrushki_Giochi_Preziosi_dlya_devochek_3_4_goda_s.2$b.117$a.4.html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Ракета - http://rudocs.exdat.com/docs/index-85579.html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Сорока - http://mistergid.ru/children/posobie/17190-palchikoviy-teatr.html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Ласты - http://bebelux.ru/leto/sportivnye-igry/intex-lastyi-small-sup-sport-fins-55933.html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Червяк - http://cs-hltv.ru/load/vsjo_dlja_cs_1_6/mody_dlja_cs_1_6/worms_mod_chervjachki/16-1-0-3615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Светофор - http://www.ufa-edu.ru/department/sovetsky/index.php?SHOWALL_1=1&amp;print=Y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Шарики - http://bism.pp.ua/sharik.html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http://ru.board.bigpoint.com/darkorbit/showpost.php?p=3855895&amp;postcount=12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Шорты - http://mypetbum.ru/letnie-vyazanie-shorti.html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Вилка , пчела, ландыш, труба - книга Лебедевой «Трудный звук ты наш друг! Л, Ль, Р, </a:t>
            </a:r>
            <a:r>
              <a:rPr lang="ru-RU" sz="1200" dirty="0" err="1">
                <a:solidFill>
                  <a:prstClr val="black"/>
                </a:solidFill>
              </a:rPr>
              <a:t>Рь</a:t>
            </a:r>
            <a:r>
              <a:rPr lang="ru-RU" sz="1200" dirty="0">
                <a:solidFill>
                  <a:prstClr val="black"/>
                </a:solidFill>
              </a:rPr>
              <a:t>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Мороженое - http://fb2.biz/istoriya-morozhenogo.html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Ромашка - http://two.myftp.org/2013/06/peresadka-komnatny-h-tsvetov-po-lune/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Волчонок - http://xwpsub.ru/forum/viewtopic.php?f=17&amp;t=75&amp;sid=3394dfe9a563c52c86903586beace589&amp;start=240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Зебра - http://blog.kp.ru/users/kamila62/post172713452/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Корова - http://design.newpages.com.ua/lessons.php?k=621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Жираф - http://www.baby-news.net/paint3/paint2210.html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Слоник - http://900igr.net/kartinki/literatura/Kuprin-Slon/001-Kuprin-Slon.html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Белочка - http://www.planeta.co.ua/embroidery/baby.php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Ведро - http://www.agro-sk.ru/shop_catalog/1370/detail/36487/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</a:rPr>
              <a:t>Яблоко зелёное - http://ru.freepik.com/free-vector/photorealistic-green-apple_515885.htm</a:t>
            </a:r>
          </a:p>
        </p:txBody>
      </p:sp>
    </p:spTree>
    <p:extLst>
      <p:ext uri="{BB962C8B-B14F-4D97-AF65-F5344CB8AC3E}">
        <p14:creationId xmlns:p14="http://schemas.microsoft.com/office/powerpoint/2010/main" val="42419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620713"/>
            <a:ext cx="8207375" cy="5545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Лапти - http://www.yaplakal.com/forum2/topic258878.html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Краски - http://www.vilor-samara.ru/pda/shop/UID_41408.html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Пирожное -  http://www.tunnel.ru/view/post:491214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Клубника в вазочке - http://lady.webnice.ru/beauty/?act=article&amp;v=166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Фрукты в вазочке - http://photoshopia.ru/usergallery/ananasy/p23214-ananas-v-png-s-prozrachnym-fonom-23.html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Крокодил - http://www.liveinternet.ru/users/4880896/rubric/3183594/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http://www.liveinternet.ru/users/2967035/quotes/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Краб - http://bespoleznyi.ru/blog/2010-06-17-358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Крыло - http://www.liveinternet.ru/users/nata1105/rubric/1959365/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Мармелад - http://www.teopema.ru/stocknew/376/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Журнал - http://www.libex.ru/detail/mag346497.html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3000372"/>
            <a:ext cx="5572164" cy="2214578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ДИФФЕРЕНЦИАЦИЯ ЗУКОВ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1643050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Чтобы узнать задание, </a:t>
            </a:r>
          </a:p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щелкните по кнопке  -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4857752" y="1785926"/>
            <a:ext cx="357190" cy="500066"/>
          </a:xfrm>
          <a:prstGeom prst="actionButtonHel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571744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Чтобы убрать текст задания, щелкните по нему.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3143248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Чтобы листать слайды,</a:t>
            </a:r>
          </a:p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щелкайте по кнопке - 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4786314" y="3500438"/>
            <a:ext cx="500066" cy="214314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85918" y="4286256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Игра собери цветы для колобка, в конце игры щелкните по колобку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5143512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Вернуться в начало щелкните по кнопке -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4572000" y="5357826"/>
            <a:ext cx="285752" cy="428628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УРАТИНО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 flipH="1">
            <a:off x="4357686" y="3357563"/>
            <a:ext cx="2122140" cy="3500437"/>
          </a:xfrm>
          <a:prstGeom prst="rect">
            <a:avLst/>
          </a:prstGeom>
        </p:spPr>
      </p:pic>
      <p:pic>
        <p:nvPicPr>
          <p:cNvPr id="6" name="Рисунок 5" descr="колобок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6ABD44"/>
              </a:clrFrom>
              <a:clrTo>
                <a:srgbClr val="6ABD4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5000612"/>
            <a:ext cx="2476517" cy="1857388"/>
          </a:xfrm>
          <a:prstGeom prst="rect">
            <a:avLst/>
          </a:prstGeom>
        </p:spPr>
      </p:pic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500298" y="428604"/>
            <a:ext cx="3357586" cy="1928826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Выбери с кем будешь играть</a:t>
            </a:r>
            <a:endParaRPr lang="ru-RU" sz="2400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лако 22"/>
          <p:cNvSpPr/>
          <p:nvPr/>
        </p:nvSpPr>
        <p:spPr>
          <a:xfrm rot="900000">
            <a:off x="722636" y="-13987"/>
            <a:ext cx="4857784" cy="3714776"/>
          </a:xfrm>
          <a:prstGeom prst="cloud">
            <a:avLst/>
          </a:prstGeom>
          <a:solidFill>
            <a:srgbClr val="A2E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справка 23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scan 32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1676400" y="0"/>
            <a:ext cx="2018687" cy="2484435"/>
          </a:xfrm>
          <a:prstGeom prst="rect">
            <a:avLst/>
          </a:prstGeom>
          <a:noFill/>
        </p:spPr>
      </p:pic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4714876" y="500042"/>
            <a:ext cx="4191000" cy="2057400"/>
          </a:xfrm>
          <a:prstGeom prst="roundRect">
            <a:avLst>
              <a:gd name="adj" fmla="val 16667"/>
            </a:avLst>
          </a:prstGeom>
          <a:solidFill>
            <a:srgbClr val="CFE9F9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Колобок смотрит на  небо.</a:t>
            </a:r>
            <a:endParaRPr lang="ru-RU" sz="2000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ru-RU" sz="2000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Щелкай по </a:t>
            </a: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облачку </a:t>
            </a:r>
            <a:r>
              <a:rPr lang="ru-RU" sz="2000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и называй, </a:t>
            </a:r>
          </a:p>
          <a:p>
            <a:pPr algn="ctr"/>
            <a:r>
              <a:rPr lang="ru-RU" sz="2000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что он увидел.</a:t>
            </a:r>
          </a:p>
          <a:p>
            <a:pPr algn="ctr"/>
            <a:r>
              <a:rPr lang="ru-RU" sz="20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Четко произноси </a:t>
            </a:r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звуки </a:t>
            </a:r>
            <a:r>
              <a:rPr lang="ru-RU" sz="20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«</a:t>
            </a:r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Р и Л»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Picture 23" descr="41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 rot="1509187">
            <a:off x="1975832" y="684291"/>
            <a:ext cx="1832678" cy="181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1828800" y="685800"/>
            <a:ext cx="1714512" cy="1977570"/>
            <a:chOff x="7143768" y="3624824"/>
            <a:chExt cx="1714512" cy="1977570"/>
          </a:xfrm>
        </p:grpSpPr>
        <p:pic>
          <p:nvPicPr>
            <p:cNvPr id="19" name="Picture 12" descr="scan 32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7143768" y="4643446"/>
              <a:ext cx="822282" cy="928694"/>
            </a:xfrm>
            <a:prstGeom prst="rect">
              <a:avLst/>
            </a:prstGeom>
            <a:noFill/>
          </p:spPr>
        </p:pic>
        <p:pic>
          <p:nvPicPr>
            <p:cNvPr id="20" name="Picture 12" descr="scan 329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8072462" y="4714883"/>
              <a:ext cx="785818" cy="887511"/>
            </a:xfrm>
            <a:prstGeom prst="rect">
              <a:avLst/>
            </a:prstGeom>
            <a:noFill/>
          </p:spPr>
        </p:pic>
        <p:pic>
          <p:nvPicPr>
            <p:cNvPr id="21" name="Picture 12" descr="scan 329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7572396" y="3624824"/>
              <a:ext cx="817564" cy="923366"/>
            </a:xfrm>
            <a:prstGeom prst="rect">
              <a:avLst/>
            </a:prstGeom>
            <a:noFill/>
          </p:spPr>
        </p:pic>
      </p:grpSp>
      <p:pic>
        <p:nvPicPr>
          <p:cNvPr id="6" name="Picture 22" descr="40"/>
          <p:cNvPicPr>
            <a:picLocks noChangeAspect="1" noChangeArrowheads="1"/>
          </p:cNvPicPr>
          <p:nvPr/>
        </p:nvPicPr>
        <p:blipFill>
          <a:blip r:embed="rId8">
            <a:lum bright="-20000" contrast="40000"/>
          </a:blip>
          <a:srcRect/>
          <a:stretch>
            <a:fillRect/>
          </a:stretch>
        </p:blipFill>
        <p:spPr bwMode="auto">
          <a:xfrm>
            <a:off x="2362200" y="1143000"/>
            <a:ext cx="1786978" cy="168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1428760" cy="1930177"/>
          </a:xfrm>
          <a:prstGeom prst="rect">
            <a:avLst/>
          </a:prstGeom>
        </p:spPr>
      </p:pic>
      <p:pic>
        <p:nvPicPr>
          <p:cNvPr id="15" name="Picture 15" descr="scanъ 3 копия"/>
          <p:cNvPicPr>
            <a:picLocks noChangeAspect="1" noChangeArrowheads="1"/>
          </p:cNvPicPr>
          <p:nvPr/>
        </p:nvPicPr>
        <p:blipFill>
          <a:blip r:embed="rId10" cstate="email">
            <a:lum bright="-10000" contrast="30000"/>
          </a:blip>
          <a:srcRect/>
          <a:stretch>
            <a:fillRect/>
          </a:stretch>
        </p:blipFill>
        <p:spPr bwMode="auto">
          <a:xfrm rot="2755678">
            <a:off x="2385577" y="1331524"/>
            <a:ext cx="1479550" cy="1752600"/>
          </a:xfrm>
          <a:prstGeom prst="rect">
            <a:avLst/>
          </a:prstGeom>
          <a:noFill/>
        </p:spPr>
      </p:pic>
      <p:pic>
        <p:nvPicPr>
          <p:cNvPr id="10" name="Picture 11" descr="12"/>
          <p:cNvPicPr>
            <a:picLocks noChangeAspect="1" noChangeArrowheads="1"/>
          </p:cNvPicPr>
          <p:nvPr/>
        </p:nvPicPr>
        <p:blipFill>
          <a:blip r:embed="rId11">
            <a:lum bright="-10000" contrast="20000"/>
          </a:blip>
          <a:srcRect/>
          <a:stretch>
            <a:fillRect/>
          </a:stretch>
        </p:blipFill>
        <p:spPr bwMode="auto">
          <a:xfrm>
            <a:off x="1905000" y="304800"/>
            <a:ext cx="21542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1570642" cy="225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 descr="4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62600" y="3733800"/>
            <a:ext cx="157735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колобок1.pn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6ABD44"/>
              </a:clrFrom>
              <a:clrTo>
                <a:srgbClr val="6ABD4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660000" flipH="1">
            <a:off x="6234755" y="4561764"/>
            <a:ext cx="2738457" cy="2053843"/>
          </a:xfrm>
          <a:prstGeom prst="rect">
            <a:avLst/>
          </a:prstGeom>
        </p:spPr>
      </p:pic>
      <p:pic>
        <p:nvPicPr>
          <p:cNvPr id="27" name="Picture 20" descr="42"/>
          <p:cNvPicPr>
            <a:picLocks noChangeAspect="1" noChangeArrowheads="1"/>
          </p:cNvPicPr>
          <p:nvPr/>
        </p:nvPicPr>
        <p:blipFill>
          <a:blip r:embed="rId13">
            <a:lum contrast="20000"/>
          </a:blip>
          <a:srcRect/>
          <a:stretch>
            <a:fillRect/>
          </a:stretch>
        </p:blipFill>
        <p:spPr bwMode="auto">
          <a:xfrm>
            <a:off x="2743200" y="129540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 descr="шш9"/>
          <p:cNvPicPr>
            <a:picLocks noChangeAspect="1" noChangeArrowheads="1"/>
          </p:cNvPicPr>
          <p:nvPr/>
        </p:nvPicPr>
        <p:blipFill>
          <a:blip r:embed="rId4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5286380" y="4214818"/>
            <a:ext cx="710462" cy="930273"/>
          </a:xfrm>
          <a:prstGeom prst="rect">
            <a:avLst/>
          </a:prstGeom>
          <a:noFill/>
        </p:spPr>
      </p:pic>
      <p:pic>
        <p:nvPicPr>
          <p:cNvPr id="8" name="Picture 9" descr="scan и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rot="840000">
            <a:off x="5457831" y="5110478"/>
            <a:ext cx="1451586" cy="1595636"/>
          </a:xfrm>
          <a:prstGeom prst="rect">
            <a:avLst/>
          </a:prstGeom>
          <a:noFill/>
        </p:spPr>
      </p:pic>
      <p:pic>
        <p:nvPicPr>
          <p:cNvPr id="9" name="Picture 7" descr="61e83d45-0e70-11db-ba47-000423c1865b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571736" y="5072074"/>
            <a:ext cx="928694" cy="817251"/>
          </a:xfrm>
          <a:prstGeom prst="rect">
            <a:avLst/>
          </a:prstGeom>
          <a:noFill/>
        </p:spPr>
      </p:pic>
      <p:pic>
        <p:nvPicPr>
          <p:cNvPr id="11" name="Picture 6" descr="92cbd8580403"/>
          <p:cNvPicPr>
            <a:picLocks noChangeAspect="1" noChangeArrowheads="1"/>
          </p:cNvPicPr>
          <p:nvPr/>
        </p:nvPicPr>
        <p:blipFill>
          <a:blip r:embed="rId7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7121116" y="3714752"/>
            <a:ext cx="1451412" cy="3143248"/>
          </a:xfrm>
          <a:prstGeom prst="rect">
            <a:avLst/>
          </a:prstGeom>
          <a:noFill/>
        </p:spPr>
      </p:pic>
      <p:pic>
        <p:nvPicPr>
          <p:cNvPr id="12" name="Picture 13" descr="scan чжж0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rot="-23280000">
            <a:off x="2308836" y="5475588"/>
            <a:ext cx="1189994" cy="1359993"/>
          </a:xfrm>
          <a:prstGeom prst="rect">
            <a:avLst/>
          </a:prstGeom>
          <a:noFill/>
        </p:spPr>
      </p:pic>
      <p:pic>
        <p:nvPicPr>
          <p:cNvPr id="13" name="Picture 26" descr="kukla"/>
          <p:cNvPicPr>
            <a:picLocks noChangeAspect="1" noChangeArrowheads="1"/>
          </p:cNvPicPr>
          <p:nvPr/>
        </p:nvPicPr>
        <p:blipFill>
          <a:blip r:embed="rId9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4286248" y="4286256"/>
            <a:ext cx="601470" cy="761997"/>
          </a:xfrm>
          <a:prstGeom prst="rect">
            <a:avLst/>
          </a:prstGeom>
          <a:noFill/>
        </p:spPr>
      </p:pic>
      <p:pic>
        <p:nvPicPr>
          <p:cNvPr id="16" name="Рисунок 15" descr="елочка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2590800"/>
            <a:ext cx="1870293" cy="2311400"/>
          </a:xfrm>
          <a:prstGeom prst="rect">
            <a:avLst/>
          </a:prstGeom>
        </p:spPr>
      </p:pic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4714876" y="500042"/>
            <a:ext cx="4191000" cy="2057400"/>
          </a:xfrm>
          <a:prstGeom prst="roundRect">
            <a:avLst>
              <a:gd name="adj" fmla="val 16667"/>
            </a:avLst>
          </a:prstGeom>
          <a:solidFill>
            <a:srgbClr val="CFE9F9"/>
          </a:solidFill>
          <a:ln w="28575">
            <a:solidFill>
              <a:srgbClr val="4FA7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Помоги Колобку найти все </a:t>
            </a:r>
          </a:p>
          <a:p>
            <a:pPr algn="ctr"/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предметы со звуком Л </a:t>
            </a:r>
            <a:endParaRPr lang="ru-RU" sz="2000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85786" y="3143248"/>
            <a:ext cx="2000264" cy="250033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143240" y="4000504"/>
            <a:ext cx="571504" cy="92869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14810" y="4143380"/>
            <a:ext cx="714380" cy="928694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928794" y="5572140"/>
            <a:ext cx="1928826" cy="128586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929058" y="5929330"/>
            <a:ext cx="1428760" cy="92867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715108" y="3357562"/>
            <a:ext cx="2428892" cy="350043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6" descr="scan лс8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000496" y="6000768"/>
            <a:ext cx="1226391" cy="627065"/>
          </a:xfrm>
          <a:prstGeom prst="rect">
            <a:avLst/>
          </a:prstGeom>
          <a:noFill/>
        </p:spPr>
      </p:pic>
      <p:pic>
        <p:nvPicPr>
          <p:cNvPr id="27" name="Picture 6" descr="scanр э2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rot="5580000">
            <a:off x="3107764" y="4205164"/>
            <a:ext cx="566146" cy="466202"/>
          </a:xfrm>
          <a:prstGeom prst="rect">
            <a:avLst/>
          </a:prstGeom>
          <a:noFill/>
        </p:spPr>
      </p:pic>
      <p:pic>
        <p:nvPicPr>
          <p:cNvPr id="28" name="Рисунок 27" descr="колобок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6ABD44"/>
              </a:clrFrom>
              <a:clrTo>
                <a:srgbClr val="6ABD4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52400" y="5181600"/>
            <a:ext cx="1904981" cy="1785926"/>
          </a:xfrm>
          <a:prstGeom prst="rect">
            <a:avLst/>
          </a:prstGeom>
        </p:spPr>
      </p:pic>
      <p:pic>
        <p:nvPicPr>
          <p:cNvPr id="29" name="Рисунок 28" descr="корона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6143636" y="4000504"/>
            <a:ext cx="638172" cy="5968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 rot="840000">
            <a:off x="4429124" y="4929198"/>
            <a:ext cx="1139683" cy="1256261"/>
            <a:chOff x="3287778" y="2899565"/>
            <a:chExt cx="1139683" cy="1256261"/>
          </a:xfrm>
        </p:grpSpPr>
        <p:sp>
          <p:nvSpPr>
            <p:cNvPr id="9" name="Капля 8"/>
            <p:cNvSpPr/>
            <p:nvPr/>
          </p:nvSpPr>
          <p:spPr>
            <a:xfrm rot="14658512">
              <a:off x="3229489" y="2957854"/>
              <a:ext cx="1256261" cy="1139683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ласты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>
            <a:xfrm>
              <a:off x="3428992" y="3071810"/>
              <a:ext cx="914400" cy="857256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 rot="360000">
            <a:off x="214282" y="5214950"/>
            <a:ext cx="1206128" cy="1271409"/>
            <a:chOff x="1457861" y="3721990"/>
            <a:chExt cx="1206128" cy="1271409"/>
          </a:xfrm>
        </p:grpSpPr>
        <p:sp>
          <p:nvSpPr>
            <p:cNvPr id="10" name="Капля 9"/>
            <p:cNvSpPr/>
            <p:nvPr/>
          </p:nvSpPr>
          <p:spPr>
            <a:xfrm rot="19707567">
              <a:off x="1457861" y="3721990"/>
              <a:ext cx="1206128" cy="1271409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D:\book\Рабочая\таня\звук Л\стул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714480" y="3786190"/>
              <a:ext cx="714380" cy="1051415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>
            <a:off x="228600" y="838200"/>
            <a:ext cx="1238289" cy="1208742"/>
            <a:chOff x="379707" y="2093289"/>
            <a:chExt cx="1238289" cy="1208742"/>
          </a:xfrm>
        </p:grpSpPr>
        <p:sp>
          <p:nvSpPr>
            <p:cNvPr id="11" name="Капля 10"/>
            <p:cNvSpPr/>
            <p:nvPr/>
          </p:nvSpPr>
          <p:spPr>
            <a:xfrm rot="3243589">
              <a:off x="394481" y="2078515"/>
              <a:ext cx="1208742" cy="1238289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юла.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tretch>
              <a:fillRect/>
            </a:stretch>
          </p:blipFill>
          <p:spPr>
            <a:xfrm>
              <a:off x="500034" y="2143116"/>
              <a:ext cx="1071554" cy="1071554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786182" y="214290"/>
            <a:ext cx="1289173" cy="1263333"/>
            <a:chOff x="1516624" y="756395"/>
            <a:chExt cx="1289173" cy="1263333"/>
          </a:xfrm>
        </p:grpSpPr>
        <p:sp>
          <p:nvSpPr>
            <p:cNvPr id="6" name="Капля 5"/>
            <p:cNvSpPr/>
            <p:nvPr/>
          </p:nvSpPr>
          <p:spPr>
            <a:xfrm rot="7518307">
              <a:off x="1529544" y="743475"/>
              <a:ext cx="1263333" cy="1289173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D:\book\Рабочая\таня\звук Л\узел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14480" y="928670"/>
              <a:ext cx="866276" cy="895346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5929322" y="285728"/>
            <a:ext cx="1311067" cy="1263881"/>
            <a:chOff x="2914742" y="1279023"/>
            <a:chExt cx="1311067" cy="1263881"/>
          </a:xfrm>
        </p:grpSpPr>
        <p:sp>
          <p:nvSpPr>
            <p:cNvPr id="8" name="Капля 7"/>
            <p:cNvSpPr/>
            <p:nvPr/>
          </p:nvSpPr>
          <p:spPr>
            <a:xfrm rot="10444074">
              <a:off x="2914742" y="1279023"/>
              <a:ext cx="1311067" cy="1175870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кукла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>
            <a:xfrm>
              <a:off x="3071802" y="1357298"/>
              <a:ext cx="765060" cy="1185606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714480" y="214290"/>
            <a:ext cx="1266877" cy="1289369"/>
            <a:chOff x="4945756" y="1471338"/>
            <a:chExt cx="1266877" cy="1289369"/>
          </a:xfrm>
        </p:grpSpPr>
        <p:sp>
          <p:nvSpPr>
            <p:cNvPr id="13" name="Капля 12"/>
            <p:cNvSpPr/>
            <p:nvPr/>
          </p:nvSpPr>
          <p:spPr>
            <a:xfrm rot="4892077">
              <a:off x="4934510" y="1482584"/>
              <a:ext cx="1289369" cy="1266877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6" descr="C:\Documents and Settings\Лена\Рабочий стол\Новая папка (4)\post-280722-1299595369.png"/>
            <p:cNvPicPr>
              <a:picLocks noChangeAspect="1" noChangeArrowheads="1"/>
            </p:cNvPicPr>
            <p:nvPr/>
          </p:nvPicPr>
          <p:blipFill>
            <a:blip r:embed="rId9" cstate="email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143504" y="1714488"/>
              <a:ext cx="78581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1571604" y="4929198"/>
            <a:ext cx="1323266" cy="1194256"/>
            <a:chOff x="5048736" y="3188648"/>
            <a:chExt cx="1323266" cy="1194256"/>
          </a:xfrm>
        </p:grpSpPr>
        <p:sp>
          <p:nvSpPr>
            <p:cNvPr id="15" name="Капля 14"/>
            <p:cNvSpPr/>
            <p:nvPr/>
          </p:nvSpPr>
          <p:spPr>
            <a:xfrm rot="797392">
              <a:off x="5048736" y="3188648"/>
              <a:ext cx="1323266" cy="1194256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3" descr="C:\Documents and Settings\Лена\Рабочий стол\Новая папка (5)\post-29934-1221936485.png"/>
            <p:cNvPicPr>
              <a:picLocks noChangeAspect="1" noChangeArrowheads="1"/>
            </p:cNvPicPr>
            <p:nvPr/>
          </p:nvPicPr>
          <p:blipFill>
            <a:blip r:embed="rId10" cstate="email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5214942" y="3357562"/>
              <a:ext cx="1071563" cy="716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Группа 32"/>
          <p:cNvGrpSpPr/>
          <p:nvPr/>
        </p:nvGrpSpPr>
        <p:grpSpPr>
          <a:xfrm rot="1260000">
            <a:off x="6261996" y="5168236"/>
            <a:ext cx="1171925" cy="1276433"/>
            <a:chOff x="6782644" y="3612320"/>
            <a:chExt cx="1171925" cy="1276433"/>
          </a:xfrm>
        </p:grpSpPr>
        <p:sp>
          <p:nvSpPr>
            <p:cNvPr id="14" name="Капля 13"/>
            <p:cNvSpPr/>
            <p:nvPr/>
          </p:nvSpPr>
          <p:spPr>
            <a:xfrm rot="17642054">
              <a:off x="6730390" y="3664574"/>
              <a:ext cx="1276433" cy="1171925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C:\Documents and Settings\Лена\Мои документы\Мои рисунки\f67137e9e794t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6858016" y="3929066"/>
              <a:ext cx="1071559" cy="396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7715272" y="4214818"/>
            <a:ext cx="1242833" cy="1226907"/>
            <a:chOff x="7665343" y="1981617"/>
            <a:chExt cx="1242833" cy="1226907"/>
          </a:xfrm>
        </p:grpSpPr>
        <p:sp>
          <p:nvSpPr>
            <p:cNvPr id="12" name="Капля 11"/>
            <p:cNvSpPr/>
            <p:nvPr/>
          </p:nvSpPr>
          <p:spPr>
            <a:xfrm rot="12819488">
              <a:off x="7665343" y="1981617"/>
              <a:ext cx="1242833" cy="1226907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8001024" y="2000240"/>
              <a:ext cx="714376" cy="1086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Группа 35"/>
          <p:cNvGrpSpPr/>
          <p:nvPr/>
        </p:nvGrpSpPr>
        <p:grpSpPr>
          <a:xfrm rot="180000">
            <a:off x="7643834" y="285728"/>
            <a:ext cx="1166850" cy="1170024"/>
            <a:chOff x="6349970" y="952793"/>
            <a:chExt cx="1166850" cy="1170024"/>
          </a:xfrm>
        </p:grpSpPr>
        <p:sp>
          <p:nvSpPr>
            <p:cNvPr id="7" name="Капля 6"/>
            <p:cNvSpPr/>
            <p:nvPr/>
          </p:nvSpPr>
          <p:spPr>
            <a:xfrm rot="8385829">
              <a:off x="6349970" y="952793"/>
              <a:ext cx="1166850" cy="1170024"/>
            </a:xfrm>
            <a:prstGeom prst="teardrop">
              <a:avLst>
                <a:gd name="adj" fmla="val 1401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8" descr="C:\Documents and Settings\Лена\Рабочий стол\6\f685e27fcc81t.jpg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 bwMode="auto">
            <a:xfrm rot="16200000">
              <a:off x="6465134" y="1178678"/>
              <a:ext cx="928646" cy="714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Овал 3"/>
          <p:cNvSpPr/>
          <p:nvPr/>
        </p:nvSpPr>
        <p:spPr>
          <a:xfrm>
            <a:off x="2143108" y="2571744"/>
            <a:ext cx="64294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Л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500826" y="2571744"/>
            <a:ext cx="64294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Р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7" name="Управляющая кнопка: справка 36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57554" y="2428868"/>
            <a:ext cx="3071834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 Light" pitchFamily="34" charset="0"/>
              </a:rPr>
              <a:t>Собери для Колобка цветочки: сначала со звуком Р, а потом со звуком Л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alibri Light" pitchFamily="34" charset="0"/>
            </a:endParaRPr>
          </a:p>
        </p:txBody>
      </p:sp>
      <p:pic>
        <p:nvPicPr>
          <p:cNvPr id="39" name="Рисунок 38" descr="image_35.png"/>
          <p:cNvPicPr>
            <a:picLocks noChangeAspect="1"/>
          </p:cNvPicPr>
          <p:nvPr/>
        </p:nvPicPr>
        <p:blipFill>
          <a:blip r:embed="rId14" cstate="email">
            <a:lum bright="-10000" contrast="30000"/>
          </a:blip>
          <a:srcRect/>
          <a:stretch>
            <a:fillRect/>
          </a:stretch>
        </p:blipFill>
        <p:spPr>
          <a:xfrm flipH="1">
            <a:off x="3000362" y="5500702"/>
            <a:ext cx="1428761" cy="1357298"/>
          </a:xfrm>
          <a:prstGeom prst="rect">
            <a:avLst/>
          </a:prstGeom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3" descr="D:\ЛЕНА\РИСУНКИ КОЛЛЕКЦИЯ\Анимация\0_1a6c2_293df6d7_S.gif"/>
          <p:cNvPicPr>
            <a:picLocks noChangeAspect="1" noChangeArrowheads="1" noCrop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3140">
            <a:off x="9065984" y="1240278"/>
            <a:ext cx="834103" cy="7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D:\ЛЕНА\РИСУНКИ КОЛЛЕКЦИЯ\Анимация\0_1a6c2_293df6d7_S.gif"/>
          <p:cNvPicPr>
            <a:picLocks noChangeAspect="1" noChangeArrowheads="1" noCrop="1"/>
          </p:cNvPicPr>
          <p:nvPr/>
        </p:nvPicPr>
        <p:blipFill>
          <a:blip r:embed="rId15" cstate="email"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3140">
            <a:off x="9280266" y="3026228"/>
            <a:ext cx="834103" cy="7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D:\ЛЕНА\РИСУНКИ КОЛЛЕКЦИЯ\Анимация\0_1a6c2_293df6d7_S.gif"/>
          <p:cNvPicPr>
            <a:picLocks noChangeAspect="1" noChangeArrowheads="1" noCrop="1"/>
          </p:cNvPicPr>
          <p:nvPr/>
        </p:nvPicPr>
        <p:blipFill>
          <a:blip r:embed="rId15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3140">
            <a:off x="9280266" y="5669435"/>
            <a:ext cx="834103" cy="7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9306E-6 C -0.04774 -0.00394 -0.09514 -0.00787 -0.11458 0.00994 C -0.13385 0.02774 -0.11666 0.09109 -0.11701 0.10751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0208 C 0.0066 -0.08208 0.03125 -0.16601 0.03125 -0.2178 C 0.03125 -0.26959 0.0066 -0.28925 -0.01788 -0.30867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2381 C 0.01042 -0.11029 0.01771 -0.19653 0.02066 -0.230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5 -0.00139 C 0.10642 -0.04578 0.13872 -0.08948 0.17483 -0.13226 C 0.21059 -0.1755 0.25799 -0.2296 0.28993 -0.2585 C 0.3217 -0.28717 0.34358 -0.29665 0.36597 -0.30544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8 0.00716 C 0.22396 0.08115 0.33889 0.1556 0.3849 0.185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1965 C -0.10642 0.06242 -0.21632 0.10566 -0.26024 0.123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8717 C 0.02621 0.15399 0.05347 0.22104 0.06423 0.247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04809 C 0.04479 -0.077 0.07274 -0.10567 0.09306 -0.13526 C 0.11337 -0.16509 0.12622 -0.19607 0.13906 -0.22659 " pathEditMode="relative" rAng="0" ptsTypes="a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1 0.06174 C -0.18733 0.11399 -0.29514 0.16648 -0.3382 0.1875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2104 C -0.05937 -0.09503 -0.13455 -0.2111 -0.16476 -0.2573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0116 C -0.0849 -0.00509 -0.15851 -0.01133 -0.18976 -0.08279 C -0.22101 -0.15426 -0.18559 -0.30597 -0.19896 -0.42715 C -0.21233 -0.54834 -0.20486 -0.76526 -0.26979 -0.81036 C -0.33473 -0.85546 -0.48507 -0.69635 -0.5882 -0.69773 C -0.69132 -0.69912 -0.83351 -0.85292 -0.8882 -0.81846 C -0.94289 -0.784 -0.90643 -0.58441 -0.91598 -0.49075 C -0.92552 -0.39709 -1.0092 -0.33372 -0.94514 -0.25694 C -0.88108 -0.18016 -0.66893 -0.06036 -0.53125 -0.0296 C -0.39358 0.00116 -0.25625 -0.03585 -0.11893 -0.07262 " pathEditMode="relative" rAng="0" ptsTypes="aaaaaaaaaA">
                                      <p:cBhvr>
                                        <p:cTn id="7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00" y="-4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узыка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25532E-6 C -0.08802 0.03492 -0.17604 0.06984 -0.24757 0.05527 C -0.31909 0.0407 -0.36823 -0.04579 -0.42916 -0.08811 C -0.49027 -0.13044 -0.54323 -0.19195 -0.61371 -0.19866 C -0.6842 -0.20537 -0.79531 -0.17854 -0.85225 -0.12905 C -0.9092 -0.07956 -0.9526 0.04163 -0.95538 0.09829 C -0.95816 0.15495 -0.89982 0.20814 -0.86927 0.21115 C -0.83871 0.21415 -0.80555 0.16535 -0.77222 0.11679 " pathEditMode="relative" ptsTypes="aaaaaaaA">
                                      <p:cBhvr>
                                        <p:cTn id="7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231 C -0.03195 -0.02128 -0.03473 -0.04487 -0.09063 -0.01619 C -0.14653 0.01249 -0.29098 0.14223 -0.36459 0.17437 C -0.4382 0.20652 -0.50104 0.21739 -0.53229 0.17646 C -0.56354 0.13552 -0.59184 -0.02914 -0.55226 -0.07146 C -0.51268 -0.11378 -0.404 -0.09575 -0.29532 -0.07771 " pathEditMode="relative" rAng="0" ptsTypes="aaaaaA">
                                      <p:cBhvr>
                                        <p:cTn id="7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оненок1.pn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>
          <a:xfrm>
            <a:off x="5130661" y="5072074"/>
            <a:ext cx="1625394" cy="1785926"/>
          </a:xfrm>
          <a:prstGeom prst="rect">
            <a:avLst/>
          </a:prstGeom>
        </p:spPr>
      </p:pic>
      <p:pic>
        <p:nvPicPr>
          <p:cNvPr id="7" name="Рисунок 6" descr="бельчонок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>
          <a:xfrm flipH="1">
            <a:off x="7215206" y="3571876"/>
            <a:ext cx="1364861" cy="1428760"/>
          </a:xfrm>
          <a:prstGeom prst="rect">
            <a:avLst/>
          </a:prstGeom>
        </p:spPr>
      </p:pic>
      <p:pic>
        <p:nvPicPr>
          <p:cNvPr id="8" name="Рисунок 7" descr="волк1.png"/>
          <p:cNvPicPr>
            <a:picLocks noChangeAspect="1"/>
          </p:cNvPicPr>
          <p:nvPr/>
        </p:nvPicPr>
        <p:blipFill>
          <a:blip r:embed="rId5" cstate="email">
            <a:lum bright="-10000" contrast="40000"/>
          </a:blip>
          <a:srcRect/>
          <a:stretch>
            <a:fillRect/>
          </a:stretch>
        </p:blipFill>
        <p:spPr>
          <a:xfrm>
            <a:off x="214282" y="4071942"/>
            <a:ext cx="1426357" cy="1767879"/>
          </a:xfrm>
          <a:prstGeom prst="rect">
            <a:avLst/>
          </a:prstGeom>
        </p:spPr>
      </p:pic>
      <p:pic>
        <p:nvPicPr>
          <p:cNvPr id="9" name="Picture 6" descr="жираф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8" y="2571744"/>
            <a:ext cx="1586772" cy="2276473"/>
          </a:xfrm>
          <a:prstGeom prst="rect">
            <a:avLst/>
          </a:prstGeom>
          <a:noFill/>
        </p:spPr>
      </p:pic>
      <p:pic>
        <p:nvPicPr>
          <p:cNvPr id="10" name="Picture 10" descr="24е"/>
          <p:cNvPicPr>
            <a:picLocks noChangeAspect="1" noChangeArrowheads="1"/>
          </p:cNvPicPr>
          <p:nvPr/>
        </p:nvPicPr>
        <p:blipFill>
          <a:blip r:embed="rId7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2500298" y="5000636"/>
            <a:ext cx="1814026" cy="1857364"/>
          </a:xfrm>
          <a:prstGeom prst="rect">
            <a:avLst/>
          </a:prstGeom>
          <a:noFill/>
        </p:spPr>
      </p:pic>
      <p:pic>
        <p:nvPicPr>
          <p:cNvPr id="11" name="Picture 11" descr="1aea6d9a7f0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1857356" y="3286124"/>
            <a:ext cx="1681711" cy="1633537"/>
          </a:xfrm>
          <a:prstGeom prst="rect">
            <a:avLst/>
          </a:prstGeom>
          <a:noFill/>
        </p:spPr>
      </p:pic>
      <p:pic>
        <p:nvPicPr>
          <p:cNvPr id="14" name="Picture 4" descr="мяч"/>
          <p:cNvPicPr>
            <a:picLocks noChangeAspect="1" noChangeArrowheads="1"/>
          </p:cNvPicPr>
          <p:nvPr/>
        </p:nvPicPr>
        <p:blipFill>
          <a:blip r:embed="rId9">
            <a:lum bright="-20000" contrast="40000"/>
          </a:blip>
          <a:srcRect/>
          <a:stretch>
            <a:fillRect/>
          </a:stretch>
        </p:blipFill>
        <p:spPr bwMode="auto">
          <a:xfrm>
            <a:off x="4500562" y="4857760"/>
            <a:ext cx="681038" cy="685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4" descr="0_5b27b_e0cb4fbd_XXXL"/>
          <p:cNvPicPr>
            <a:picLocks noChangeAspect="1" noChangeArrowheads="1"/>
          </p:cNvPicPr>
          <p:nvPr/>
        </p:nvPicPr>
        <p:blipFill>
          <a:blip r:embed="rId10" cstate="email">
            <a:lum bright="-20000" contrast="40000"/>
          </a:blip>
          <a:srcRect/>
          <a:stretch>
            <a:fillRect/>
          </a:stretch>
        </p:blipFill>
        <p:spPr bwMode="auto">
          <a:xfrm flipH="1">
            <a:off x="7358082" y="5004507"/>
            <a:ext cx="1785918" cy="1853493"/>
          </a:xfrm>
          <a:prstGeom prst="rect">
            <a:avLst/>
          </a:prstGeom>
          <a:noFill/>
        </p:spPr>
      </p:pic>
      <p:pic>
        <p:nvPicPr>
          <p:cNvPr id="16" name="Рисунок 15" descr="лосяш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143248"/>
            <a:ext cx="1428744" cy="1428744"/>
          </a:xfrm>
          <a:prstGeom prst="rect">
            <a:avLst/>
          </a:prstGeom>
        </p:spPr>
      </p:pic>
      <p:pic>
        <p:nvPicPr>
          <p:cNvPr id="17" name="Рисунок 16" descr="колобок1.pn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6ABD44"/>
              </a:clrFrom>
              <a:clrTo>
                <a:srgbClr val="6ABD4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9032" y="3143248"/>
            <a:ext cx="992050" cy="744038"/>
          </a:xfrm>
          <a:prstGeom prst="rect">
            <a:avLst/>
          </a:prstGeom>
        </p:spPr>
      </p:pic>
      <p:sp>
        <p:nvSpPr>
          <p:cNvPr id="19" name="Управляющая кнопка: справка 18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43570" y="214290"/>
            <a:ext cx="3214710" cy="2071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alibri Light" pitchFamily="34" charset="0"/>
              </a:rPr>
              <a:t>Колобок вышел на полянку и увидел зверей, которые играли с мячом. Щелкой по мячу и называй зверей у кого оказался мяч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Calibri Light" pitchFamily="34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786810" y="6715124"/>
            <a:ext cx="357190" cy="142876"/>
          </a:xfrm>
          <a:prstGeom prst="actionButtonForwardNex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1832E-6 L 0.11806 -0.07355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0.07354 L 0.26997 -0.058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6 -0.05874 C 0.18194 -0.07169 0.09392 -0.08441 0.02239 -0.08534 C -0.04914 -0.08626 -0.10417 -0.07563 -0.15921 -0.06499 " pathEditMode="relative" ptsTypes="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2 -0.06498 C -0.07309 0.04232 0.01337 0.14986 0.04948 0.192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19288 L 0.27778 0.182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78 0.18247 C 0.16615 0.08626 0.05486 -0.00994 0.01007 -0.04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4833 C -0.09549 0.03469 -0.20035 0.11772 -0.24202 0.151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01 0.15102 C -0.30989 0.09205 -0.37777 0.03331 -0.4052 0.00949 " pathEditMode="relative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ратино-за-партой-1_0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2071678"/>
            <a:ext cx="1500198" cy="1466850"/>
          </a:xfrm>
          <a:prstGeom prst="rect">
            <a:avLst/>
          </a:prstGeom>
        </p:spPr>
      </p:pic>
      <p:pic>
        <p:nvPicPr>
          <p:cNvPr id="5" name="Рисунок 4" descr="буратино-за-партой-1_0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2071678"/>
            <a:ext cx="1624014" cy="1466850"/>
          </a:xfrm>
          <a:prstGeom prst="rect">
            <a:avLst/>
          </a:prstGeom>
        </p:spPr>
      </p:pic>
      <p:pic>
        <p:nvPicPr>
          <p:cNvPr id="6" name="Рисунок 5" descr="буратино-за-партой-1_0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80" y="2071678"/>
            <a:ext cx="1357322" cy="1466850"/>
          </a:xfrm>
          <a:prstGeom prst="rect">
            <a:avLst/>
          </a:prstGeom>
        </p:spPr>
      </p:pic>
      <p:pic>
        <p:nvPicPr>
          <p:cNvPr id="7" name="Рисунок 6" descr="буратино-за-партой-1_0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984" y="3500438"/>
            <a:ext cx="1433514" cy="1466850"/>
          </a:xfrm>
          <a:prstGeom prst="rect">
            <a:avLst/>
          </a:prstGeom>
        </p:spPr>
      </p:pic>
      <p:pic>
        <p:nvPicPr>
          <p:cNvPr id="8" name="Рисунок 7" descr="буратино-за-партой-1_05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4744" y="3500438"/>
            <a:ext cx="1695452" cy="1466850"/>
          </a:xfrm>
          <a:prstGeom prst="rect">
            <a:avLst/>
          </a:prstGeom>
        </p:spPr>
      </p:pic>
      <p:pic>
        <p:nvPicPr>
          <p:cNvPr id="9" name="Рисунок 8" descr="буратино-за-партой-1_06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7818" y="3500438"/>
            <a:ext cx="1357322" cy="1466850"/>
          </a:xfrm>
          <a:prstGeom prst="rect">
            <a:avLst/>
          </a:prstGeom>
        </p:spPr>
      </p:pic>
      <p:pic>
        <p:nvPicPr>
          <p:cNvPr id="10" name="Рисунок 9" descr="image_35.png"/>
          <p:cNvPicPr>
            <a:picLocks noChangeAspect="1"/>
          </p:cNvPicPr>
          <p:nvPr/>
        </p:nvPicPr>
        <p:blipFill>
          <a:blip r:embed="rId12" cstate="email">
            <a:lum bright="-10000" contrast="30000"/>
          </a:blip>
          <a:srcRect/>
          <a:stretch>
            <a:fillRect/>
          </a:stretch>
        </p:blipFill>
        <p:spPr>
          <a:xfrm>
            <a:off x="5786446" y="4643446"/>
            <a:ext cx="1747137" cy="1643098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57158" y="0"/>
            <a:ext cx="1901374" cy="1947049"/>
            <a:chOff x="398572" y="75288"/>
            <a:chExt cx="1901374" cy="1947049"/>
          </a:xfrm>
        </p:grpSpPr>
        <p:sp>
          <p:nvSpPr>
            <p:cNvPr id="12" name="Капля 11"/>
            <p:cNvSpPr/>
            <p:nvPr/>
          </p:nvSpPr>
          <p:spPr>
            <a:xfrm rot="6120000">
              <a:off x="375734" y="98126"/>
              <a:ext cx="1947049" cy="1901374"/>
            </a:xfrm>
            <a:prstGeom prst="teardrop">
              <a:avLst>
                <a:gd name="adj" fmla="val 998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0100" y="357166"/>
              <a:ext cx="7681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Р</a:t>
              </a:r>
              <a:endParaRPr lang="ru-RU" sz="88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4282" y="2643182"/>
            <a:ext cx="1714512" cy="1785950"/>
            <a:chOff x="214282" y="2643182"/>
            <a:chExt cx="1714512" cy="1785950"/>
          </a:xfrm>
        </p:grpSpPr>
        <p:sp>
          <p:nvSpPr>
            <p:cNvPr id="13" name="Капля 12"/>
            <p:cNvSpPr/>
            <p:nvPr/>
          </p:nvSpPr>
          <p:spPr>
            <a:xfrm rot="5400000">
              <a:off x="178563" y="2678901"/>
              <a:ext cx="1785950" cy="1714512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4348" y="2857496"/>
              <a:ext cx="87395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Л</a:t>
              </a:r>
              <a:endParaRPr lang="ru-RU" sz="88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57158" y="0"/>
            <a:ext cx="1901374" cy="1947049"/>
            <a:chOff x="398572" y="75288"/>
            <a:chExt cx="1901374" cy="1947049"/>
          </a:xfrm>
        </p:grpSpPr>
        <p:sp>
          <p:nvSpPr>
            <p:cNvPr id="19" name="Капля 18"/>
            <p:cNvSpPr/>
            <p:nvPr/>
          </p:nvSpPr>
          <p:spPr>
            <a:xfrm rot="6120000">
              <a:off x="375734" y="98126"/>
              <a:ext cx="1947049" cy="1901374"/>
            </a:xfrm>
            <a:prstGeom prst="teardrop">
              <a:avLst>
                <a:gd name="adj" fmla="val 998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0100" y="357166"/>
              <a:ext cx="7681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Р</a:t>
              </a:r>
              <a:endParaRPr lang="ru-RU" sz="88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57158" y="0"/>
            <a:ext cx="1901374" cy="1947049"/>
            <a:chOff x="398572" y="75288"/>
            <a:chExt cx="1901374" cy="1947049"/>
          </a:xfrm>
        </p:grpSpPr>
        <p:sp>
          <p:nvSpPr>
            <p:cNvPr id="22" name="Капля 21"/>
            <p:cNvSpPr/>
            <p:nvPr/>
          </p:nvSpPr>
          <p:spPr>
            <a:xfrm rot="6120000">
              <a:off x="375734" y="98126"/>
              <a:ext cx="1947049" cy="1901374"/>
            </a:xfrm>
            <a:prstGeom prst="teardrop">
              <a:avLst>
                <a:gd name="adj" fmla="val 998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0100" y="357166"/>
              <a:ext cx="7681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Р</a:t>
              </a:r>
              <a:endParaRPr lang="ru-RU" sz="88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7158" y="0"/>
            <a:ext cx="1901374" cy="1947049"/>
            <a:chOff x="398572" y="75288"/>
            <a:chExt cx="1901374" cy="1947049"/>
          </a:xfrm>
        </p:grpSpPr>
        <p:sp>
          <p:nvSpPr>
            <p:cNvPr id="25" name="Капля 24"/>
            <p:cNvSpPr/>
            <p:nvPr/>
          </p:nvSpPr>
          <p:spPr>
            <a:xfrm rot="6120000">
              <a:off x="375734" y="98126"/>
              <a:ext cx="1947049" cy="1901374"/>
            </a:xfrm>
            <a:prstGeom prst="teardrop">
              <a:avLst>
                <a:gd name="adj" fmla="val 998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00100" y="357166"/>
              <a:ext cx="7681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Р</a:t>
              </a:r>
              <a:endParaRPr lang="ru-RU" sz="88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7158" y="0"/>
            <a:ext cx="1901374" cy="1947049"/>
            <a:chOff x="398572" y="75288"/>
            <a:chExt cx="1901374" cy="1947049"/>
          </a:xfrm>
        </p:grpSpPr>
        <p:sp>
          <p:nvSpPr>
            <p:cNvPr id="28" name="Капля 27"/>
            <p:cNvSpPr/>
            <p:nvPr/>
          </p:nvSpPr>
          <p:spPr>
            <a:xfrm rot="6120000">
              <a:off x="375734" y="98126"/>
              <a:ext cx="1947049" cy="1901374"/>
            </a:xfrm>
            <a:prstGeom prst="teardrop">
              <a:avLst>
                <a:gd name="adj" fmla="val 998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00100" y="357166"/>
              <a:ext cx="7681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Р</a:t>
              </a:r>
              <a:endParaRPr lang="ru-RU" sz="88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57158" y="0"/>
            <a:ext cx="1901374" cy="1947049"/>
            <a:chOff x="398572" y="75288"/>
            <a:chExt cx="1901374" cy="1947049"/>
          </a:xfrm>
        </p:grpSpPr>
        <p:sp>
          <p:nvSpPr>
            <p:cNvPr id="31" name="Капля 30"/>
            <p:cNvSpPr/>
            <p:nvPr/>
          </p:nvSpPr>
          <p:spPr>
            <a:xfrm rot="6120000">
              <a:off x="375734" y="98126"/>
              <a:ext cx="1947049" cy="1901374"/>
            </a:xfrm>
            <a:prstGeom prst="teardrop">
              <a:avLst>
                <a:gd name="adj" fmla="val 998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00100" y="357166"/>
              <a:ext cx="7681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Р</a:t>
              </a:r>
              <a:endParaRPr lang="ru-RU" sz="88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14282" y="2643182"/>
            <a:ext cx="1714512" cy="1785950"/>
            <a:chOff x="214282" y="2643182"/>
            <a:chExt cx="1714512" cy="1785950"/>
          </a:xfrm>
        </p:grpSpPr>
        <p:sp>
          <p:nvSpPr>
            <p:cNvPr id="34" name="Капля 33"/>
            <p:cNvSpPr/>
            <p:nvPr/>
          </p:nvSpPr>
          <p:spPr>
            <a:xfrm rot="5400000">
              <a:off x="178563" y="2678901"/>
              <a:ext cx="1785950" cy="1714512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4348" y="2857496"/>
              <a:ext cx="87395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Л</a:t>
              </a:r>
              <a:endParaRPr lang="ru-RU" sz="88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14282" y="2643182"/>
            <a:ext cx="1714512" cy="1785950"/>
            <a:chOff x="214282" y="2643182"/>
            <a:chExt cx="1714512" cy="1785950"/>
          </a:xfrm>
        </p:grpSpPr>
        <p:sp>
          <p:nvSpPr>
            <p:cNvPr id="37" name="Капля 36"/>
            <p:cNvSpPr/>
            <p:nvPr/>
          </p:nvSpPr>
          <p:spPr>
            <a:xfrm rot="5400000">
              <a:off x="178563" y="2678901"/>
              <a:ext cx="1785950" cy="1714512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4348" y="2857496"/>
              <a:ext cx="87395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Л</a:t>
              </a:r>
              <a:endParaRPr lang="ru-RU" sz="88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14282" y="2643182"/>
            <a:ext cx="1714512" cy="1785950"/>
            <a:chOff x="214282" y="2643182"/>
            <a:chExt cx="1714512" cy="1785950"/>
          </a:xfrm>
        </p:grpSpPr>
        <p:sp>
          <p:nvSpPr>
            <p:cNvPr id="40" name="Капля 39"/>
            <p:cNvSpPr/>
            <p:nvPr/>
          </p:nvSpPr>
          <p:spPr>
            <a:xfrm rot="5400000">
              <a:off x="178563" y="2678901"/>
              <a:ext cx="1785950" cy="1714512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4348" y="2857496"/>
              <a:ext cx="87395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Л</a:t>
              </a:r>
              <a:endParaRPr lang="ru-RU" sz="88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14282" y="2643182"/>
            <a:ext cx="1714512" cy="1785950"/>
            <a:chOff x="214282" y="2643182"/>
            <a:chExt cx="1714512" cy="1785950"/>
          </a:xfrm>
        </p:grpSpPr>
        <p:sp>
          <p:nvSpPr>
            <p:cNvPr id="43" name="Капля 42"/>
            <p:cNvSpPr/>
            <p:nvPr/>
          </p:nvSpPr>
          <p:spPr>
            <a:xfrm rot="5400000">
              <a:off x="178563" y="2678901"/>
              <a:ext cx="1785950" cy="1714512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4348" y="2857496"/>
              <a:ext cx="87395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Л</a:t>
              </a:r>
              <a:endParaRPr lang="ru-RU" sz="88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14282" y="2643182"/>
            <a:ext cx="1714512" cy="1785950"/>
            <a:chOff x="214282" y="2643182"/>
            <a:chExt cx="1714512" cy="1785950"/>
          </a:xfrm>
        </p:grpSpPr>
        <p:sp>
          <p:nvSpPr>
            <p:cNvPr id="46" name="Капля 45"/>
            <p:cNvSpPr/>
            <p:nvPr/>
          </p:nvSpPr>
          <p:spPr>
            <a:xfrm rot="5400000">
              <a:off x="178563" y="2678901"/>
              <a:ext cx="1785950" cy="1714512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4348" y="2857496"/>
              <a:ext cx="87395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/>
                <a:t>Л</a:t>
              </a:r>
              <a:endParaRPr lang="ru-RU" sz="8800" dirty="0"/>
            </a:p>
          </p:txBody>
        </p:sp>
      </p:grpSp>
      <p:pic>
        <p:nvPicPr>
          <p:cNvPr id="48" name="Рисунок 47" descr="слонено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>
          <a:xfrm>
            <a:off x="2667000" y="3352800"/>
            <a:ext cx="1428760" cy="1285884"/>
          </a:xfrm>
          <a:prstGeom prst="rect">
            <a:avLst/>
          </a:prstGeom>
        </p:spPr>
      </p:pic>
      <p:pic>
        <p:nvPicPr>
          <p:cNvPr id="50" name="Рисунок 49" descr="image_77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4800600" y="3200400"/>
            <a:ext cx="1252538" cy="1219200"/>
          </a:xfrm>
          <a:prstGeom prst="rect">
            <a:avLst/>
          </a:prstGeom>
        </p:spPr>
      </p:pic>
      <p:pic>
        <p:nvPicPr>
          <p:cNvPr id="52" name="Рисунок 51" descr="image_102.png"/>
          <p:cNvPicPr>
            <a:picLocks noChangeAspect="1"/>
          </p:cNvPicPr>
          <p:nvPr/>
        </p:nvPicPr>
        <p:blipFill>
          <a:blip r:embed="rId15">
            <a:lum bright="-20000" contrast="20000"/>
          </a:blip>
          <a:stretch>
            <a:fillRect/>
          </a:stretch>
        </p:blipFill>
        <p:spPr>
          <a:xfrm>
            <a:off x="4191000" y="2133600"/>
            <a:ext cx="1165741" cy="1202400"/>
          </a:xfrm>
          <a:prstGeom prst="rect">
            <a:avLst/>
          </a:prstGeom>
        </p:spPr>
      </p:pic>
      <p:pic>
        <p:nvPicPr>
          <p:cNvPr id="53" name="Рисунок 52" descr="лапти...jpg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86200" y="3962400"/>
            <a:ext cx="1411200" cy="1041991"/>
          </a:xfrm>
          <a:prstGeom prst="rect">
            <a:avLst/>
          </a:prstGeom>
        </p:spPr>
      </p:pic>
      <p:pic>
        <p:nvPicPr>
          <p:cNvPr id="54" name="Рисунок 53" descr="image_161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3048000" y="1828800"/>
            <a:ext cx="1214446" cy="1408081"/>
          </a:xfrm>
          <a:prstGeom prst="rect">
            <a:avLst/>
          </a:prstGeom>
        </p:spPr>
      </p:pic>
      <p:pic>
        <p:nvPicPr>
          <p:cNvPr id="55" name="Рисунок 54" descr="image_135.pn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5791200" y="2971800"/>
            <a:ext cx="1143101" cy="928694"/>
          </a:xfrm>
          <a:prstGeom prst="rect">
            <a:avLst/>
          </a:prstGeom>
        </p:spPr>
      </p:pic>
      <p:sp>
        <p:nvSpPr>
          <p:cNvPr id="51" name="Управляющая кнопка: справка 50">
            <a:hlinkClick r:id="" action="ppaction://noaction" highlightClick="1"/>
          </p:cNvPr>
          <p:cNvSpPr/>
          <p:nvPr/>
        </p:nvSpPr>
        <p:spPr>
          <a:xfrm>
            <a:off x="8858280" y="0"/>
            <a:ext cx="285720" cy="428604"/>
          </a:xfrm>
          <a:prstGeom prst="actionButtonHelp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572000" y="0"/>
            <a:ext cx="3143240" cy="16430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Помоги Колобку собрать фотографию своего друга</a:t>
            </a:r>
            <a:endParaRPr lang="ru-RU" sz="2000" dirty="0"/>
          </a:p>
        </p:txBody>
      </p:sp>
      <p:sp>
        <p:nvSpPr>
          <p:cNvPr id="70" name="Управляющая кнопка: домой 69">
            <a:hlinkClick r:id="rId19" action="ppaction://hlinksldjump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z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mbad53 - коп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mbad53 - коп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mbad53 - коп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mbad53 - коп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mbad53 - коп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mbad53 - коп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694</Words>
  <Application>Microsoft Office PowerPoint</Application>
  <PresentationFormat>Экран (4:3)</PresentationFormat>
  <Paragraphs>112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208</cp:revision>
  <dcterms:created xsi:type="dcterms:W3CDTF">2014-01-27T22:14:16Z</dcterms:created>
  <dcterms:modified xsi:type="dcterms:W3CDTF">2019-02-17T08:36:20Z</dcterms:modified>
</cp:coreProperties>
</file>