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7" r:id="rId2"/>
    <p:sldId id="333" r:id="rId3"/>
    <p:sldId id="325" r:id="rId4"/>
    <p:sldId id="324" r:id="rId5"/>
    <p:sldId id="323" r:id="rId6"/>
    <p:sldId id="314" r:id="rId7"/>
    <p:sldId id="322" r:id="rId8"/>
    <p:sldId id="327" r:id="rId9"/>
    <p:sldId id="340" r:id="rId10"/>
    <p:sldId id="378" r:id="rId11"/>
    <p:sldId id="366" r:id="rId12"/>
    <p:sldId id="351" r:id="rId13"/>
    <p:sldId id="361" r:id="rId14"/>
    <p:sldId id="362" r:id="rId15"/>
    <p:sldId id="360" r:id="rId16"/>
    <p:sldId id="363" r:id="rId17"/>
    <p:sldId id="377" r:id="rId18"/>
    <p:sldId id="372" r:id="rId19"/>
    <p:sldId id="309" r:id="rId20"/>
    <p:sldId id="371" r:id="rId21"/>
    <p:sldId id="369" r:id="rId22"/>
    <p:sldId id="37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A2"/>
    <a:srgbClr val="008A3E"/>
    <a:srgbClr val="007635"/>
    <a:srgbClr val="3F589F"/>
    <a:srgbClr val="415BA5"/>
    <a:srgbClr val="294711"/>
    <a:srgbClr val="A3D3FF"/>
    <a:srgbClr val="396317"/>
    <a:srgbClr val="A7FFA7"/>
    <a:srgbClr val="192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03" autoAdjust="0"/>
  </p:normalViewPr>
  <p:slideViewPr>
    <p:cSldViewPr>
      <p:cViewPr varScale="1">
        <p:scale>
          <a:sx n="92" d="100"/>
          <a:sy n="92" d="100"/>
        </p:scale>
        <p:origin x="-4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C7714C-AAF6-4ADB-A610-417CEB08427D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1F156A-1DFC-4016-BD67-A2D336492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285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B9C183-4210-4588-92D7-609A6522A9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B9C183-4210-4588-92D7-609A6522A9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6810-1BE6-46FE-B4F3-13E28DAF2E69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6AEF-B498-4EA7-8869-90A2AF5ED9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39786-9D61-4C3B-9FCC-055A0687D6DC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4CAB0-8E93-474E-8CAE-9E09C74775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1F3C5-3A2A-4251-B409-573BB8441DFC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D464F-C256-4872-B3F2-75B1D67B7A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E9F6B-4CA9-409E-B146-D675BA85F255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FA9C4-B202-4007-87D0-5E1B82F8ED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30A44-CCB8-46CB-AB13-C92560492094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1B607-A87C-4057-BDEB-5AAEF6F01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36337-3117-4850-9028-D73A4AF831FA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B176E-0E66-49C1-BC05-A67925BD6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F2025-2D29-46CC-94FA-A5FCDF6A7854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7CC92-BD6A-4689-9865-99BB3B03E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22ABB-D645-4A2D-8C89-C779C23B679A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1B8CF-1350-4218-A6AB-8E2CEE35A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C715C-C03D-49F3-AE86-BE20050D5360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9A30F-F1CD-4478-BA16-F90B7C317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0C22-B368-4DD6-BBE5-BDCEBF517E8E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A6439-0114-482F-9439-7246FE30C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FEF81-A975-44BB-BBE4-111593F8AC88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37272-9CF8-4F2E-84FD-D783C8830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9D2637-3712-4E14-8F73-DA5CFEDAEC81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20E1B2-F3C4-461F-B60B-067C9053F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21.xm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audio" Target="file:///F:\&#1086;&#1087;&#1099;&#1090;%20&#1085;&#1086;&#1074;&#1086;&#1077;\&#1089;&#1084;&#1077;&#1096;&#1072;&#1088;&#1080;&#1082;&#1080;\18%20&#1086;&#1082;&#1090;%20&#1089;&#1084;&#1077;&#1096;&#1072;&#1088;&#1080;&#1082;&#1080;%20&#1080;&#1075;&#1088;&#1072;\&#1057;&#1052;&#1045;&#1064;&#1040;&#1056;&#1048;&#1050;&#1048;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slide" Target="slide2.xml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4.png"/><Relationship Id="rId3" Type="http://schemas.openxmlformats.org/officeDocument/2006/relationships/audio" Target="../media/audio3.wav"/><Relationship Id="rId21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slide" Target="slide11.xml"/><Relationship Id="rId2" Type="http://schemas.openxmlformats.org/officeDocument/2006/relationships/audio" Target="../media/audio2.wav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24" Type="http://schemas.openxmlformats.org/officeDocument/2006/relationships/image" Target="../media/image45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slide" Target="slide2.xml"/><Relationship Id="rId28" Type="http://schemas.openxmlformats.org/officeDocument/2006/relationships/image" Target="../media/image65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6.jpeg"/><Relationship Id="rId9" Type="http://schemas.openxmlformats.org/officeDocument/2006/relationships/slide" Target="slide10.xml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7.png"/><Relationship Id="rId3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slide" Target="slide10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58.png"/><Relationship Id="rId5" Type="http://schemas.openxmlformats.org/officeDocument/2006/relationships/image" Target="../media/image61.png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8.png"/><Relationship Id="rId3" Type="http://schemas.openxmlformats.org/officeDocument/2006/relationships/audio" Target="../media/audio11.wav"/><Relationship Id="rId7" Type="http://schemas.openxmlformats.org/officeDocument/2006/relationships/image" Target="../media/image67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69.png"/><Relationship Id="rId5" Type="http://schemas.openxmlformats.org/officeDocument/2006/relationships/audio" Target="../media/audio12.wav"/><Relationship Id="rId15" Type="http://schemas.openxmlformats.org/officeDocument/2006/relationships/image" Target="../media/image72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slide" Target="slide13.xml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71.png"/><Relationship Id="rId3" Type="http://schemas.openxmlformats.org/officeDocument/2006/relationships/audio" Target="../media/audio12.wav"/><Relationship Id="rId7" Type="http://schemas.openxmlformats.org/officeDocument/2006/relationships/image" Target="../media/image6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audio" Target="../media/audio14.wav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71.png"/><Relationship Id="rId3" Type="http://schemas.openxmlformats.org/officeDocument/2006/relationships/audio" Target="../media/audio12.wav"/><Relationship Id="rId7" Type="http://schemas.openxmlformats.org/officeDocument/2006/relationships/image" Target="../media/image6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audio" Target="../media/audio15.wav"/><Relationship Id="rId15" Type="http://schemas.openxmlformats.org/officeDocument/2006/relationships/image" Target="../media/image75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71.png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audio" Target="../media/audio16.wav"/><Relationship Id="rId15" Type="http://schemas.openxmlformats.org/officeDocument/2006/relationships/image" Target="../media/image76.png"/><Relationship Id="rId10" Type="http://schemas.openxmlformats.org/officeDocument/2006/relationships/image" Target="../media/image69.png"/><Relationship Id="rId4" Type="http://schemas.openxmlformats.org/officeDocument/2006/relationships/audio" Target="../media/audio12.wav"/><Relationship Id="rId9" Type="http://schemas.openxmlformats.org/officeDocument/2006/relationships/image" Target="../media/image27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7.png"/><Relationship Id="rId3" Type="http://schemas.openxmlformats.org/officeDocument/2006/relationships/audio" Target="../media/audio12.wav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1.png"/><Relationship Id="rId5" Type="http://schemas.openxmlformats.org/officeDocument/2006/relationships/audio" Target="../media/audio17.wav"/><Relationship Id="rId15" Type="http://schemas.openxmlformats.org/officeDocument/2006/relationships/image" Target="../media/image45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3" Type="http://schemas.openxmlformats.org/officeDocument/2006/relationships/audio" Target="../media/audio18.wav"/><Relationship Id="rId7" Type="http://schemas.openxmlformats.org/officeDocument/2006/relationships/image" Target="../media/image78.jpeg"/><Relationship Id="rId12" Type="http://schemas.openxmlformats.org/officeDocument/2006/relationships/image" Target="../media/image82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11" Type="http://schemas.openxmlformats.org/officeDocument/2006/relationships/image" Target="../media/image81.png"/><Relationship Id="rId5" Type="http://schemas.openxmlformats.org/officeDocument/2006/relationships/audio" Target="../media/audio20.wav"/><Relationship Id="rId15" Type="http://schemas.openxmlformats.org/officeDocument/2006/relationships/slide" Target="slide18.xml"/><Relationship Id="rId10" Type="http://schemas.openxmlformats.org/officeDocument/2006/relationships/image" Target="../media/image80.png"/><Relationship Id="rId19" Type="http://schemas.openxmlformats.org/officeDocument/2006/relationships/image" Target="../media/image87.png"/><Relationship Id="rId4" Type="http://schemas.openxmlformats.org/officeDocument/2006/relationships/audio" Target="../media/audio19.wav"/><Relationship Id="rId9" Type="http://schemas.openxmlformats.org/officeDocument/2006/relationships/slide" Target="slide2.xml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8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5.png"/><Relationship Id="rId18" Type="http://schemas.openxmlformats.org/officeDocument/2006/relationships/image" Target="../media/image95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slide" Target="slide2.xml"/><Relationship Id="rId17" Type="http://schemas.openxmlformats.org/officeDocument/2006/relationships/image" Target="../media/image94.png"/><Relationship Id="rId2" Type="http://schemas.openxmlformats.org/officeDocument/2006/relationships/audio" Target="../media/audio22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92.png"/><Relationship Id="rId5" Type="http://schemas.openxmlformats.org/officeDocument/2006/relationships/audio" Target="../media/audio20.wav"/><Relationship Id="rId15" Type="http://schemas.openxmlformats.org/officeDocument/2006/relationships/slide" Target="slide20.xml"/><Relationship Id="rId10" Type="http://schemas.openxmlformats.org/officeDocument/2006/relationships/image" Target="../media/image91.png"/><Relationship Id="rId19" Type="http://schemas.openxmlformats.org/officeDocument/2006/relationships/image" Target="../media/image96.png"/><Relationship Id="rId4" Type="http://schemas.openxmlformats.org/officeDocument/2006/relationships/audio" Target="../media/audio12.wav"/><Relationship Id="rId9" Type="http://schemas.openxmlformats.org/officeDocument/2006/relationships/image" Target="../media/image90.png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0.xml"/><Relationship Id="rId3" Type="http://schemas.openxmlformats.org/officeDocument/2006/relationships/slide" Target="slide19.xml"/><Relationship Id="rId7" Type="http://schemas.openxmlformats.org/officeDocument/2006/relationships/slide" Target="slide3.xml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slide" Target="slide12.xml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17.xml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5.png"/><Relationship Id="rId7" Type="http://schemas.openxmlformats.org/officeDocument/2006/relationships/slide" Target="slide2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27.png"/><Relationship Id="rId5" Type="http://schemas.openxmlformats.org/officeDocument/2006/relationships/image" Target="../media/image92.png"/><Relationship Id="rId10" Type="http://schemas.openxmlformats.org/officeDocument/2006/relationships/slide" Target="slide19.xml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korablik.edusite.ru/p13aa1.html" TargetMode="External"/><Relationship Id="rId13" Type="http://schemas.openxmlformats.org/officeDocument/2006/relationships/hyperlink" Target="http://www.liveinternet.ru/users/lagrimosa/post176852839/" TargetMode="External"/><Relationship Id="rId18" Type="http://schemas.openxmlformats.org/officeDocument/2006/relationships/hyperlink" Target="http://www.lenagold.ru/fon/clipart/o/odeg3.html" TargetMode="External"/><Relationship Id="rId26" Type="http://schemas.openxmlformats.org/officeDocument/2006/relationships/hyperlink" Target="http://www.lenagold.ru/fon/clipart/s/strel4.html" TargetMode="External"/><Relationship Id="rId3" Type="http://schemas.openxmlformats.org/officeDocument/2006/relationships/hyperlink" Target="http://www.lenagold.ru/fon/clipart/o/odeg.html" TargetMode="External"/><Relationship Id="rId21" Type="http://schemas.openxmlformats.org/officeDocument/2006/relationships/hyperlink" Target="http://www.lenagold.ru/fon/clipart/s/soln2.html" TargetMode="External"/><Relationship Id="rId7" Type="http://schemas.openxmlformats.org/officeDocument/2006/relationships/hyperlink" Target="http://www.lenagold.ru/fon/clipart/sh/shar/raz2.html" TargetMode="External"/><Relationship Id="rId12" Type="http://schemas.openxmlformats.org/officeDocument/2006/relationships/hyperlink" Target="http://www.lenagold.ru/fon/clipart/l/lagu3.html" TargetMode="External"/><Relationship Id="rId17" Type="http://schemas.openxmlformats.org/officeDocument/2006/relationships/hyperlink" Target="http://www.liveinternet.ru/users/maknika/rubric/2878961/" TargetMode="External"/><Relationship Id="rId25" Type="http://schemas.openxmlformats.org/officeDocument/2006/relationships/hyperlink" Target="http://smeshariki.akxa.ru/index-2_1.html" TargetMode="External"/><Relationship Id="rId2" Type="http://schemas.openxmlformats.org/officeDocument/2006/relationships/hyperlink" Target="http://www.lenagold.ru/fon/clipart/r/ryb13.html" TargetMode="External"/><Relationship Id="rId16" Type="http://schemas.openxmlformats.org/officeDocument/2006/relationships/hyperlink" Target="http://www.lenagold.ru/fon/clipart/p/palm.html" TargetMode="External"/><Relationship Id="rId20" Type="http://schemas.openxmlformats.org/officeDocument/2006/relationships/hyperlink" Target="http://www.lenagold.ru/fon/clipart/p/pred.html" TargetMode="External"/><Relationship Id="rId29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enagold.ru/fon/clipart/sh/shar/zel.html" TargetMode="External"/><Relationship Id="rId11" Type="http://schemas.openxmlformats.org/officeDocument/2006/relationships/hyperlink" Target="http://www.lenagold.ru/fon/clipart/k/kras6.html" TargetMode="External"/><Relationship Id="rId24" Type="http://schemas.openxmlformats.org/officeDocument/2006/relationships/hyperlink" Target="http://www.lenagold.ru/fon/clipart/s/stol.html" TargetMode="External"/><Relationship Id="rId5" Type="http://schemas.openxmlformats.org/officeDocument/2006/relationships/hyperlink" Target="http://www.lenagold.ru/fon/clipart/d/der8.html" TargetMode="External"/><Relationship Id="rId15" Type="http://schemas.openxmlformats.org/officeDocument/2006/relationships/hyperlink" Target="http://www.lenagold.ru/fon/clipart/k/korab3.html" TargetMode="External"/><Relationship Id="rId23" Type="http://schemas.openxmlformats.org/officeDocument/2006/relationships/hyperlink" Target="http://www.lenagold.ru/fon/clipart/s/stak3.html" TargetMode="External"/><Relationship Id="rId28" Type="http://schemas.openxmlformats.org/officeDocument/2006/relationships/hyperlink" Target="http://www.lenagold.ru/fon/clipart/ch/cha7.html" TargetMode="External"/><Relationship Id="rId10" Type="http://schemas.openxmlformats.org/officeDocument/2006/relationships/hyperlink" Target="http://www.lenagold.ru/fon/clipart/k/korz10.html" TargetMode="External"/><Relationship Id="rId19" Type="http://schemas.openxmlformats.org/officeDocument/2006/relationships/hyperlink" Target="http://dutsadok.com.ua/publ/transport/9" TargetMode="External"/><Relationship Id="rId4" Type="http://schemas.openxmlformats.org/officeDocument/2006/relationships/hyperlink" Target="http://www.liveinternet.ru/users/3994271/post161546469/" TargetMode="External"/><Relationship Id="rId9" Type="http://schemas.openxmlformats.org/officeDocument/2006/relationships/hyperlink" Target="http://www.lenagold.ru/fon/clipart/s/skre3.html" TargetMode="External"/><Relationship Id="rId14" Type="http://schemas.openxmlformats.org/officeDocument/2006/relationships/hyperlink" Target="http://www.lenagold.ru/fon/clipart/m/molb.html" TargetMode="External"/><Relationship Id="rId22" Type="http://schemas.openxmlformats.org/officeDocument/2006/relationships/hyperlink" Target="http://www.lenagold.ru/fon/clipart/l/lar5.html" TargetMode="External"/><Relationship Id="rId27" Type="http://schemas.openxmlformats.org/officeDocument/2006/relationships/hyperlink" Target="http://www.liveinternet.ru/users/plotvi4ka/post176787579" TargetMode="External"/><Relationship Id="rId30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nagold.ru/fon/clipart/sh/shl10.html" TargetMode="External"/><Relationship Id="rId13" Type="http://schemas.openxmlformats.org/officeDocument/2006/relationships/hyperlink" Target="http://muzanator.com/track/&#1089;&#1084;&#1077;&#1096;&#1072;&#1088;&#1080;&#1082;&#1086;&#1074;" TargetMode="External"/><Relationship Id="rId18" Type="http://schemas.openxmlformats.org/officeDocument/2006/relationships/image" Target="../media/image45.png"/><Relationship Id="rId3" Type="http://schemas.openxmlformats.org/officeDocument/2006/relationships/hyperlink" Target="http://www.freestyle.ru/catalog/aksessuary/sharfy/sharf-detskiy-roxy-first-lover-taupe/" TargetMode="External"/><Relationship Id="rId7" Type="http://schemas.openxmlformats.org/officeDocument/2006/relationships/hyperlink" Target="http://www.lenagold.ru/fon/clipart/sh/shl.html" TargetMode="External"/><Relationship Id="rId12" Type="http://schemas.openxmlformats.org/officeDocument/2006/relationships/hyperlink" Target="http://gig-torrent.3dn.ru/load/soft/audiomaster_1_25_2012_rs_russkij/7-1-0-3853" TargetMode="External"/><Relationship Id="rId17" Type="http://schemas.openxmlformats.org/officeDocument/2006/relationships/slide" Target="slide2.xml"/><Relationship Id="rId2" Type="http://schemas.openxmlformats.org/officeDocument/2006/relationships/hyperlink" Target="http://www.lenagold.ru/fon/clipart/n/nas4.html" TargetMode="Externa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enagold.ru/fon/clipart/sh/shoko2.html" TargetMode="External"/><Relationship Id="rId11" Type="http://schemas.openxmlformats.org/officeDocument/2006/relationships/hyperlink" Target="http://smartfon7610.narod.ru/melodi3.html" TargetMode="External"/><Relationship Id="rId5" Type="http://schemas.openxmlformats.org/officeDocument/2006/relationships/hyperlink" Target="http://www.sadkomebel.ru/catalog/children_furniture/81/490/" TargetMode="External"/><Relationship Id="rId15" Type="http://schemas.openxmlformats.org/officeDocument/2006/relationships/slide" Target="slide21.xml"/><Relationship Id="rId10" Type="http://schemas.openxmlformats.org/officeDocument/2006/relationships/hyperlink" Target="http://wooi.ru/dock/fonoteca1.php" TargetMode="External"/><Relationship Id="rId4" Type="http://schemas.openxmlformats.org/officeDocument/2006/relationships/hyperlink" Target="http://www.lenagold.ru/fon/clipart/v/vozd.html" TargetMode="External"/><Relationship Id="rId9" Type="http://schemas.openxmlformats.org/officeDocument/2006/relationships/hyperlink" Target="http://www.lenagold.ru/fon/clipart/ja/jabl/kras3.html" TargetMode="External"/><Relationship Id="rId14" Type="http://schemas.openxmlformats.org/officeDocument/2006/relationships/hyperlink" Target="http://mp3cut.foxcom.s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slide" Target="slide5.xml"/><Relationship Id="rId5" Type="http://schemas.openxmlformats.org/officeDocument/2006/relationships/image" Target="../media/image1.jpe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1.jpe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7.xml"/><Relationship Id="rId3" Type="http://schemas.openxmlformats.org/officeDocument/2006/relationships/audio" Target="../media/audio7.wav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1.jpeg"/><Relationship Id="rId15" Type="http://schemas.openxmlformats.org/officeDocument/2006/relationships/image" Target="../media/image37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slide" Target="slide8.xml"/><Relationship Id="rId17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1.jpeg"/><Relationship Id="rId15" Type="http://schemas.openxmlformats.org/officeDocument/2006/relationships/image" Target="../media/image40.png"/><Relationship Id="rId10" Type="http://schemas.openxmlformats.org/officeDocument/2006/relationships/image" Target="../media/image30.pn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42.png"/><Relationship Id="rId17" Type="http://schemas.openxmlformats.org/officeDocument/2006/relationships/image" Target="../media/image31.png"/><Relationship Id="rId2" Type="http://schemas.openxmlformats.org/officeDocument/2006/relationships/audio" Target="../media/audio3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0.png"/><Relationship Id="rId5" Type="http://schemas.openxmlformats.org/officeDocument/2006/relationships/image" Target="../media/image1.jpe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audio" Target="../media/audio9.wav"/><Relationship Id="rId9" Type="http://schemas.openxmlformats.org/officeDocument/2006/relationships/image" Target="../media/image18.png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12" Type="http://schemas.openxmlformats.org/officeDocument/2006/relationships/image" Target="../media/image3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pic>
        <p:nvPicPr>
          <p:cNvPr id="3" name="Picture 2" descr="F:\опыт новое\смешарики\разное\дома\dom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721277" cy="798348"/>
          </a:xfrm>
          <a:prstGeom prst="rect">
            <a:avLst/>
          </a:prstGeom>
          <a:noFill/>
        </p:spPr>
      </p:pic>
      <p:pic>
        <p:nvPicPr>
          <p:cNvPr id="1027" name="Picture 3" descr="F:\опыт новое\смешарики\разное\дома\dom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429000"/>
            <a:ext cx="722677" cy="629889"/>
          </a:xfrm>
          <a:prstGeom prst="rect">
            <a:avLst/>
          </a:prstGeom>
          <a:noFill/>
        </p:spPr>
      </p:pic>
      <p:pic>
        <p:nvPicPr>
          <p:cNvPr id="1028" name="Picture 4" descr="F:\опыт новое\смешарики\разное\дома\dom0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357562"/>
            <a:ext cx="642942" cy="57457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копатыч\копатыч с лейкой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2786058"/>
            <a:ext cx="1714512" cy="1625291"/>
          </a:xfrm>
          <a:prstGeom prst="rect">
            <a:avLst/>
          </a:prstGeom>
          <a:noFill/>
        </p:spPr>
      </p:pic>
      <p:pic>
        <p:nvPicPr>
          <p:cNvPr id="1029" name="Picture 5" descr="F:\опыт новое\смешарики\нюша\нюша сидит ромашк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3929066"/>
            <a:ext cx="1785950" cy="1785950"/>
          </a:xfrm>
          <a:prstGeom prst="rect">
            <a:avLst/>
          </a:prstGeom>
          <a:noFill/>
        </p:spPr>
      </p:pic>
      <p:grpSp>
        <p:nvGrpSpPr>
          <p:cNvPr id="4" name="Группа 40"/>
          <p:cNvGrpSpPr/>
          <p:nvPr/>
        </p:nvGrpSpPr>
        <p:grpSpPr>
          <a:xfrm>
            <a:off x="3000364" y="4357694"/>
            <a:ext cx="2007839" cy="2000264"/>
            <a:chOff x="3571868" y="4357694"/>
            <a:chExt cx="2007839" cy="2000264"/>
          </a:xfrm>
        </p:grpSpPr>
        <p:pic>
          <p:nvPicPr>
            <p:cNvPr id="5" name="Picture 2" descr="F:\опыт новое\смешарики\бараш\бараш зонтик сложен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71868" y="4357694"/>
              <a:ext cx="2007839" cy="2000263"/>
            </a:xfrm>
            <a:prstGeom prst="rect">
              <a:avLst/>
            </a:prstGeom>
            <a:noFill/>
          </p:spPr>
        </p:pic>
        <p:pic>
          <p:nvPicPr>
            <p:cNvPr id="33" name="Picture 9" descr="F:\опыт новое\смешарики\природа\еще мен 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0800000">
              <a:off x="3571868" y="5786454"/>
              <a:ext cx="744246" cy="571504"/>
            </a:xfrm>
            <a:prstGeom prst="rect">
              <a:avLst/>
            </a:prstGeom>
            <a:noFill/>
          </p:spPr>
        </p:pic>
      </p:grpSp>
      <p:pic>
        <p:nvPicPr>
          <p:cNvPr id="34" name="Picture 9" descr="F:\опыт новое\смешарики\природа\еще мен 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071538" y="4214818"/>
            <a:ext cx="428628" cy="428628"/>
          </a:xfrm>
          <a:prstGeom prst="rect">
            <a:avLst/>
          </a:prstGeom>
          <a:noFill/>
        </p:spPr>
      </p:pic>
      <p:grpSp>
        <p:nvGrpSpPr>
          <p:cNvPr id="6" name="Группа 34"/>
          <p:cNvGrpSpPr/>
          <p:nvPr/>
        </p:nvGrpSpPr>
        <p:grpSpPr>
          <a:xfrm>
            <a:off x="4929190" y="2214554"/>
            <a:ext cx="2673670" cy="4106880"/>
            <a:chOff x="5286380" y="1428736"/>
            <a:chExt cx="2673670" cy="4106880"/>
          </a:xfrm>
        </p:grpSpPr>
        <p:pic>
          <p:nvPicPr>
            <p:cNvPr id="36" name="Picture 12" descr="F:\опыт новое\смешарики\взяла\лосяш добро 3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286380" y="3286124"/>
              <a:ext cx="1801107" cy="2249492"/>
            </a:xfrm>
            <a:prstGeom prst="rect">
              <a:avLst/>
            </a:prstGeom>
            <a:noFill/>
          </p:spPr>
        </p:pic>
        <p:grpSp>
          <p:nvGrpSpPr>
            <p:cNvPr id="7" name="Группа 28"/>
            <p:cNvGrpSpPr/>
            <p:nvPr/>
          </p:nvGrpSpPr>
          <p:grpSpPr>
            <a:xfrm>
              <a:off x="6286512" y="1428736"/>
              <a:ext cx="1673538" cy="3086813"/>
              <a:chOff x="6640018" y="1643050"/>
              <a:chExt cx="1673538" cy="3086813"/>
            </a:xfrm>
          </p:grpSpPr>
          <p:pic>
            <p:nvPicPr>
              <p:cNvPr id="38" name="Picture 10" descr="F:\опыт новое\смешарики\разное\шары 1,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rot="667317">
                <a:off x="6640018" y="1643050"/>
                <a:ext cx="1666631" cy="3086813"/>
              </a:xfrm>
              <a:prstGeom prst="rect">
                <a:avLst/>
              </a:prstGeom>
              <a:noFill/>
            </p:spPr>
          </p:pic>
          <p:sp>
            <p:nvSpPr>
              <p:cNvPr id="39" name="Прямоугольник 38"/>
              <p:cNvSpPr/>
              <p:nvPr/>
            </p:nvSpPr>
            <p:spPr>
              <a:xfrm rot="724405">
                <a:off x="7509475" y="1710729"/>
                <a:ext cx="628697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bevelT w="19050" h="19050" prst="angle"/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pPr algn="ctr"/>
                <a:r>
                  <a:rPr lang="ru-RU" sz="4800" b="1" cap="none" spc="0" dirty="0" smtClean="0">
                    <a:ln/>
                    <a:solidFill>
                      <a:schemeClr val="bg2">
                        <a:lumMod val="25000"/>
                      </a:schemeClr>
                    </a:solidFill>
                    <a:effectLst/>
                  </a:rPr>
                  <a:t>С</a:t>
                </a:r>
                <a:endParaRPr lang="ru-RU" sz="4800" b="1" cap="none" spc="0" dirty="0">
                  <a:ln/>
                  <a:solidFill>
                    <a:schemeClr val="bg2">
                      <a:lumMod val="25000"/>
                    </a:schemeClr>
                  </a:solidFill>
                  <a:effectLst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 rot="752180">
                <a:off x="7510131" y="2588714"/>
                <a:ext cx="803425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bevelT w="19050" h="19050" prst="angle"/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pPr algn="ctr"/>
                <a:r>
                  <a:rPr lang="ru-RU" sz="4800" b="1" dirty="0" smtClean="0">
                    <a:ln/>
                    <a:solidFill>
                      <a:schemeClr val="bg2">
                        <a:lumMod val="25000"/>
                      </a:schemeClr>
                    </a:solidFill>
                  </a:rPr>
                  <a:t>Ш</a:t>
                </a:r>
                <a:endParaRPr lang="ru-RU" sz="4800" b="1" cap="none" spc="0" dirty="0">
                  <a:ln/>
                  <a:solidFill>
                    <a:schemeClr val="bg2">
                      <a:lumMod val="25000"/>
                    </a:schemeClr>
                  </a:solidFill>
                  <a:effectLst/>
                </a:endParaRPr>
              </a:p>
            </p:txBody>
          </p:sp>
        </p:grpSp>
      </p:grpSp>
      <p:pic>
        <p:nvPicPr>
          <p:cNvPr id="1033" name="Picture 9" descr="F:\опыт новое\смешарики\природа\еще мен 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5857892"/>
            <a:ext cx="815684" cy="626361"/>
          </a:xfrm>
          <a:prstGeom prst="rect">
            <a:avLst/>
          </a:prstGeom>
          <a:noFill/>
        </p:spPr>
      </p:pic>
      <p:grpSp>
        <p:nvGrpSpPr>
          <p:cNvPr id="8" name="Группа 43"/>
          <p:cNvGrpSpPr/>
          <p:nvPr/>
        </p:nvGrpSpPr>
        <p:grpSpPr>
          <a:xfrm>
            <a:off x="642910" y="4357694"/>
            <a:ext cx="1928826" cy="1916214"/>
            <a:chOff x="785786" y="4941786"/>
            <a:chExt cx="1928794" cy="1916214"/>
          </a:xfrm>
        </p:grpSpPr>
        <p:pic>
          <p:nvPicPr>
            <p:cNvPr id="19" name="Picture 3" descr="F:\опыт новое\смешарики\кар карыч\меньше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85786" y="4941786"/>
              <a:ext cx="1928794" cy="1916214"/>
            </a:xfrm>
            <a:prstGeom prst="rect">
              <a:avLst/>
            </a:prstGeom>
            <a:noFill/>
          </p:spPr>
        </p:pic>
        <p:pic>
          <p:nvPicPr>
            <p:cNvPr id="43" name="Picture 9" descr="F:\опыт новое\смешарики\природа\еще мен 4.png"/>
            <p:cNvPicPr>
              <a:picLocks noChangeAspect="1" noChangeArrowheads="1"/>
            </p:cNvPicPr>
            <p:nvPr/>
          </p:nvPicPr>
          <p:blipFill>
            <a:blip r:embed="rId14" cstate="print"/>
            <a:srcRect b="7291"/>
            <a:stretch>
              <a:fillRect/>
            </a:stretch>
          </p:blipFill>
          <p:spPr bwMode="auto">
            <a:xfrm rot="4068193">
              <a:off x="2099243" y="5844122"/>
              <a:ext cx="300136" cy="261254"/>
            </a:xfrm>
            <a:prstGeom prst="rect">
              <a:avLst/>
            </a:prstGeom>
            <a:noFill/>
          </p:spPr>
        </p:pic>
      </p:grpSp>
      <p:pic>
        <p:nvPicPr>
          <p:cNvPr id="9" name="Picture 2" descr="C:\Users\Сергей\Pictures\7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7786710" y="6000768"/>
            <a:ext cx="1152226" cy="75729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2000232" y="6357958"/>
            <a:ext cx="60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логопед Календарева Светлана Николаевна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2015г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СМЕШАРИ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4286248" y="3714752"/>
            <a:ext cx="304800" cy="3048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467544" y="2708920"/>
            <a:ext cx="8136904" cy="954107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perspective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all" dirty="0" smtClean="0">
                <a:ln w="0"/>
                <a:solidFill>
                  <a:srgbClr val="008A3E"/>
                </a:solidFill>
                <a:latin typeface="Verdana" pitchFamily="34" charset="0"/>
              </a:rPr>
              <a:t>«Научи </a:t>
            </a:r>
            <a:r>
              <a:rPr lang="ru-RU" sz="3000" b="1" cap="all" dirty="0" err="1" smtClean="0">
                <a:ln w="0"/>
                <a:solidFill>
                  <a:srgbClr val="008A3E"/>
                </a:solidFill>
                <a:latin typeface="Verdana" pitchFamily="34" charset="0"/>
              </a:rPr>
              <a:t>смешариков</a:t>
            </a:r>
            <a:r>
              <a:rPr lang="ru-RU" sz="3000" b="1" cap="all" dirty="0" smtClean="0">
                <a:ln w="0"/>
                <a:solidFill>
                  <a:srgbClr val="008A3E"/>
                </a:solidFill>
                <a:latin typeface="Verdana" pitchFamily="34" charset="0"/>
              </a:rPr>
              <a:t>  </a:t>
            </a:r>
          </a:p>
          <a:p>
            <a:pPr algn="ctr"/>
            <a:r>
              <a:rPr lang="ru-RU" sz="3000" b="1" cap="all" dirty="0" smtClean="0">
                <a:ln w="0"/>
                <a:solidFill>
                  <a:srgbClr val="008A3E"/>
                </a:solidFill>
                <a:latin typeface="Verdana" pitchFamily="34" charset="0"/>
              </a:rPr>
              <a:t>различать звуки </a:t>
            </a:r>
          </a:p>
          <a:p>
            <a:pPr algn="ctr"/>
            <a:r>
              <a:rPr lang="ru-RU" sz="3000" b="1" cap="all" dirty="0" err="1" smtClean="0">
                <a:ln w="0"/>
                <a:solidFill>
                  <a:srgbClr val="008A3E"/>
                </a:solidFill>
                <a:latin typeface="Verdana" pitchFamily="34" charset="0"/>
              </a:rPr>
              <a:t>с-ш</a:t>
            </a:r>
            <a:r>
              <a:rPr lang="ru-RU" sz="3000" b="1" cap="all" dirty="0" smtClean="0">
                <a:ln w="0"/>
                <a:solidFill>
                  <a:srgbClr val="008A3E"/>
                </a:solidFill>
                <a:latin typeface="Verdana" pitchFamily="34" charset="0"/>
              </a:rPr>
              <a:t>»</a:t>
            </a:r>
            <a:endParaRPr lang="ru-RU" sz="3000" b="1" cap="all" spc="0" dirty="0">
              <a:ln w="0"/>
              <a:solidFill>
                <a:srgbClr val="008A3E"/>
              </a:solidFill>
              <a:effectLst/>
              <a:latin typeface="Verdana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285852" y="857232"/>
            <a:ext cx="6513322" cy="52322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/>
        </p:spPr>
        <p:txBody>
          <a:bodyPr wrap="none" lIns="91440" tIns="45720" rIns="91440" bIns="45720">
            <a:spAutoFit/>
            <a:scene3d>
              <a:camera prst="perspective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solidFill>
                  <a:srgbClr val="0059A2"/>
                </a:solidFill>
                <a:effectLst/>
                <a:latin typeface="Verdana" pitchFamily="34" charset="0"/>
              </a:rPr>
              <a:t>Логопедический Тренажёр</a:t>
            </a:r>
            <a:endParaRPr lang="ru-RU" sz="2800" b="1" cap="all" spc="0" dirty="0">
              <a:ln w="0"/>
              <a:solidFill>
                <a:srgbClr val="0059A2"/>
              </a:solidFill>
              <a:effectLst/>
              <a:latin typeface="Verdana" pitchFamily="34" charset="0"/>
            </a:endParaRPr>
          </a:p>
        </p:txBody>
      </p:sp>
      <p:pic>
        <p:nvPicPr>
          <p:cNvPr id="31" name="Рисунок 30" descr="ааааке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2844" y="5929330"/>
            <a:ext cx="1186573" cy="77985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опыт новое\смешарики\фоны\фон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C:\Users\Сергей\Pictures\2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3786190"/>
            <a:ext cx="3051206" cy="186531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F:\опыт новое\смешарики\det_treh.png"/>
          <p:cNvPicPr>
            <a:picLocks noChangeAspect="1" noChangeArrowheads="1"/>
          </p:cNvPicPr>
          <p:nvPr/>
        </p:nvPicPr>
        <p:blipFill>
          <a:blip r:embed="rId6" cstate="print"/>
          <a:srcRect l="23503" r="28073"/>
          <a:stretch>
            <a:fillRect/>
          </a:stretch>
        </p:blipFill>
        <p:spPr bwMode="auto">
          <a:xfrm flipH="1">
            <a:off x="5929290" y="1152515"/>
            <a:ext cx="3214710" cy="5705485"/>
          </a:xfrm>
          <a:prstGeom prst="rect">
            <a:avLst/>
          </a:prstGeom>
          <a:noFill/>
        </p:spPr>
      </p:pic>
      <p:pic>
        <p:nvPicPr>
          <p:cNvPr id="1035" name="Picture 11" descr="C:\Users\Сергей\Pictures\3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72074"/>
            <a:ext cx="1357322" cy="1637747"/>
          </a:xfrm>
          <a:prstGeom prst="rect">
            <a:avLst/>
          </a:prstGeom>
          <a:noFill/>
        </p:spPr>
      </p:pic>
      <p:pic>
        <p:nvPicPr>
          <p:cNvPr id="3" name="Picture 2" descr="C:\Users\Сергей\Pictures\ук.png"/>
          <p:cNvPicPr>
            <a:picLocks noChangeAspect="1" noChangeArrowheads="1"/>
          </p:cNvPicPr>
          <p:nvPr/>
        </p:nvPicPr>
        <p:blipFill>
          <a:blip r:embed="rId8" cstate="print"/>
          <a:srcRect b="18964"/>
          <a:stretch>
            <a:fillRect/>
          </a:stretch>
        </p:blipFill>
        <p:spPr bwMode="auto">
          <a:xfrm rot="1241887">
            <a:off x="6165473" y="543663"/>
            <a:ext cx="1399086" cy="1123033"/>
          </a:xfrm>
          <a:prstGeom prst="rect">
            <a:avLst/>
          </a:prstGeom>
          <a:noFill/>
        </p:spPr>
      </p:pic>
      <p:pic>
        <p:nvPicPr>
          <p:cNvPr id="16" name="Picture 13" descr="C:\Users\Сергей\Pictures\шапка для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15074" y="3214686"/>
            <a:ext cx="969965" cy="94106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18" name="Picture 12" descr="C:\Users\Сергей\Pictures\шар дл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72198" y="4000504"/>
            <a:ext cx="1500198" cy="1500198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pic>
        <p:nvPicPr>
          <p:cNvPr id="19" name="Picture 3" descr="C:\Users\Сергей\Pictures\ааа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 r="48729" b="1881"/>
          <a:stretch>
            <a:fillRect/>
          </a:stretch>
        </p:blipFill>
        <p:spPr bwMode="auto">
          <a:xfrm>
            <a:off x="6786578" y="2214554"/>
            <a:ext cx="946594" cy="1878515"/>
          </a:xfrm>
          <a:prstGeom prst="rect">
            <a:avLst/>
          </a:prstGeom>
          <a:noFill/>
        </p:spPr>
      </p:pic>
      <p:pic>
        <p:nvPicPr>
          <p:cNvPr id="20" name="Picture 7" descr="C:\Users\Сергей\Pictures\для шкафа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 r="49770"/>
          <a:stretch>
            <a:fillRect/>
          </a:stretch>
        </p:blipFill>
        <p:spPr bwMode="auto">
          <a:xfrm>
            <a:off x="7143768" y="1428736"/>
            <a:ext cx="610044" cy="817563"/>
          </a:xfrm>
          <a:prstGeom prst="rect">
            <a:avLst/>
          </a:prstGeom>
          <a:noFill/>
        </p:spPr>
      </p:pic>
      <p:pic>
        <p:nvPicPr>
          <p:cNvPr id="21" name="Picture 3" descr="C:\Users\Сергей\Pictures\ава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85918" y="3857628"/>
            <a:ext cx="847725" cy="774700"/>
          </a:xfrm>
          <a:prstGeom prst="rect">
            <a:avLst/>
          </a:prstGeom>
          <a:noFill/>
        </p:spPr>
      </p:pic>
      <p:pic>
        <p:nvPicPr>
          <p:cNvPr id="22" name="Picture 6" descr="C:\Users\Сергей\Pictures\чашка для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2357422" y="3571876"/>
            <a:ext cx="642942" cy="779126"/>
          </a:xfrm>
          <a:prstGeom prst="rect">
            <a:avLst/>
          </a:prstGeom>
          <a:noFill/>
        </p:spPr>
      </p:pic>
      <p:pic>
        <p:nvPicPr>
          <p:cNvPr id="23" name="Picture 4" descr="C:\Users\Сергей\Pictures\38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9064580">
            <a:off x="3678258" y="620475"/>
            <a:ext cx="1916109" cy="1080618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4283968" y="1772816"/>
            <a:ext cx="1581326" cy="1884748"/>
            <a:chOff x="3491880" y="1628800"/>
            <a:chExt cx="1547118" cy="2007418"/>
          </a:xfrm>
        </p:grpSpPr>
        <p:sp>
          <p:nvSpPr>
            <p:cNvPr id="26" name="Овал 25"/>
            <p:cNvSpPr/>
            <p:nvPr/>
          </p:nvSpPr>
          <p:spPr>
            <a:xfrm>
              <a:off x="4139952" y="2276872"/>
              <a:ext cx="144016" cy="144016"/>
            </a:xfrm>
            <a:prstGeom prst="ellipse">
              <a:avLst/>
            </a:prstGeom>
            <a:solidFill>
              <a:srgbClr val="FFB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Picture 12" descr="C:\Users\Сергей\Pictures\33.png"/>
            <p:cNvPicPr>
              <a:picLocks noChangeAspect="1" noChangeArrowheads="1"/>
            </p:cNvPicPr>
            <p:nvPr/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3491880" y="1628800"/>
              <a:ext cx="1547118" cy="20074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Группа 28"/>
          <p:cNvGrpSpPr/>
          <p:nvPr/>
        </p:nvGrpSpPr>
        <p:grpSpPr>
          <a:xfrm>
            <a:off x="7956376" y="476672"/>
            <a:ext cx="662457" cy="1156151"/>
            <a:chOff x="2987824" y="2276872"/>
            <a:chExt cx="662457" cy="1156151"/>
          </a:xfrm>
        </p:grpSpPr>
        <p:sp>
          <p:nvSpPr>
            <p:cNvPr id="30" name="Овал 29"/>
            <p:cNvSpPr/>
            <p:nvPr/>
          </p:nvSpPr>
          <p:spPr>
            <a:xfrm>
              <a:off x="3275856" y="3140968"/>
              <a:ext cx="72008" cy="14401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2" descr="C:\Users\Сергей\Pictures\36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987824" y="2276872"/>
              <a:ext cx="662457" cy="1156151"/>
            </a:xfrm>
            <a:prstGeom prst="rect">
              <a:avLst/>
            </a:prstGeom>
            <a:noFill/>
          </p:spPr>
        </p:pic>
      </p:grpSp>
      <p:grpSp>
        <p:nvGrpSpPr>
          <p:cNvPr id="7" name="Группа 31"/>
          <p:cNvGrpSpPr/>
          <p:nvPr/>
        </p:nvGrpSpPr>
        <p:grpSpPr>
          <a:xfrm>
            <a:off x="8221295" y="1556792"/>
            <a:ext cx="922705" cy="2182642"/>
            <a:chOff x="2763171" y="1894743"/>
            <a:chExt cx="922705" cy="2182642"/>
          </a:xfrm>
        </p:grpSpPr>
        <p:sp>
          <p:nvSpPr>
            <p:cNvPr id="33" name="Овал 32"/>
            <p:cNvSpPr/>
            <p:nvPr/>
          </p:nvSpPr>
          <p:spPr>
            <a:xfrm>
              <a:off x="3059832" y="3861048"/>
              <a:ext cx="72008" cy="7200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3" descr="C:\Users\Сергей\Pictures\37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rot="21160461">
              <a:off x="2763171" y="1894743"/>
              <a:ext cx="922705" cy="2182642"/>
            </a:xfrm>
            <a:prstGeom prst="rect">
              <a:avLst/>
            </a:prstGeom>
            <a:noFill/>
          </p:spPr>
        </p:pic>
      </p:grpSp>
      <p:grpSp>
        <p:nvGrpSpPr>
          <p:cNvPr id="8" name="Группа 35"/>
          <p:cNvGrpSpPr/>
          <p:nvPr/>
        </p:nvGrpSpPr>
        <p:grpSpPr>
          <a:xfrm>
            <a:off x="1115616" y="188640"/>
            <a:ext cx="2161517" cy="2314487"/>
            <a:chOff x="1602579" y="1607903"/>
            <a:chExt cx="2161517" cy="231448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2987824" y="3429000"/>
              <a:ext cx="144016" cy="72008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Picture 4" descr="C:\Users\Сергей\Pictures\32.png"/>
            <p:cNvPicPr>
              <a:picLocks noChangeAspect="1" noChangeArrowheads="1"/>
            </p:cNvPicPr>
            <p:nvPr/>
          </p:nvPicPr>
          <p:blipFill>
            <a:blip r:embed="rId20" cstate="print"/>
            <a:srcRect b="-1893"/>
            <a:stretch>
              <a:fillRect/>
            </a:stretch>
          </p:blipFill>
          <p:spPr bwMode="auto">
            <a:xfrm rot="21433016">
              <a:off x="1602579" y="1607903"/>
              <a:ext cx="2161517" cy="2314487"/>
            </a:xfrm>
            <a:prstGeom prst="rect">
              <a:avLst/>
            </a:prstGeom>
            <a:noFill/>
          </p:spPr>
        </p:pic>
      </p:grpSp>
      <p:pic>
        <p:nvPicPr>
          <p:cNvPr id="41" name="Picture 5" descr="C:\Users\Сергей\Pictures\30.png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8112247">
            <a:off x="84122" y="3328857"/>
            <a:ext cx="1765555" cy="1179376"/>
          </a:xfrm>
          <a:prstGeom prst="rect">
            <a:avLst/>
          </a:prstGeom>
          <a:noFill/>
        </p:spPr>
      </p:pic>
      <p:grpSp>
        <p:nvGrpSpPr>
          <p:cNvPr id="9" name="Группа 41"/>
          <p:cNvGrpSpPr/>
          <p:nvPr/>
        </p:nvGrpSpPr>
        <p:grpSpPr>
          <a:xfrm rot="16200000">
            <a:off x="1259632" y="4509120"/>
            <a:ext cx="2188535" cy="2188535"/>
            <a:chOff x="2234195" y="2805707"/>
            <a:chExt cx="2188535" cy="2188535"/>
          </a:xfrm>
        </p:grpSpPr>
        <p:sp>
          <p:nvSpPr>
            <p:cNvPr id="43" name="Овал 42"/>
            <p:cNvSpPr/>
            <p:nvPr/>
          </p:nvSpPr>
          <p:spPr>
            <a:xfrm>
              <a:off x="2285984" y="3929066"/>
              <a:ext cx="71438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5" descr="F:\опыт новое\смешарики\xbbc488818364.png"/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2975965">
              <a:off x="2234195" y="2805707"/>
              <a:ext cx="2188535" cy="2188535"/>
            </a:xfrm>
            <a:prstGeom prst="rect">
              <a:avLst/>
            </a:prstGeom>
            <a:noFill/>
          </p:spPr>
        </p:pic>
      </p:grpSp>
      <p:pic>
        <p:nvPicPr>
          <p:cNvPr id="46" name="Picture 2" descr="C:\Users\Сергей\Pictures\8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786710" y="5500702"/>
            <a:ext cx="1158875" cy="1152525"/>
          </a:xfrm>
          <a:prstGeom prst="rect">
            <a:avLst/>
          </a:prstGeom>
          <a:noFill/>
        </p:spPr>
      </p:pic>
      <p:pic>
        <p:nvPicPr>
          <p:cNvPr id="28" name="Рисунок 27" descr="новое.png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851920" y="5661248"/>
            <a:ext cx="2016224" cy="1090004"/>
          </a:xfrm>
          <a:prstGeom prst="rect">
            <a:avLst/>
          </a:prstGeom>
        </p:spPr>
      </p:pic>
      <p:grpSp>
        <p:nvGrpSpPr>
          <p:cNvPr id="10" name="Группа 50"/>
          <p:cNvGrpSpPr/>
          <p:nvPr/>
        </p:nvGrpSpPr>
        <p:grpSpPr>
          <a:xfrm>
            <a:off x="3563888" y="3573016"/>
            <a:ext cx="2739767" cy="2199149"/>
            <a:chOff x="1763688" y="1484784"/>
            <a:chExt cx="2739767" cy="2199149"/>
          </a:xfrm>
        </p:grpSpPr>
        <p:pic>
          <p:nvPicPr>
            <p:cNvPr id="52" name="Picture 3" descr="F:\опыт новое\смешарики\нюша\может мен.png"/>
            <p:cNvPicPr>
              <a:picLocks noChangeAspect="1" noChangeArrowheads="1"/>
            </p:cNvPicPr>
            <p:nvPr/>
          </p:nvPicPr>
          <p:blipFill>
            <a:blip r:embed="rId27" cstate="print"/>
            <a:srcRect l="1924" t="7720" r="3848" b="11580"/>
            <a:stretch>
              <a:fillRect/>
            </a:stretch>
          </p:blipFill>
          <p:spPr bwMode="auto">
            <a:xfrm>
              <a:off x="2123728" y="1484784"/>
              <a:ext cx="2379727" cy="2071682"/>
            </a:xfrm>
            <a:prstGeom prst="rect">
              <a:avLst/>
            </a:prstGeom>
            <a:noFill/>
          </p:spPr>
        </p:pic>
        <p:sp>
          <p:nvSpPr>
            <p:cNvPr id="53" name="Прямоугольник 52"/>
            <p:cNvSpPr/>
            <p:nvPr/>
          </p:nvSpPr>
          <p:spPr>
            <a:xfrm>
              <a:off x="1763688" y="2852936"/>
              <a:ext cx="809838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800" b="1" cap="none" spc="50" dirty="0" smtClean="0">
                  <a:ln w="11430"/>
                  <a:solidFill>
                    <a:schemeClr val="bg2">
                      <a:lumMod val="2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Ш</a:t>
              </a:r>
              <a:endParaRPr lang="ru-RU" sz="4800" b="1" cap="none" spc="5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1" name="Группа 80"/>
          <p:cNvGrpSpPr/>
          <p:nvPr/>
        </p:nvGrpSpPr>
        <p:grpSpPr>
          <a:xfrm>
            <a:off x="428596" y="285728"/>
            <a:ext cx="7858180" cy="6429396"/>
            <a:chOff x="785786" y="71414"/>
            <a:chExt cx="7858180" cy="6429396"/>
          </a:xfrm>
        </p:grpSpPr>
        <p:sp>
          <p:nvSpPr>
            <p:cNvPr id="82" name="Горизонтальный свиток 81"/>
            <p:cNvSpPr/>
            <p:nvPr/>
          </p:nvSpPr>
          <p:spPr>
            <a:xfrm>
              <a:off x="785786" y="71414"/>
              <a:ext cx="7858180" cy="6429396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0" cmpd="sng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82"/>
            <p:cNvGrpSpPr/>
            <p:nvPr/>
          </p:nvGrpSpPr>
          <p:grpSpPr>
            <a:xfrm>
              <a:off x="1571604" y="1357298"/>
              <a:ext cx="6755642" cy="4082112"/>
              <a:chOff x="1357290" y="1071570"/>
              <a:chExt cx="6755642" cy="4082112"/>
            </a:xfrm>
          </p:grpSpPr>
          <p:grpSp>
            <p:nvGrpSpPr>
              <p:cNvPr id="13" name="Группа 3"/>
              <p:cNvGrpSpPr/>
              <p:nvPr/>
            </p:nvGrpSpPr>
            <p:grpSpPr>
              <a:xfrm>
                <a:off x="1357290" y="1071570"/>
                <a:ext cx="6755642" cy="4082112"/>
                <a:chOff x="1255072" y="1732652"/>
                <a:chExt cx="6755642" cy="3987178"/>
              </a:xfrm>
            </p:grpSpPr>
            <p:pic>
              <p:nvPicPr>
                <p:cNvPr id="88" name="Picture 3" descr="F:\опыт новое\смешарики\нюша\может мен.png"/>
                <p:cNvPicPr>
                  <a:picLocks noChangeAspect="1" noChangeArrowheads="1"/>
                </p:cNvPicPr>
                <p:nvPr/>
              </p:nvPicPr>
              <p:blipFill>
                <a:blip r:embed="rId27" cstate="print"/>
                <a:srcRect l="1924" t="7720" r="3848" b="11580"/>
                <a:stretch>
                  <a:fillRect/>
                </a:stretch>
              </p:blipFill>
              <p:spPr bwMode="auto">
                <a:xfrm>
                  <a:off x="1255072" y="1732652"/>
                  <a:ext cx="1587484" cy="1381991"/>
                </a:xfrm>
                <a:prstGeom prst="rect">
                  <a:avLst/>
                </a:prstGeom>
                <a:noFill/>
              </p:spPr>
            </p:pic>
            <p:sp>
              <p:nvSpPr>
                <p:cNvPr id="89" name="Прямоугольник 88"/>
                <p:cNvSpPr/>
                <p:nvPr/>
              </p:nvSpPr>
              <p:spPr>
                <a:xfrm>
                  <a:off x="4041154" y="1802405"/>
                  <a:ext cx="2124300" cy="6463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3600" b="1" cap="none" spc="50" dirty="0" smtClean="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УБОРКА</a:t>
                  </a:r>
                  <a:endParaRPr lang="ru-RU" sz="3600" b="1" cap="none" spc="50" dirty="0">
                    <a:ln w="11430"/>
                    <a:solidFill>
                      <a:srgbClr val="C0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898146" y="2500172"/>
                  <a:ext cx="511256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3600" dirty="0" smtClean="0"/>
                    <a:t>Помоги </a:t>
                  </a:r>
                  <a:r>
                    <a:rPr lang="ru-RU" sz="3600" dirty="0" err="1" smtClean="0"/>
                    <a:t>Нюше</a:t>
                  </a:r>
                  <a:r>
                    <a:rPr lang="ru-RU" sz="3600" dirty="0" smtClean="0"/>
                    <a:t> навести порядок в доме. </a:t>
                  </a:r>
                  <a:endParaRPr lang="ru-RU" sz="3600" dirty="0"/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2612394" y="3965504"/>
                  <a:ext cx="5112568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3600" dirty="0" smtClean="0"/>
                    <a:t>Щелкай по предметам, в названии которых есть звук </a:t>
                  </a:r>
                  <a:r>
                    <a:rPr lang="ru-RU" sz="3600" b="1" dirty="0" smtClean="0"/>
                    <a:t>Ш</a:t>
                  </a:r>
                  <a:r>
                    <a:rPr lang="ru-RU" sz="3600" dirty="0" smtClean="0"/>
                    <a:t>.</a:t>
                  </a:r>
                  <a:endParaRPr lang="ru-RU" sz="3600" dirty="0"/>
                </a:p>
              </p:txBody>
            </p:sp>
          </p:grpSp>
          <p:grpSp>
            <p:nvGrpSpPr>
              <p:cNvPr id="14" name="Группа 14"/>
              <p:cNvGrpSpPr/>
              <p:nvPr/>
            </p:nvGrpSpPr>
            <p:grpSpPr>
              <a:xfrm>
                <a:off x="1571604" y="4143404"/>
                <a:ext cx="1571636" cy="1000132"/>
                <a:chOff x="2071670" y="4714908"/>
                <a:chExt cx="1571636" cy="1000132"/>
              </a:xfrm>
            </p:grpSpPr>
            <p:pic>
              <p:nvPicPr>
                <p:cNvPr id="86" name="Picture 3" descr="C:\Users\Сергей\Pictures\иппп.png"/>
                <p:cNvPicPr>
                  <a:picLocks noChangeAspect="1" noChangeArrowheads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2071670" y="4714908"/>
                  <a:ext cx="1571636" cy="1000132"/>
                </a:xfrm>
                <a:prstGeom prst="rect">
                  <a:avLst/>
                </a:prstGeom>
                <a:noFill/>
              </p:spPr>
            </p:pic>
            <p:sp>
              <p:nvSpPr>
                <p:cNvPr id="87" name="TextBox 86"/>
                <p:cNvSpPr txBox="1"/>
                <p:nvPr/>
              </p:nvSpPr>
              <p:spPr>
                <a:xfrm>
                  <a:off x="2214546" y="5000660"/>
                  <a:ext cx="12144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 smtClean="0">
                      <a:solidFill>
                        <a:schemeClr val="bg1"/>
                      </a:solidFill>
                    </a:rPr>
                    <a:t>ИГРАТЬ</a:t>
                  </a:r>
                  <a:endParaRPr lang="ru-RU" sz="20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F:\опыт новое\смешарики\нюша\может ме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1015768" cy="1032577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347864" y="188640"/>
            <a:ext cx="2793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ПРОВЕРКА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76256" y="404664"/>
            <a:ext cx="5613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endParaRPr lang="ru-RU" sz="4000" b="1" cap="none" spc="5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23728" y="404664"/>
            <a:ext cx="7072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</a:t>
            </a:r>
            <a:endParaRPr lang="ru-RU" sz="4000" b="1" cap="none" spc="5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39552" y="1268760"/>
            <a:ext cx="1944216" cy="1472008"/>
            <a:chOff x="683568" y="1533655"/>
            <a:chExt cx="1944216" cy="1472008"/>
          </a:xfrm>
        </p:grpSpPr>
        <p:pic>
          <p:nvPicPr>
            <p:cNvPr id="2053" name="Picture 5" descr="C:\Users\Сергей\Pictures\3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971600" y="1533655"/>
              <a:ext cx="1368152" cy="913914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683568" y="2420888"/>
              <a:ext cx="194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Ш</a:t>
              </a:r>
              <a:r>
                <a:rPr lang="ru-RU" sz="3200" dirty="0" smtClean="0"/>
                <a:t>АПКА</a:t>
              </a:r>
              <a:endParaRPr lang="ru-RU" sz="3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915816" y="1268760"/>
            <a:ext cx="2016224" cy="1591817"/>
            <a:chOff x="2987824" y="1485854"/>
            <a:chExt cx="2016224" cy="1591817"/>
          </a:xfrm>
        </p:grpSpPr>
        <p:pic>
          <p:nvPicPr>
            <p:cNvPr id="23" name="Picture 4" descr="C:\Users\Сергей\Pictures\3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381815">
              <a:off x="3020846" y="1485854"/>
              <a:ext cx="1800413" cy="1015369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987824" y="2492896"/>
              <a:ext cx="2016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Ш</a:t>
              </a:r>
              <a:r>
                <a:rPr lang="ru-RU" sz="3200" dirty="0" smtClean="0"/>
                <a:t>ЛЯПА</a:t>
              </a:r>
              <a:endParaRPr lang="ru-RU" sz="32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51520" y="2852936"/>
            <a:ext cx="2304256" cy="1999513"/>
            <a:chOff x="899592" y="3958478"/>
            <a:chExt cx="2304256" cy="1999513"/>
          </a:xfrm>
        </p:grpSpPr>
        <p:pic>
          <p:nvPicPr>
            <p:cNvPr id="17" name="Picture 4" descr="C:\Users\Сергей\Pictures\32.png"/>
            <p:cNvPicPr>
              <a:picLocks noChangeAspect="1" noChangeArrowheads="1"/>
            </p:cNvPicPr>
            <p:nvPr/>
          </p:nvPicPr>
          <p:blipFill>
            <a:blip r:embed="rId5" cstate="print"/>
            <a:srcRect t="20822"/>
            <a:stretch>
              <a:fillRect/>
            </a:stretch>
          </p:blipFill>
          <p:spPr bwMode="auto">
            <a:xfrm>
              <a:off x="1115616" y="3958478"/>
              <a:ext cx="1728192" cy="1437983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899592" y="5373216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/>
                <a:t>РУБА</a:t>
              </a:r>
              <a:r>
                <a:rPr lang="ru-RU" sz="3200" b="1" dirty="0" smtClean="0"/>
                <a:t>Ш</a:t>
              </a:r>
              <a:r>
                <a:rPr lang="ru-RU" sz="3200" dirty="0" smtClean="0"/>
                <a:t>КА</a:t>
              </a:r>
              <a:endParaRPr lang="ru-RU" sz="3200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699792" y="2564904"/>
            <a:ext cx="1944216" cy="2276535"/>
            <a:chOff x="2843808" y="3105392"/>
            <a:chExt cx="1944216" cy="2276535"/>
          </a:xfrm>
        </p:grpSpPr>
        <p:pic>
          <p:nvPicPr>
            <p:cNvPr id="1029" name="Picture 5" descr="F:\опыт новое\смешарики\xbbc488818364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4054459">
              <a:off x="2970037" y="3105392"/>
              <a:ext cx="1767111" cy="1767111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2843808" y="4797152"/>
              <a:ext cx="194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Ш</a:t>
              </a:r>
              <a:r>
                <a:rPr lang="ru-RU" sz="3200" dirty="0" smtClean="0"/>
                <a:t>АРФ</a:t>
              </a:r>
              <a:endParaRPr lang="ru-RU" sz="32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23528" y="4797152"/>
            <a:ext cx="1944216" cy="1905465"/>
            <a:chOff x="539552" y="4844614"/>
            <a:chExt cx="1944216" cy="1905465"/>
          </a:xfrm>
        </p:grpSpPr>
        <p:pic>
          <p:nvPicPr>
            <p:cNvPr id="1035" name="Picture 11" descr="C:\Users\Сергей\Pictures\31.png"/>
            <p:cNvPicPr>
              <a:picLocks noChangeAspect="1" noChangeArrowheads="1"/>
            </p:cNvPicPr>
            <p:nvPr/>
          </p:nvPicPr>
          <p:blipFill>
            <a:blip r:embed="rId7" cstate="print"/>
            <a:srcRect t="16086"/>
            <a:stretch>
              <a:fillRect/>
            </a:stretch>
          </p:blipFill>
          <p:spPr bwMode="auto">
            <a:xfrm>
              <a:off x="827584" y="4844614"/>
              <a:ext cx="1357322" cy="1374261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539552" y="6165304"/>
              <a:ext cx="194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ЧАШ</a:t>
              </a:r>
              <a:r>
                <a:rPr lang="ru-RU" sz="3200" dirty="0" smtClean="0"/>
                <a:t>КА</a:t>
              </a:r>
              <a:endParaRPr lang="ru-RU" sz="32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627784" y="4941168"/>
            <a:ext cx="2304256" cy="1724669"/>
            <a:chOff x="2771800" y="4953402"/>
            <a:chExt cx="2304256" cy="1724669"/>
          </a:xfrm>
        </p:grpSpPr>
        <p:pic>
          <p:nvPicPr>
            <p:cNvPr id="3" name="Picture 2" descr="C:\Users\Сергей\Pictures\ук.png"/>
            <p:cNvPicPr>
              <a:picLocks noChangeAspect="1" noChangeArrowheads="1"/>
            </p:cNvPicPr>
            <p:nvPr/>
          </p:nvPicPr>
          <p:blipFill>
            <a:blip r:embed="rId8" cstate="print"/>
            <a:srcRect b="18964"/>
            <a:stretch>
              <a:fillRect/>
            </a:stretch>
          </p:blipFill>
          <p:spPr bwMode="auto">
            <a:xfrm rot="1241887">
              <a:off x="3081664" y="4953402"/>
              <a:ext cx="1513471" cy="1214849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2771800" y="6093296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Ш</a:t>
              </a:r>
              <a:r>
                <a:rPr lang="ru-RU" sz="3200" dirty="0" smtClean="0"/>
                <a:t>ОКОЛАД</a:t>
              </a:r>
              <a:endParaRPr lang="ru-RU" sz="3200" dirty="0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5076056" y="980728"/>
            <a:ext cx="3888432" cy="55446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 cap="rnd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6660232" y="3068960"/>
            <a:ext cx="2304256" cy="2414951"/>
            <a:chOff x="6084168" y="3622239"/>
            <a:chExt cx="2304256" cy="2407760"/>
          </a:xfrm>
        </p:grpSpPr>
        <p:pic>
          <p:nvPicPr>
            <p:cNvPr id="2" name="Picture 3" descr="C:\Users\Сергей\Pictures\37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408924">
              <a:off x="6996373" y="3622239"/>
              <a:ext cx="781961" cy="1849715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6084168" y="5445224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/>
                <a:t>ГАЛ</a:t>
              </a:r>
              <a:r>
                <a:rPr lang="ru-RU" sz="3200" b="1" dirty="0" smtClean="0"/>
                <a:t>С</a:t>
              </a:r>
              <a:r>
                <a:rPr lang="ru-RU" sz="3200" dirty="0" smtClean="0"/>
                <a:t>ТУК</a:t>
              </a:r>
              <a:endParaRPr lang="ru-RU" sz="320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220072" y="4797152"/>
            <a:ext cx="2304256" cy="1675703"/>
            <a:chOff x="6372200" y="5182297"/>
            <a:chExt cx="2304256" cy="1675703"/>
          </a:xfrm>
        </p:grpSpPr>
        <p:pic>
          <p:nvPicPr>
            <p:cNvPr id="2050" name="Picture 2" descr="C:\Users\Сергей\Pictures\36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64289" y="5182297"/>
              <a:ext cx="648072" cy="1131046"/>
            </a:xfrm>
            <a:prstGeom prst="rect">
              <a:avLst/>
            </a:prstGeom>
            <a:noFill/>
          </p:spPr>
        </p:pic>
        <p:sp>
          <p:nvSpPr>
            <p:cNvPr id="37" name="TextBox 36"/>
            <p:cNvSpPr txBox="1"/>
            <p:nvPr/>
          </p:nvSpPr>
          <p:spPr>
            <a:xfrm>
              <a:off x="6372200" y="6273225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С</a:t>
              </a:r>
              <a:r>
                <a:rPr lang="ru-RU" sz="3200" dirty="0" smtClean="0"/>
                <a:t>ТАКАН</a:t>
              </a:r>
              <a:endParaRPr lang="ru-RU" sz="3200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5076056" y="2060848"/>
            <a:ext cx="2304256" cy="2169521"/>
            <a:chOff x="3491880" y="1916262"/>
            <a:chExt cx="2304256" cy="2169521"/>
          </a:xfrm>
        </p:grpSpPr>
        <p:pic>
          <p:nvPicPr>
            <p:cNvPr id="41" name="Picture 12" descr="C:\Users\Сергей\Pictures\33.pn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4050993" y="1916262"/>
              <a:ext cx="1276422" cy="165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491880" y="3501008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С</a:t>
              </a:r>
              <a:r>
                <a:rPr lang="ru-RU" sz="3200" dirty="0" smtClean="0"/>
                <a:t>АРАФАН</a:t>
              </a:r>
              <a:endParaRPr lang="ru-RU" sz="3200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 flipV="1">
              <a:off x="3851920" y="3428999"/>
              <a:ext cx="288032" cy="1440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76056" y="980728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Скажи, что еще нужно убрать </a:t>
            </a:r>
            <a:r>
              <a:rPr lang="ru-RU" sz="2800" dirty="0" err="1" smtClean="0"/>
              <a:t>Нюше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44" name="Picture 2" descr="C:\Users\Сергей\Pictures\6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0800000">
            <a:off x="7896267" y="5678199"/>
            <a:ext cx="1081478" cy="108743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pic>
        <p:nvPicPr>
          <p:cNvPr id="9218" name="Picture 2" descr="C:\Users\Сергей\Pictures\6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5589240"/>
            <a:ext cx="1152525" cy="1158875"/>
          </a:xfrm>
          <a:prstGeom prst="rect">
            <a:avLst/>
          </a:prstGeom>
          <a:noFill/>
        </p:spPr>
      </p:pic>
      <p:grpSp>
        <p:nvGrpSpPr>
          <p:cNvPr id="25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. АМОЛЁТ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2844" y="0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59"/>
          <p:cNvGrpSpPr/>
          <p:nvPr/>
        </p:nvGrpSpPr>
        <p:grpSpPr>
          <a:xfrm>
            <a:off x="1142976" y="0"/>
            <a:ext cx="7286676" cy="1946616"/>
            <a:chOff x="1214414" y="3786190"/>
            <a:chExt cx="5760640" cy="1946616"/>
          </a:xfrm>
        </p:grpSpPr>
        <p:sp>
          <p:nvSpPr>
            <p:cNvPr id="33" name="Облако 32"/>
            <p:cNvSpPr/>
            <p:nvPr/>
          </p:nvSpPr>
          <p:spPr bwMode="auto">
            <a:xfrm>
              <a:off x="1214414" y="3786190"/>
              <a:ext cx="5760640" cy="178592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TextBox 103"/>
            <p:cNvSpPr txBox="1">
              <a:spLocks noChangeArrowheads="1"/>
            </p:cNvSpPr>
            <p:nvPr/>
          </p:nvSpPr>
          <p:spPr bwMode="auto">
            <a:xfrm>
              <a:off x="1285852" y="4286256"/>
              <a:ext cx="5688632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Помоги </a:t>
              </a:r>
              <a:r>
                <a:rPr lang="ru-RU" sz="3200" dirty="0" err="1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Барашу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подписать рисунки.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Вставь букву </a:t>
              </a:r>
              <a:r>
                <a:rPr lang="ru-RU" sz="3200" b="1" i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или </a:t>
              </a:r>
              <a:r>
                <a:rPr lang="ru-RU" sz="3200" b="1" i="1" dirty="0" err="1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ru-RU" sz="3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2400" dirty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059832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pic>
        <p:nvPicPr>
          <p:cNvPr id="21" name="Picture 2" descr="C:\Users\Сергей\Pictures\Р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28184" y="3789040"/>
            <a:ext cx="1248309" cy="970657"/>
          </a:xfrm>
          <a:prstGeom prst="rect">
            <a:avLst/>
          </a:prstGeom>
          <a:noFill/>
        </p:spPr>
      </p:pic>
      <p:grpSp>
        <p:nvGrpSpPr>
          <p:cNvPr id="23" name="Группа 22"/>
          <p:cNvGrpSpPr/>
          <p:nvPr/>
        </p:nvGrpSpPr>
        <p:grpSpPr>
          <a:xfrm>
            <a:off x="3143240" y="1785926"/>
            <a:ext cx="3087136" cy="2286016"/>
            <a:chOff x="3131840" y="1700808"/>
            <a:chExt cx="3087136" cy="2286016"/>
          </a:xfrm>
        </p:grpSpPr>
        <p:sp>
          <p:nvSpPr>
            <p:cNvPr id="29" name="Овал 28"/>
            <p:cNvSpPr/>
            <p:nvPr/>
          </p:nvSpPr>
          <p:spPr>
            <a:xfrm>
              <a:off x="3786182" y="2428868"/>
              <a:ext cx="142876" cy="14287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Picture 2" descr="C:\Users\Сергей\Pictures\все подряд\игрушки\Рисунок11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31840" y="1700808"/>
              <a:ext cx="3087136" cy="2286016"/>
            </a:xfrm>
            <a:prstGeom prst="rect">
              <a:avLst/>
            </a:prstGeom>
            <a:noFill/>
          </p:spPr>
        </p:pic>
      </p:grpSp>
      <p:grpSp>
        <p:nvGrpSpPr>
          <p:cNvPr id="39" name="Группа 59"/>
          <p:cNvGrpSpPr/>
          <p:nvPr/>
        </p:nvGrpSpPr>
        <p:grpSpPr>
          <a:xfrm>
            <a:off x="1428728" y="0"/>
            <a:ext cx="6715172" cy="1830952"/>
            <a:chOff x="1270891" y="3719480"/>
            <a:chExt cx="5704163" cy="1709760"/>
          </a:xfrm>
        </p:grpSpPr>
        <p:sp>
          <p:nvSpPr>
            <p:cNvPr id="40" name="Облако 39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1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моги Бараш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самол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pic>
        <p:nvPicPr>
          <p:cNvPr id="9218" name="Picture 2" descr="C:\Users\Сергей\Pictures\6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5589240"/>
            <a:ext cx="1152525" cy="1158875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3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ЛО</a:t>
              </a:r>
              <a:r>
                <a:rPr lang="ru-RU" sz="1200" b="1" dirty="0" smtClean="0"/>
                <a:t> </a:t>
              </a:r>
              <a:r>
                <a:rPr lang="ru-RU" sz="4800" b="1" dirty="0" smtClean="0"/>
                <a:t>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.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АДКА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16632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995936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pic>
        <p:nvPicPr>
          <p:cNvPr id="22" name="Picture 2" descr="C:\Users\Сергей\Pictures\Р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6" y="3429000"/>
            <a:ext cx="1248309" cy="970657"/>
          </a:xfrm>
          <a:prstGeom prst="rect">
            <a:avLst/>
          </a:prstGeom>
          <a:noFill/>
        </p:spPr>
      </p:pic>
      <p:grpSp>
        <p:nvGrpSpPr>
          <p:cNvPr id="24" name="Группа 23"/>
          <p:cNvGrpSpPr/>
          <p:nvPr/>
        </p:nvGrpSpPr>
        <p:grpSpPr>
          <a:xfrm>
            <a:off x="3500430" y="1785926"/>
            <a:ext cx="2500330" cy="2522637"/>
            <a:chOff x="3500430" y="1785926"/>
            <a:chExt cx="2500330" cy="2522637"/>
          </a:xfrm>
        </p:grpSpPr>
        <p:sp>
          <p:nvSpPr>
            <p:cNvPr id="25" name="Овал 24"/>
            <p:cNvSpPr/>
            <p:nvPr/>
          </p:nvSpPr>
          <p:spPr>
            <a:xfrm>
              <a:off x="4357686" y="3143248"/>
              <a:ext cx="142876" cy="14287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2" descr="C:\Users\Сергей\Pictures\все подряд\игрушки\Рисунок4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500430" y="1785926"/>
              <a:ext cx="2500330" cy="2522637"/>
            </a:xfrm>
            <a:prstGeom prst="rect">
              <a:avLst/>
            </a:prstGeom>
            <a:noFill/>
          </p:spPr>
        </p:pic>
      </p:grpSp>
      <p:grpSp>
        <p:nvGrpSpPr>
          <p:cNvPr id="30" name="Группа 59"/>
          <p:cNvGrpSpPr/>
          <p:nvPr/>
        </p:nvGrpSpPr>
        <p:grpSpPr>
          <a:xfrm>
            <a:off x="1428728" y="0"/>
            <a:ext cx="6715172" cy="1714488"/>
            <a:chOff x="1270891" y="3719481"/>
            <a:chExt cx="5704163" cy="1601005"/>
          </a:xfrm>
        </p:grpSpPr>
        <p:sp>
          <p:nvSpPr>
            <p:cNvPr id="33" name="Облако 32"/>
            <p:cNvSpPr/>
            <p:nvPr/>
          </p:nvSpPr>
          <p:spPr bwMode="auto">
            <a:xfrm>
              <a:off x="1270891" y="3719481"/>
              <a:ext cx="5704163" cy="160100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лошад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pic>
        <p:nvPicPr>
          <p:cNvPr id="9218" name="Picture 2" descr="C:\Users\Сергей\Pictures\6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5589240"/>
            <a:ext cx="1152525" cy="1158875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3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МА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. ИНКА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16632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067944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pic>
        <p:nvPicPr>
          <p:cNvPr id="22" name="Picture 2" descr="C:\Users\Сергей\Pictures\Р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6" y="3429000"/>
            <a:ext cx="1248309" cy="970657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3347864" y="1844824"/>
            <a:ext cx="2836116" cy="2428322"/>
            <a:chOff x="3347864" y="1844824"/>
            <a:chExt cx="2836116" cy="2428322"/>
          </a:xfrm>
        </p:grpSpPr>
        <p:sp>
          <p:nvSpPr>
            <p:cNvPr id="20" name="Овал 19"/>
            <p:cNvSpPr/>
            <p:nvPr/>
          </p:nvSpPr>
          <p:spPr>
            <a:xfrm>
              <a:off x="4286248" y="3071810"/>
              <a:ext cx="214314" cy="21431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2" descr="C:\Users\Сергей\Pictures\все подряд\игрушки\0_7713f_3c76296e_L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47864" y="1844824"/>
              <a:ext cx="2836116" cy="2428322"/>
            </a:xfrm>
            <a:prstGeom prst="rect">
              <a:avLst/>
            </a:prstGeom>
            <a:noFill/>
          </p:spPr>
        </p:pic>
      </p:grpSp>
      <p:grpSp>
        <p:nvGrpSpPr>
          <p:cNvPr id="23" name="Группа 59"/>
          <p:cNvGrpSpPr/>
          <p:nvPr/>
        </p:nvGrpSpPr>
        <p:grpSpPr>
          <a:xfrm>
            <a:off x="1428728" y="0"/>
            <a:ext cx="6715172" cy="1714488"/>
            <a:chOff x="1270891" y="3719481"/>
            <a:chExt cx="5704163" cy="1601005"/>
          </a:xfrm>
        </p:grpSpPr>
        <p:sp>
          <p:nvSpPr>
            <p:cNvPr id="24" name="Облако 23"/>
            <p:cNvSpPr/>
            <p:nvPr/>
          </p:nvSpPr>
          <p:spPr bwMode="auto">
            <a:xfrm>
              <a:off x="1270891" y="3719481"/>
              <a:ext cx="5704163" cy="160100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ашин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pic>
        <p:nvPicPr>
          <p:cNvPr id="9218" name="Picture 2" descr="C:\Users\Сергей\Pictures\6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5589240"/>
            <a:ext cx="1152525" cy="1158875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3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НО . ОРОГ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88640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995936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pic>
        <p:nvPicPr>
          <p:cNvPr id="23" name="Picture 2" descr="C:\Users\Сергей\Pictures\Р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3717032"/>
            <a:ext cx="1248309" cy="970657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3286116" y="1714488"/>
            <a:ext cx="3003898" cy="2547949"/>
            <a:chOff x="3286116" y="1714488"/>
            <a:chExt cx="3003898" cy="2547949"/>
          </a:xfrm>
        </p:grpSpPr>
        <p:sp>
          <p:nvSpPr>
            <p:cNvPr id="20" name="Овал 19"/>
            <p:cNvSpPr/>
            <p:nvPr/>
          </p:nvSpPr>
          <p:spPr>
            <a:xfrm>
              <a:off x="4786314" y="3857628"/>
              <a:ext cx="214314" cy="21431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2" descr="C:\Users\Сергей\Pictures\все подряд\игрушки\Рисунок6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286116" y="1714488"/>
              <a:ext cx="3003898" cy="2547949"/>
            </a:xfrm>
            <a:prstGeom prst="rect">
              <a:avLst/>
            </a:prstGeom>
            <a:noFill/>
          </p:spPr>
        </p:pic>
      </p:grpSp>
      <p:grpSp>
        <p:nvGrpSpPr>
          <p:cNvPr id="21" name="Группа 59"/>
          <p:cNvGrpSpPr/>
          <p:nvPr/>
        </p:nvGrpSpPr>
        <p:grpSpPr>
          <a:xfrm>
            <a:off x="1428728" y="0"/>
            <a:ext cx="6715172" cy="1714488"/>
            <a:chOff x="1270891" y="3719481"/>
            <a:chExt cx="5704163" cy="1601005"/>
          </a:xfrm>
        </p:grpSpPr>
        <p:sp>
          <p:nvSpPr>
            <p:cNvPr id="24" name="Облако 23"/>
            <p:cNvSpPr/>
            <p:nvPr/>
          </p:nvSpPr>
          <p:spPr bwMode="auto">
            <a:xfrm>
              <a:off x="1270891" y="3719481"/>
              <a:ext cx="5704163" cy="160100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осоро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3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МИ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.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КА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0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499992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pic>
        <p:nvPicPr>
          <p:cNvPr id="22" name="Picture 2" descr="C:\Users\Сергей\Pictures\Р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3429000"/>
            <a:ext cx="1248309" cy="970657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3857620" y="1785926"/>
            <a:ext cx="2000264" cy="2473948"/>
            <a:chOff x="3923928" y="1844824"/>
            <a:chExt cx="2009384" cy="2545386"/>
          </a:xfrm>
        </p:grpSpPr>
        <p:sp>
          <p:nvSpPr>
            <p:cNvPr id="20" name="Овал 19"/>
            <p:cNvSpPr/>
            <p:nvPr/>
          </p:nvSpPr>
          <p:spPr>
            <a:xfrm>
              <a:off x="5000628" y="3929066"/>
              <a:ext cx="142876" cy="14287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2" descr="C:\Users\Сергей\Pictures\все подряд\игрушки\Рисунок7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923928" y="1844824"/>
              <a:ext cx="2009384" cy="2545386"/>
            </a:xfrm>
            <a:prstGeom prst="rect">
              <a:avLst/>
            </a:prstGeom>
            <a:noFill/>
          </p:spPr>
        </p:pic>
      </p:grpSp>
      <p:grpSp>
        <p:nvGrpSpPr>
          <p:cNvPr id="23" name="Группа 59"/>
          <p:cNvGrpSpPr/>
          <p:nvPr/>
        </p:nvGrpSpPr>
        <p:grpSpPr>
          <a:xfrm>
            <a:off x="1428728" y="0"/>
            <a:ext cx="6715172" cy="1714488"/>
            <a:chOff x="1270891" y="3719481"/>
            <a:chExt cx="5704163" cy="1601005"/>
          </a:xfrm>
        </p:grpSpPr>
        <p:sp>
          <p:nvSpPr>
            <p:cNvPr id="24" name="Облако 23"/>
            <p:cNvSpPr/>
            <p:nvPr/>
          </p:nvSpPr>
          <p:spPr bwMode="auto">
            <a:xfrm>
              <a:off x="1270891" y="3719481"/>
              <a:ext cx="5704163" cy="160100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Picture 2" descr="C:\Users\Сергей\Pictures\8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58148" y="5572140"/>
            <a:ext cx="1158875" cy="1152525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1714480" y="1857364"/>
            <a:ext cx="5500726" cy="3143272"/>
            <a:chOff x="1696880" y="280234"/>
            <a:chExt cx="4464357" cy="1450768"/>
          </a:xfrm>
        </p:grpSpPr>
        <p:sp>
          <p:nvSpPr>
            <p:cNvPr id="33" name="Выноска-облако 32"/>
            <p:cNvSpPr/>
            <p:nvPr/>
          </p:nvSpPr>
          <p:spPr>
            <a:xfrm>
              <a:off x="1696880" y="280234"/>
              <a:ext cx="4464357" cy="1450768"/>
            </a:xfrm>
            <a:prstGeom prst="cloudCallout">
              <a:avLst>
                <a:gd name="adj1" fmla="val -41112"/>
                <a:gd name="adj2" fmla="val 66489"/>
              </a:avLst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103"/>
            <p:cNvSpPr txBox="1">
              <a:spLocks noChangeArrowheads="1"/>
            </p:cNvSpPr>
            <p:nvPr/>
          </p:nvSpPr>
          <p:spPr bwMode="auto">
            <a:xfrm>
              <a:off x="2160709" y="642926"/>
              <a:ext cx="3429023" cy="952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Спасибо</a:t>
              </a:r>
            </a:p>
            <a:p>
              <a:pPr algn="ctr"/>
              <a:r>
                <a:rPr lang="ru-RU" sz="40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за помощь!</a:t>
              </a:r>
              <a:endParaRPr lang="ru-RU" sz="4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F:\школа\разработка тренажера\разное\wpapers_ru_Голубой-океан.jpg"/>
          <p:cNvPicPr>
            <a:picLocks noChangeAspect="1" noChangeArrowheads="1"/>
          </p:cNvPicPr>
          <p:nvPr/>
        </p:nvPicPr>
        <p:blipFill>
          <a:blip r:embed="rId7" cstate="print"/>
          <a:srcRect t="54593" r="11011"/>
          <a:stretch>
            <a:fillRect/>
          </a:stretch>
        </p:blipFill>
        <p:spPr bwMode="auto">
          <a:xfrm>
            <a:off x="0" y="2285992"/>
            <a:ext cx="9144000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8" cstate="print"/>
          <a:srcRect b="59997"/>
          <a:stretch>
            <a:fillRect/>
          </a:stretch>
        </p:blipFill>
        <p:spPr bwMode="auto">
          <a:xfrm>
            <a:off x="0" y="0"/>
            <a:ext cx="9144000" cy="2357430"/>
          </a:xfrm>
          <a:prstGeom prst="rect">
            <a:avLst/>
          </a:prstGeom>
          <a:noFill/>
        </p:spPr>
      </p:pic>
      <p:sp>
        <p:nvSpPr>
          <p:cNvPr id="66" name="Прямоугольник 65"/>
          <p:cNvSpPr/>
          <p:nvPr/>
        </p:nvSpPr>
        <p:spPr>
          <a:xfrm>
            <a:off x="0" y="0"/>
            <a:ext cx="9144000" cy="2276872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C:\Users\Сергей\Pictures\9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83908" y="5572140"/>
            <a:ext cx="1160092" cy="1154112"/>
          </a:xfrm>
          <a:prstGeom prst="rect">
            <a:avLst/>
          </a:prstGeom>
          <a:noFill/>
        </p:spPr>
      </p:pic>
      <p:sp>
        <p:nvSpPr>
          <p:cNvPr id="108" name="Овал 107"/>
          <p:cNvSpPr/>
          <p:nvPr/>
        </p:nvSpPr>
        <p:spPr bwMode="auto">
          <a:xfrm>
            <a:off x="7455296" y="2093210"/>
            <a:ext cx="1536501" cy="907143"/>
          </a:xfrm>
          <a:prstGeom prst="ellipse">
            <a:avLst/>
          </a:prstGeom>
          <a:solidFill>
            <a:srgbClr val="FFFF66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241" name="Рисунок 109" descr="аапаль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0811" y="142852"/>
            <a:ext cx="2643189" cy="24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2" name="Рисунок 110" descr="вввв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69854" y="1921119"/>
            <a:ext cx="1093708" cy="92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52"/>
          <p:cNvGrpSpPr>
            <a:grpSpLocks/>
          </p:cNvGrpSpPr>
          <p:nvPr/>
        </p:nvGrpSpPr>
        <p:grpSpPr bwMode="auto">
          <a:xfrm>
            <a:off x="1885474" y="5445224"/>
            <a:ext cx="2450552" cy="872641"/>
            <a:chOff x="571472" y="1699097"/>
            <a:chExt cx="2450569" cy="872647"/>
          </a:xfrm>
        </p:grpSpPr>
        <p:sp>
          <p:nvSpPr>
            <p:cNvPr id="37" name="Двойная волна 36"/>
            <p:cNvSpPr/>
            <p:nvPr/>
          </p:nvSpPr>
          <p:spPr>
            <a:xfrm>
              <a:off x="571472" y="1699097"/>
              <a:ext cx="2450569" cy="872647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9728" y="1843114"/>
              <a:ext cx="2016238" cy="646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. АРИК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Группа 25"/>
          <p:cNvGrpSpPr/>
          <p:nvPr/>
        </p:nvGrpSpPr>
        <p:grpSpPr>
          <a:xfrm>
            <a:off x="2987824" y="4581128"/>
            <a:ext cx="2571768" cy="864661"/>
            <a:chOff x="2214546" y="3786190"/>
            <a:chExt cx="2571768" cy="864661"/>
          </a:xfrm>
        </p:grpSpPr>
        <p:sp>
          <p:nvSpPr>
            <p:cNvPr id="27" name="Двойная волна 26"/>
            <p:cNvSpPr/>
            <p:nvPr/>
          </p:nvSpPr>
          <p:spPr bwMode="auto">
            <a:xfrm>
              <a:off x="2214546" y="3786190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2285984" y="3929066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. АПОГИ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Рисунок 28" descr="монетка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80112" y="5805264"/>
            <a:ext cx="357190" cy="761797"/>
          </a:xfrm>
          <a:prstGeom prst="rect">
            <a:avLst/>
          </a:prstGeom>
        </p:spPr>
      </p:pic>
      <p:grpSp>
        <p:nvGrpSpPr>
          <p:cNvPr id="5" name="Группа 29"/>
          <p:cNvGrpSpPr/>
          <p:nvPr/>
        </p:nvGrpSpPr>
        <p:grpSpPr>
          <a:xfrm>
            <a:off x="3635896" y="3356992"/>
            <a:ext cx="2571768" cy="864661"/>
            <a:chOff x="2285984" y="4286256"/>
            <a:chExt cx="2571768" cy="864661"/>
          </a:xfrm>
        </p:grpSpPr>
        <p:sp>
          <p:nvSpPr>
            <p:cNvPr id="31" name="Двойная волна 30"/>
            <p:cNvSpPr/>
            <p:nvPr/>
          </p:nvSpPr>
          <p:spPr bwMode="auto">
            <a:xfrm>
              <a:off x="2285984" y="4286256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2285984" y="4429132"/>
              <a:ext cx="2476517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МАЛЫ </a:t>
              </a: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ru-RU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3" name="Рисунок 32" descr="монетка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228184" y="5805264"/>
            <a:ext cx="335729" cy="716024"/>
          </a:xfrm>
          <a:prstGeom prst="rect">
            <a:avLst/>
          </a:prstGeom>
        </p:spPr>
      </p:pic>
      <p:grpSp>
        <p:nvGrpSpPr>
          <p:cNvPr id="6" name="Группа 38"/>
          <p:cNvGrpSpPr/>
          <p:nvPr/>
        </p:nvGrpSpPr>
        <p:grpSpPr>
          <a:xfrm>
            <a:off x="3714744" y="4000504"/>
            <a:ext cx="2571768" cy="864661"/>
            <a:chOff x="2214546" y="3786190"/>
            <a:chExt cx="2571768" cy="864661"/>
          </a:xfrm>
        </p:grpSpPr>
        <p:sp>
          <p:nvSpPr>
            <p:cNvPr id="41" name="Двойная волна 40"/>
            <p:cNvSpPr/>
            <p:nvPr/>
          </p:nvSpPr>
          <p:spPr bwMode="auto">
            <a:xfrm>
              <a:off x="2214546" y="3786190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2285984" y="3929066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МЕ . ОК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9" name="Рисунок 38" descr="монетка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5805264"/>
            <a:ext cx="335729" cy="716024"/>
          </a:xfrm>
          <a:prstGeom prst="rect">
            <a:avLst/>
          </a:prstGeom>
        </p:spPr>
      </p:pic>
      <p:pic>
        <p:nvPicPr>
          <p:cNvPr id="43" name="Рисунок 42" descr="монетка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04248" y="5805264"/>
            <a:ext cx="335729" cy="716024"/>
          </a:xfrm>
          <a:prstGeom prst="rect">
            <a:avLst/>
          </a:prstGeom>
        </p:spPr>
      </p:pic>
      <p:grpSp>
        <p:nvGrpSpPr>
          <p:cNvPr id="8" name="Группа 55"/>
          <p:cNvGrpSpPr/>
          <p:nvPr/>
        </p:nvGrpSpPr>
        <p:grpSpPr>
          <a:xfrm>
            <a:off x="4932040" y="4653136"/>
            <a:ext cx="2571768" cy="864661"/>
            <a:chOff x="4143372" y="2000240"/>
            <a:chExt cx="2571768" cy="864661"/>
          </a:xfrm>
        </p:grpSpPr>
        <p:sp>
          <p:nvSpPr>
            <p:cNvPr id="58" name="Двойная волна 57"/>
            <p:cNvSpPr/>
            <p:nvPr/>
          </p:nvSpPr>
          <p:spPr bwMode="auto">
            <a:xfrm>
              <a:off x="4143372" y="2000240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4214810" y="2143116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ПЕ . ОК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223" name="Рисунок 52" descr="81386303_Solnc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4300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49"/>
          <p:cNvGrpSpPr/>
          <p:nvPr/>
        </p:nvGrpSpPr>
        <p:grpSpPr>
          <a:xfrm>
            <a:off x="1857356" y="5429264"/>
            <a:ext cx="2450552" cy="872641"/>
            <a:chOff x="2411760" y="836712"/>
            <a:chExt cx="2450552" cy="872641"/>
          </a:xfrm>
        </p:grpSpPr>
        <p:sp>
          <p:nvSpPr>
            <p:cNvPr id="53" name="Двойная волна 52"/>
            <p:cNvSpPr/>
            <p:nvPr/>
          </p:nvSpPr>
          <p:spPr bwMode="auto">
            <a:xfrm>
              <a:off x="2411760" y="836712"/>
              <a:ext cx="2450552" cy="87264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2627784" y="980728"/>
              <a:ext cx="20162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ШАРИК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66"/>
          <p:cNvGrpSpPr/>
          <p:nvPr/>
        </p:nvGrpSpPr>
        <p:grpSpPr>
          <a:xfrm>
            <a:off x="3000364" y="4572008"/>
            <a:ext cx="2571768" cy="864661"/>
            <a:chOff x="2987824" y="4581128"/>
            <a:chExt cx="2571768" cy="864661"/>
          </a:xfrm>
        </p:grpSpPr>
        <p:sp>
          <p:nvSpPr>
            <p:cNvPr id="69" name="Двойная волна 68"/>
            <p:cNvSpPr/>
            <p:nvPr/>
          </p:nvSpPr>
          <p:spPr bwMode="auto">
            <a:xfrm>
              <a:off x="2987824" y="4581128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0" name="TextBox 69"/>
            <p:cNvSpPr txBox="1"/>
            <p:nvPr/>
          </p:nvSpPr>
          <p:spPr bwMode="auto">
            <a:xfrm>
              <a:off x="3059832" y="4725144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САПОГИ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Группа 59"/>
          <p:cNvGrpSpPr/>
          <p:nvPr/>
        </p:nvGrpSpPr>
        <p:grpSpPr>
          <a:xfrm>
            <a:off x="4929190" y="4643446"/>
            <a:ext cx="2571768" cy="864661"/>
            <a:chOff x="4788024" y="3933056"/>
            <a:chExt cx="2571768" cy="864661"/>
          </a:xfrm>
        </p:grpSpPr>
        <p:sp>
          <p:nvSpPr>
            <p:cNvPr id="65" name="Двойная волна 64"/>
            <p:cNvSpPr/>
            <p:nvPr/>
          </p:nvSpPr>
          <p:spPr bwMode="auto">
            <a:xfrm>
              <a:off x="4788024" y="3933056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7" name="TextBox 66"/>
            <p:cNvSpPr txBox="1"/>
            <p:nvPr/>
          </p:nvSpPr>
          <p:spPr bwMode="auto">
            <a:xfrm>
              <a:off x="4860032" y="4077072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ПЕСОК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Группа 70"/>
          <p:cNvGrpSpPr/>
          <p:nvPr/>
        </p:nvGrpSpPr>
        <p:grpSpPr>
          <a:xfrm>
            <a:off x="6143636" y="4000504"/>
            <a:ext cx="2571768" cy="864661"/>
            <a:chOff x="1357290" y="4500570"/>
            <a:chExt cx="2571768" cy="864661"/>
          </a:xfrm>
        </p:grpSpPr>
        <p:sp>
          <p:nvSpPr>
            <p:cNvPr id="74" name="Двойная волна 73"/>
            <p:cNvSpPr/>
            <p:nvPr/>
          </p:nvSpPr>
          <p:spPr bwMode="auto">
            <a:xfrm>
              <a:off x="1357290" y="4500570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1428728" y="4643446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ПУ . КА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Группа 75"/>
          <p:cNvGrpSpPr/>
          <p:nvPr/>
        </p:nvGrpSpPr>
        <p:grpSpPr>
          <a:xfrm>
            <a:off x="6143636" y="4000504"/>
            <a:ext cx="2571768" cy="864661"/>
            <a:chOff x="2000232" y="1000108"/>
            <a:chExt cx="2571768" cy="864661"/>
          </a:xfrm>
        </p:grpSpPr>
        <p:sp>
          <p:nvSpPr>
            <p:cNvPr id="77" name="Двойная волна 76"/>
            <p:cNvSpPr/>
            <p:nvPr/>
          </p:nvSpPr>
          <p:spPr bwMode="auto">
            <a:xfrm>
              <a:off x="2000232" y="1000108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8" name="TextBox 77"/>
            <p:cNvSpPr txBox="1"/>
            <p:nvPr/>
          </p:nvSpPr>
          <p:spPr bwMode="auto">
            <a:xfrm>
              <a:off x="2071670" y="1142984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ПУШКА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6" name="Рисунок 75" descr="ссс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428868"/>
            <a:ext cx="1707724" cy="1348813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>
          <a:xfrm>
            <a:off x="3365226" y="405669"/>
            <a:ext cx="2701176" cy="1715913"/>
            <a:chOff x="5426716" y="1736022"/>
            <a:chExt cx="2701176" cy="1715913"/>
          </a:xfrm>
        </p:grpSpPr>
        <p:sp>
          <p:nvSpPr>
            <p:cNvPr id="79" name="Выноска-облако 78"/>
            <p:cNvSpPr/>
            <p:nvPr/>
          </p:nvSpPr>
          <p:spPr>
            <a:xfrm rot="21357731" flipH="1">
              <a:off x="5426716" y="1736022"/>
              <a:ext cx="2701176" cy="1715913"/>
            </a:xfrm>
            <a:prstGeom prst="cloudCallout">
              <a:avLst>
                <a:gd name="adj1" fmla="val -62507"/>
                <a:gd name="adj2" fmla="val 63849"/>
              </a:avLst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990548" y="2116147"/>
              <a:ext cx="16430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>
                  <a:solidFill>
                    <a:srgbClr val="C00000"/>
                  </a:solidFill>
                </a:rPr>
                <a:t>УРА!</a:t>
              </a:r>
              <a:endParaRPr lang="ru-RU" sz="4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Группа 59"/>
          <p:cNvGrpSpPr/>
          <p:nvPr/>
        </p:nvGrpSpPr>
        <p:grpSpPr>
          <a:xfrm>
            <a:off x="142844" y="142852"/>
            <a:ext cx="7267031" cy="2224745"/>
            <a:chOff x="1157937" y="3786189"/>
            <a:chExt cx="5745109" cy="1947547"/>
          </a:xfrm>
        </p:grpSpPr>
        <p:sp>
          <p:nvSpPr>
            <p:cNvPr id="47" name="Облако 46"/>
            <p:cNvSpPr/>
            <p:nvPr/>
          </p:nvSpPr>
          <p:spPr bwMode="auto">
            <a:xfrm>
              <a:off x="1609752" y="3786189"/>
              <a:ext cx="4574626" cy="18761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8" name="TextBox 103"/>
            <p:cNvSpPr txBox="1">
              <a:spLocks noChangeArrowheads="1"/>
            </p:cNvSpPr>
            <p:nvPr/>
          </p:nvSpPr>
          <p:spPr bwMode="auto">
            <a:xfrm>
              <a:off x="1157937" y="4036338"/>
              <a:ext cx="5745109" cy="1697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Плыви, выбирая волны со 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словами, в которые нужно 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вставить букву </a:t>
              </a: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2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Группа 59"/>
          <p:cNvGrpSpPr/>
          <p:nvPr/>
        </p:nvGrpSpPr>
        <p:grpSpPr>
          <a:xfrm>
            <a:off x="755576" y="116632"/>
            <a:ext cx="5786478" cy="2143140"/>
            <a:chOff x="1609752" y="3786189"/>
            <a:chExt cx="4574626" cy="1876110"/>
          </a:xfrm>
        </p:grpSpPr>
        <p:sp>
          <p:nvSpPr>
            <p:cNvPr id="84" name="Облако 83"/>
            <p:cNvSpPr/>
            <p:nvPr/>
          </p:nvSpPr>
          <p:spPr bwMode="auto">
            <a:xfrm>
              <a:off x="1609752" y="3786189"/>
              <a:ext cx="4574626" cy="18761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5" name="TextBox 103"/>
            <p:cNvSpPr txBox="1">
              <a:spLocks noChangeArrowheads="1"/>
            </p:cNvSpPr>
            <p:nvPr/>
          </p:nvSpPr>
          <p:spPr bwMode="auto">
            <a:xfrm>
              <a:off x="1803066" y="4184364"/>
              <a:ext cx="4179287" cy="1320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4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Помоги КАР-КАРЫЧУ </a:t>
              </a:r>
            </a:p>
            <a:p>
              <a:pPr algn="ctr"/>
              <a:r>
                <a:rPr lang="ru-RU" sz="34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доплыть до острова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074" name="Picture 2" descr="F:\опыт новое\смешарики\взяла\ааааа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214346" y="4357694"/>
            <a:ext cx="2224087" cy="2371725"/>
          </a:xfrm>
          <a:prstGeom prst="rect">
            <a:avLst/>
          </a:prstGeom>
          <a:noFill/>
        </p:spPr>
      </p:pic>
      <p:pic>
        <p:nvPicPr>
          <p:cNvPr id="2051" name="Picture 3" descr="C:\Users\Сергей\Pictures\3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2339752" y="5085184"/>
            <a:ext cx="1033173" cy="928694"/>
          </a:xfrm>
          <a:prstGeom prst="rect">
            <a:avLst/>
          </a:prstGeom>
          <a:noFill/>
        </p:spPr>
      </p:pic>
      <p:pic>
        <p:nvPicPr>
          <p:cNvPr id="51" name="Рисунок 50" descr="ии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500562" y="5715016"/>
            <a:ext cx="928694" cy="834781"/>
          </a:xfrm>
          <a:prstGeom prst="rect">
            <a:avLst/>
          </a:prstGeom>
        </p:spPr>
      </p:pic>
      <p:grpSp>
        <p:nvGrpSpPr>
          <p:cNvPr id="11" name="Группа 48"/>
          <p:cNvGrpSpPr/>
          <p:nvPr/>
        </p:nvGrpSpPr>
        <p:grpSpPr>
          <a:xfrm>
            <a:off x="3714744" y="4071942"/>
            <a:ext cx="2571768" cy="864661"/>
            <a:chOff x="2627784" y="2204864"/>
            <a:chExt cx="2571768" cy="864661"/>
          </a:xfrm>
        </p:grpSpPr>
        <p:sp>
          <p:nvSpPr>
            <p:cNvPr id="52" name="Двойная волна 51"/>
            <p:cNvSpPr/>
            <p:nvPr/>
          </p:nvSpPr>
          <p:spPr bwMode="auto">
            <a:xfrm>
              <a:off x="2627784" y="2204864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2699792" y="2348880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МЕШОК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Группа 59"/>
          <p:cNvGrpSpPr/>
          <p:nvPr/>
        </p:nvGrpSpPr>
        <p:grpSpPr>
          <a:xfrm>
            <a:off x="3643306" y="3357562"/>
            <a:ext cx="2571768" cy="864661"/>
            <a:chOff x="2627784" y="2204864"/>
            <a:chExt cx="2571768" cy="864661"/>
          </a:xfrm>
        </p:grpSpPr>
        <p:sp>
          <p:nvSpPr>
            <p:cNvPr id="63" name="Двойная волна 62"/>
            <p:cNvSpPr/>
            <p:nvPr/>
          </p:nvSpPr>
          <p:spPr bwMode="auto">
            <a:xfrm>
              <a:off x="2627784" y="2204864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4" name="TextBox 63"/>
            <p:cNvSpPr txBox="1"/>
            <p:nvPr/>
          </p:nvSpPr>
          <p:spPr bwMode="auto">
            <a:xfrm>
              <a:off x="2627784" y="2348880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МАЛЫШ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58"/>
          <p:cNvGrpSpPr/>
          <p:nvPr/>
        </p:nvGrpSpPr>
        <p:grpSpPr>
          <a:xfrm>
            <a:off x="5643570" y="1285860"/>
            <a:ext cx="1928826" cy="1861717"/>
            <a:chOff x="3714744" y="3645726"/>
            <a:chExt cx="2143140" cy="2147469"/>
          </a:xfrm>
        </p:grpSpPr>
        <p:pic>
          <p:nvPicPr>
            <p:cNvPr id="72" name="Picture 2" descr="C:\Users\Сергей\Pictures\пирппппп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714744" y="3645726"/>
              <a:ext cx="2143140" cy="2147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Овал 72"/>
            <p:cNvSpPr/>
            <p:nvPr/>
          </p:nvSpPr>
          <p:spPr>
            <a:xfrm>
              <a:off x="5143504" y="4572008"/>
              <a:ext cx="71438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0" name="Picture 2" descr="F:\опыт новое\смешарики\взяла\ааааа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57818" y="1500174"/>
            <a:ext cx="2357454" cy="2513945"/>
          </a:xfrm>
          <a:prstGeom prst="rect">
            <a:avLst/>
          </a:prstGeom>
          <a:noFill/>
        </p:spPr>
      </p:pic>
      <p:pic>
        <p:nvPicPr>
          <p:cNvPr id="81" name="Рисунок 110" descr="вввв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790244">
            <a:off x="5385651" y="2408787"/>
            <a:ext cx="1169372" cy="9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моги Кар-Карыч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C 0.00087 -0.00717 0.00104 -0.01389 0.00486 -0.0162 C 0.00747 -0.01574 0.01007 -0.01504 0.01267 -0.01504 C 0.01667 -0.01504 0.02083 -0.01458 0.025 -0.0162 C 0.02552 -0.01643 0.025 -0.01875 0.02535 -0.0199 C 0.0276 -0.02639 0.02986 -0.03657 0.03316 -0.04097 C 0.03819 -0.04791 0.04566 -0.04305 0.05191 -0.04352 C 0.05417 -0.04838 0.05608 -0.05509 0.05816 -0.06088 C 0.05955 -0.0706 0.06354 -0.07639 0.06858 -0.07847 C 0.06997 -0.07824 0.07813 -0.07546 0.08073 -0.07847 C 0.08125 -0.07916 0.08108 -0.08194 0.08125 -0.08333 C 0.08264 -0.08657 0.0842 -0.08912 0.08576 -0.09213 C 0.08698 -0.09444 0.08976 -0.09953 0.08976 -0.0993 C 0.09045 -0.10347 0.09149 -0.10648 0.09219 -0.11041 C 0.09288 -0.11898 0.09479 -0.12523 0.09931 -0.12777 C 0.1059 -0.12731 0.10903 -0.12615 0.11476 -0.12291 C 0.12101 -0.12407 0.11944 -0.12291 0.12309 -0.12916 C 0.12379 -0.13426 0.12552 -0.13865 0.12813 -0.14027 C 0.13021 -0.13912 0.13177 -0.13796 0.1342 -0.13796 " pathEditMode="relative" rAng="0" ptsTypes="ffffffffffffffffffA">
                                      <p:cBhvr>
                                        <p:cTn id="8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7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2 -0.13796 C 0.1335 -0.16759 0.13194 -0.1993 0.1342 -0.2287 C 0.13472 -0.23611 0.14739 -0.23912 0.14739 -0.23889 C 0.14982 -0.23796 0.15191 -0.23703 0.15434 -0.23564 C 0.15555 -0.23518 0.15781 -0.23379 0.15781 -0.23356 C 0.16371 -0.23981 0.16284 -0.24375 0.16389 -0.25463 C 0.16527 -0.26875 0.16718 -0.28264 0.1684 -0.29676 C 0.16961 -0.30902 0.16892 -0.31852 0.17795 -0.32291 C 0.1835 -0.32222 0.18889 -0.32106 0.19444 -0.32106 C 0.196 -0.32106 0.19809 -0.32106 0.19913 -0.32291 C 0.20399 -0.33148 0.20468 -0.36064 0.20607 -0.37152 C 0.20642 -0.375 0.20746 -0.38171 0.20972 -0.38379 C 0.2118 -0.38588 0.21684 -0.38727 0.21684 -0.38703 C 0.2243 -0.38588 0.22812 -0.38472 0.23455 -0.39074 C 0.23611 -0.39768 0.23767 -0.40463 0.23923 -0.4118 C 0.23958 -0.41342 0.23958 -0.41551 0.24027 -0.41689 C 0.24114 -0.41805 0.24271 -0.41805 0.24392 -0.41852 C 0.24791 -0.41805 0.25191 -0.41805 0.25573 -0.41689 C 0.25989 -0.41527 0.26076 -0.40879 0.2651 -0.40648 C 0.2743 -0.40926 0.26996 -0.40856 0.27465 -0.41852 C 0.27604 -0.43078 0.27586 -0.42546 0.27586 -0.43426 " pathEditMode="relative" rAng="0" ptsTypes="ffffffffffffffffffffA">
                                      <p:cBhvr>
                                        <p:cTn id="14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" y="-14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08 -0.40787 C 0.28281 -0.40926 0.28594 -0.40926 0.29271 -0.40926 C 0.29601 -0.40695 0.29861 -0.40301 0.30226 -0.40209 C 0.30434 -0.40209 0.30868 -0.39931 0.30868 -0.39838 C 0.32257 -0.40209 0.31719 -0.39931 0.32691 -0.40301 C 0.32934 -0.40417 0.33333 -0.40579 0.33333 -0.40417 C 0.35365 -0.40417 0.34271 -0.40695 0.35174 -0.39838 C 0.35313 -0.39491 0.35399 -0.39283 0.35816 -0.3919 C 0.36719 -0.38565 0.37379 -0.38843 0.38507 -0.38681 C 0.39271 -0.38241 0.38924 -0.37061 0.39688 -0.36574 C 0.40295 -0.36135 0.41771 -0.36204 0.41771 -0.3507 " pathEditMode="relative" rAng="0" ptsTypes="ffffffffffA">
                                      <p:cBhvr>
                                        <p:cTn id="15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7731 C -0.0191 0.0743 -0.0191 0.07291 -0.02379 0.07106 C -0.02986 0.06852 -0.04271 0.06574 -0.04931 0.06504 C -0.06111 0.06204 -0.08004 0.06643 -0.08941 0.07222 C -0.09358 0.07477 -0.09809 0.07778 -0.10347 0.0794 C -0.1066 0.08032 -0.11042 0.08055 -0.11372 0.08125 C -0.12483 0.08079 -0.13802 0.08102 -0.14948 0.07824 C -0.15504 0.07546 -0.16129 0.07315 -0.16771 0.07222 C -0.18872 0.06111 -0.20851 0.04861 -0.23351 0.04236 C -0.25938 0.04305 -0.2625 0.0412 -0.27934 0.04537 C -0.28073 0.04606 -0.28194 0.04676 -0.28368 0.04745 C -0.28507 0.04791 -0.28646 0.04791 -0.28785 0.04838 C -0.28958 0.04907 -0.29063 0.05046 -0.29219 0.05139 C -0.29323 0.05208 -0.29514 0.05301 -0.29635 0.05347 C -0.30156 0.05555 -0.30694 0.05648 -0.31198 0.05856 C -0.31944 0.0618 -0.32448 0.0662 -0.33194 0.06898 C -0.3467 0.0743 -0.36389 0.07523 -0.37778 0.08125 C -0.42483 0.07986 -0.40208 0.08217 -0.42639 0.07616 C -0.4349 0.07014 -0.44531 0.06574 -0.45486 0.06065 C -0.45972 0.0581 -0.46198 0.05602 -0.46771 0.05463 C -0.47951 0.04861 -0.49236 0.04537 -0.50625 0.04421 C -0.51892 0.04166 -0.51754 0.04236 -0.53646 0.04329 C -0.54844 0.04491 -0.55608 0.04954 -0.56649 0.05463 C -0.58559 0.06389 -0.56719 0.05903 -0.57934 0.0618 C -0.58542 0.06875 -0.60504 0.07315 -0.61632 0.07523 C -0.63281 0.07477 -0.64722 0.07708 -0.66076 0.07106 C -0.66406 0.06713 -0.66806 0.06551 -0.67326 0.06273 C -0.68021 0.05532 -0.67135 0.06435 -0.68194 0.05671 C -0.68333 0.05579 -0.68368 0.0544 -0.6849 0.05347 C -0.6908 0.04977 -0.69184 0.04977 -0.69792 0.04838 C -0.71337 0.04051 -0.73212 0.04097 -0.75052 0.04028 C -0.75417 0.04051 -0.75816 0.04051 -0.76163 0.0412 C -0.7684 0.04259 -0.77465 0.04768 -0.78038 0.05046 C -0.78403 0.05231 -0.78906 0.05208 -0.79306 0.05254 C -0.80399 0.05 -0.79167 0.05347 -0.80052 0.04838 C -0.80104 0.04815 -0.81667 0.04236 -0.81719 0.04236 C -0.82135 0.04143 -0.82899 0.0412 -0.82899 0.04143 " pathEditMode="relative" rAng="0" ptsTypes="ffffffffffffffffffffffffffffffffffffA">
                                      <p:cBhvr>
                                        <p:cTn id="2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00" y="-1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771 -0.3507 C 0.41771 -0.3544 0.41771 -0.35903 0.41788 -0.36088 C 0.41962 -0.36273 0.42118 -0.3588 0.4224 -0.35764 C 0.42743 -0.35347 0.43142 -0.34352 0.43542 -0.33496 C 0.43663 -0.32361 0.44566 -0.29491 0.44983 -0.29213 C 0.45278 -0.28959 0.45642 -0.28959 0.45972 -0.28889 C 0.46493 -0.28472 0.46701 -0.28033 0.47049 -0.26945 C 0.47274 -0.24607 0.47257 -0.22408 0.47708 -0.20394 C 0.48247 -0.1581 0.49774 -0.15787 0.51076 -0.1544 C 0.51858 -0.13889 0.51563 -0.14676 0.52083 -0.13218 C 0.52292 -0.11158 0.52726 -0.09514 0.53281 -0.08287 C 0.53663 -0.06574 0.54167 -0.05324 0.54809 -0.04653 C 0.56129 -0.05 0.55938 -0.05486 0.57014 -0.05949 C 0.57292 -0.05857 0.57951 -0.05834 0.58316 -0.05324 C 0.58785 -0.0456 0.59115 -0.03148 0.59601 -0.02593 C 0.60521 -0.03033 0.60868 -0.03079 0.61146 -0.05602 C 0.61059 -0.075 0.6033 -0.12384 0.61476 -0.12871 C 0.61927 -0.13033 0.62344 -0.13102 0.62795 -0.13218 C 0.62847 -0.13866 0.63004 -0.14468 0.63004 -0.15139 C 0.63056 -0.17408 0.63004 -0.19792 0.63108 -0.22037 C 0.63177 -0.22709 0.63941 -0.23148 0.64097 -0.23264 C 0.64184 -0.23982 0.64236 -0.24584 0.64323 -0.25232 C 0.64601 -0.27292 0.63785 -0.29838 0.63559 -0.31505 C 0.63368 -0.32755 0.63264 -0.34144 0.63108 -0.3544 C 0.63194 -0.36088 0.63333 -0.3669 0.63333 -0.37384 C 0.63333 -0.37963 0.63212 -0.38912 0.63212 -0.38889 " pathEditMode="relative" rAng="0" ptsTypes="fffffffffffffffffffffffffA">
                                      <p:cBhvr>
                                        <p:cTn id="2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14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00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000"/>
                            </p:stCondLst>
                            <p:childTnLst>
                              <p:par>
                                <p:cTn id="24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77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770" decel="100000"/>
                                        <p:tgtEl>
                                          <p:spTgt spid="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8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0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rgbClr val="A3D3FF"/>
          </a:solidFill>
          <a:ln w="38100" cap="rnd" cmpd="dbl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58"/>
          <p:cNvGrpSpPr/>
          <p:nvPr/>
        </p:nvGrpSpPr>
        <p:grpSpPr>
          <a:xfrm>
            <a:off x="6858016" y="500042"/>
            <a:ext cx="1728192" cy="1573685"/>
            <a:chOff x="3714744" y="3645726"/>
            <a:chExt cx="2143140" cy="2147469"/>
          </a:xfrm>
        </p:grpSpPr>
        <p:pic>
          <p:nvPicPr>
            <p:cNvPr id="72" name="Picture 2" descr="C:\Users\Сергей\Pictures\пирппппп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14744" y="3645726"/>
              <a:ext cx="2143140" cy="2147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Овал 72"/>
            <p:cNvSpPr/>
            <p:nvPr/>
          </p:nvSpPr>
          <p:spPr>
            <a:xfrm>
              <a:off x="5143504" y="4572008"/>
              <a:ext cx="71438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 descr="F:\опыт новое\смешарики\взяла\аааа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85728"/>
            <a:ext cx="1602106" cy="1708456"/>
          </a:xfrm>
          <a:prstGeom prst="rect">
            <a:avLst/>
          </a:prstGeom>
          <a:noFill/>
        </p:spPr>
      </p:pic>
      <p:grpSp>
        <p:nvGrpSpPr>
          <p:cNvPr id="6" name="Группа 38"/>
          <p:cNvGrpSpPr/>
          <p:nvPr/>
        </p:nvGrpSpPr>
        <p:grpSpPr>
          <a:xfrm>
            <a:off x="428596" y="2071678"/>
            <a:ext cx="2928958" cy="864661"/>
            <a:chOff x="1928794" y="3786190"/>
            <a:chExt cx="2928958" cy="864661"/>
          </a:xfrm>
        </p:grpSpPr>
        <p:sp>
          <p:nvSpPr>
            <p:cNvPr id="41" name="Двойная волна 40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АРИК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3131840" y="476672"/>
            <a:ext cx="2793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ПРОВЕРКА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4" name="Группа 38"/>
          <p:cNvGrpSpPr/>
          <p:nvPr/>
        </p:nvGrpSpPr>
        <p:grpSpPr>
          <a:xfrm>
            <a:off x="1142976" y="3214686"/>
            <a:ext cx="2928958" cy="864661"/>
            <a:chOff x="1928794" y="3786190"/>
            <a:chExt cx="2928958" cy="864661"/>
          </a:xfrm>
        </p:grpSpPr>
        <p:sp>
          <p:nvSpPr>
            <p:cNvPr id="26" name="Двойная волна 25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МЕ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ОК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Группа 38"/>
          <p:cNvGrpSpPr/>
          <p:nvPr/>
        </p:nvGrpSpPr>
        <p:grpSpPr>
          <a:xfrm>
            <a:off x="467544" y="4286256"/>
            <a:ext cx="2928958" cy="864661"/>
            <a:chOff x="2039180" y="3786190"/>
            <a:chExt cx="2928958" cy="864661"/>
          </a:xfrm>
        </p:grpSpPr>
        <p:sp>
          <p:nvSpPr>
            <p:cNvPr id="31" name="Двойная волна 30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2039180" y="393704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МАЛЫ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Ш</a:t>
              </a:r>
              <a:endParaRPr lang="ru-RU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Группа 38"/>
          <p:cNvGrpSpPr/>
          <p:nvPr/>
        </p:nvGrpSpPr>
        <p:grpSpPr>
          <a:xfrm>
            <a:off x="1643042" y="5500702"/>
            <a:ext cx="2928958" cy="864661"/>
            <a:chOff x="1928794" y="3786190"/>
            <a:chExt cx="2928958" cy="864661"/>
          </a:xfrm>
        </p:grpSpPr>
        <p:sp>
          <p:nvSpPr>
            <p:cNvPr id="44" name="Двойная волна 43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6" name="TextBox 45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ПУ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КА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Группа 38"/>
          <p:cNvGrpSpPr/>
          <p:nvPr/>
        </p:nvGrpSpPr>
        <p:grpSpPr>
          <a:xfrm>
            <a:off x="5357818" y="3071810"/>
            <a:ext cx="2928958" cy="864661"/>
            <a:chOff x="1928794" y="3786190"/>
            <a:chExt cx="2928958" cy="864661"/>
          </a:xfrm>
        </p:grpSpPr>
        <p:sp>
          <p:nvSpPr>
            <p:cNvPr id="50" name="Двойная волна 49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1" name="TextBox 50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АПОГИ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2" name="Рисунок 51" descr="и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1928802"/>
            <a:ext cx="1143008" cy="1027423"/>
          </a:xfrm>
          <a:prstGeom prst="rect">
            <a:avLst/>
          </a:prstGeom>
        </p:spPr>
      </p:pic>
      <p:grpSp>
        <p:nvGrpSpPr>
          <p:cNvPr id="54" name="Группа 38"/>
          <p:cNvGrpSpPr/>
          <p:nvPr/>
        </p:nvGrpSpPr>
        <p:grpSpPr>
          <a:xfrm>
            <a:off x="5429256" y="4286256"/>
            <a:ext cx="2928958" cy="864661"/>
            <a:chOff x="1928794" y="3786190"/>
            <a:chExt cx="2928958" cy="864661"/>
          </a:xfrm>
        </p:grpSpPr>
        <p:sp>
          <p:nvSpPr>
            <p:cNvPr id="55" name="Двойная волна 54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ПЕ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ОК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8" name="Picture 2" descr="C:\Users\Сергей\Pictures\9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72" y="5429264"/>
            <a:ext cx="1160092" cy="1154112"/>
          </a:xfrm>
          <a:prstGeom prst="rect">
            <a:avLst/>
          </a:prstGeom>
          <a:noFill/>
        </p:spPr>
      </p:pic>
      <p:pic>
        <p:nvPicPr>
          <p:cNvPr id="1026" name="Picture 2" descr="C:\Users\Сергей\Pictures\иииии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5500702"/>
            <a:ext cx="1158875" cy="110331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8" name="Рисунок 52" descr="81386303_Solnc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0"/>
            <a:ext cx="1353931" cy="132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Группа 19"/>
          <p:cNvGrpSpPr>
            <a:grpSpLocks/>
          </p:cNvGrpSpPr>
          <p:nvPr/>
        </p:nvGrpSpPr>
        <p:grpSpPr bwMode="auto">
          <a:xfrm>
            <a:off x="0" y="1556792"/>
            <a:ext cx="3923928" cy="4851933"/>
            <a:chOff x="4214810" y="714356"/>
            <a:chExt cx="4295185" cy="4837118"/>
          </a:xfrm>
        </p:grpSpPr>
        <p:pic>
          <p:nvPicPr>
            <p:cNvPr id="58" name="Picture 4" descr="F:\опыт новое\смешарики\природа\дерев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14810" y="714356"/>
              <a:ext cx="4295185" cy="483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Рисунок 2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900414">
              <a:off x="6190934" y="726336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Рисунок 3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142599">
              <a:off x="5297898" y="1205978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Рисунок 4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1078865">
              <a:off x="6865777" y="1132010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Рисунок 7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22398">
              <a:off x="5389394" y="2174522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Рисунок 8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923967">
              <a:off x="6247902" y="1764955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Рисунок 9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049418">
              <a:off x="7435508" y="1773744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Рисунок 10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00958" y="3000372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Рисунок 11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1088983">
              <a:off x="4723242" y="2775495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Рисунок 12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488233">
              <a:off x="5539997" y="3174607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Рисунок 13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00063" y="2786058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2" name="Группа 30"/>
          <p:cNvGrpSpPr>
            <a:grpSpLocks/>
          </p:cNvGrpSpPr>
          <p:nvPr/>
        </p:nvGrpSpPr>
        <p:grpSpPr bwMode="auto">
          <a:xfrm>
            <a:off x="1000100" y="5643578"/>
            <a:ext cx="763645" cy="971550"/>
            <a:chOff x="4788024" y="1062514"/>
            <a:chExt cx="1086643" cy="1321414"/>
          </a:xfrm>
        </p:grpSpPr>
        <p:pic>
          <p:nvPicPr>
            <p:cNvPr id="63" name="Рисунок 31" descr="яблоеппп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88905">
              <a:off x="4788024" y="1062514"/>
              <a:ext cx="1086643" cy="132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Рисунок 32" descr="мкуу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20809692">
              <a:off x="4790211" y="1515390"/>
              <a:ext cx="667121" cy="64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Группа 30"/>
          <p:cNvGrpSpPr>
            <a:grpSpLocks/>
          </p:cNvGrpSpPr>
          <p:nvPr/>
        </p:nvGrpSpPr>
        <p:grpSpPr bwMode="auto">
          <a:xfrm>
            <a:off x="2214546" y="5572140"/>
            <a:ext cx="763645" cy="971550"/>
            <a:chOff x="4788024" y="1062514"/>
            <a:chExt cx="1086643" cy="1321414"/>
          </a:xfrm>
        </p:grpSpPr>
        <p:pic>
          <p:nvPicPr>
            <p:cNvPr id="66" name="Рисунок 31" descr="яблоеппп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88905">
              <a:off x="4788024" y="1062514"/>
              <a:ext cx="1086643" cy="132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Рисунок 32" descr="мкуу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20809692">
              <a:off x="4891864" y="1418225"/>
              <a:ext cx="667121" cy="64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57" name="Группа 30"/>
          <p:cNvGrpSpPr>
            <a:grpSpLocks/>
          </p:cNvGrpSpPr>
          <p:nvPr/>
        </p:nvGrpSpPr>
        <p:grpSpPr bwMode="auto">
          <a:xfrm>
            <a:off x="214282" y="5286388"/>
            <a:ext cx="763645" cy="971550"/>
            <a:chOff x="4788024" y="1062514"/>
            <a:chExt cx="1086643" cy="1321414"/>
          </a:xfrm>
        </p:grpSpPr>
        <p:pic>
          <p:nvPicPr>
            <p:cNvPr id="2066" name="Рисунок 31" descr="яблоеппп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88905">
              <a:off x="4788024" y="1062514"/>
              <a:ext cx="1086643" cy="132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Рисунок 32" descr="мкуу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20809692">
              <a:off x="4891821" y="1515410"/>
              <a:ext cx="667121" cy="64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" name="Picture 2" descr="C:\Users\Сергей\Pictures\8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5572140"/>
            <a:ext cx="1158875" cy="1152525"/>
          </a:xfrm>
          <a:prstGeom prst="rect">
            <a:avLst/>
          </a:prstGeom>
          <a:noFill/>
        </p:spPr>
      </p:pic>
      <p:sp>
        <p:nvSpPr>
          <p:cNvPr id="94" name="Прямоугольник 93"/>
          <p:cNvSpPr/>
          <p:nvPr/>
        </p:nvSpPr>
        <p:spPr>
          <a:xfrm>
            <a:off x="1907704" y="188640"/>
            <a:ext cx="56020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76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СОБИРАЕМ УРОЖАЙ</a:t>
            </a:r>
            <a:endParaRPr lang="ru-RU" sz="4000" b="1" cap="none" spc="50" dirty="0">
              <a:ln w="11430"/>
              <a:solidFill>
                <a:srgbClr val="0076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3428992" y="3429000"/>
            <a:ext cx="2714644" cy="2928958"/>
            <a:chOff x="1340760" y="692696"/>
            <a:chExt cx="2714644" cy="2928958"/>
          </a:xfrm>
        </p:grpSpPr>
        <p:pic>
          <p:nvPicPr>
            <p:cNvPr id="83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696384" y="692696"/>
              <a:ext cx="2356407" cy="2928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TextBox 25"/>
            <p:cNvSpPr txBox="1">
              <a:spLocks noChangeArrowheads="1"/>
            </p:cNvSpPr>
            <p:nvPr/>
          </p:nvSpPr>
          <p:spPr bwMode="auto">
            <a:xfrm>
              <a:off x="1340760" y="2335770"/>
              <a:ext cx="271464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КАРТО . КА</a:t>
              </a:r>
              <a:endParaRPr lang="ru-RU" sz="3600" b="1" dirty="0"/>
            </a:p>
          </p:txBody>
        </p:sp>
      </p:grpSp>
      <p:pic>
        <p:nvPicPr>
          <p:cNvPr id="85" name="Рисунок 84" descr="новое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9322" y="5715016"/>
            <a:ext cx="1849940" cy="1000108"/>
          </a:xfrm>
          <a:prstGeom prst="rect">
            <a:avLst/>
          </a:prstGeom>
        </p:spPr>
      </p:pic>
      <p:grpSp>
        <p:nvGrpSpPr>
          <p:cNvPr id="87" name="Группа 86"/>
          <p:cNvGrpSpPr/>
          <p:nvPr/>
        </p:nvGrpSpPr>
        <p:grpSpPr>
          <a:xfrm>
            <a:off x="6156176" y="2708920"/>
            <a:ext cx="2723183" cy="2637597"/>
            <a:chOff x="6156176" y="2708920"/>
            <a:chExt cx="2723183" cy="2637597"/>
          </a:xfrm>
        </p:grpSpPr>
        <p:pic>
          <p:nvPicPr>
            <p:cNvPr id="2068" name="Picture 20" descr="F:\опыт новое\смешарики\ежик\копатыч идет с лейкой.png"/>
            <p:cNvPicPr>
              <a:picLocks noChangeAspect="1" noChangeArrowheads="1"/>
            </p:cNvPicPr>
            <p:nvPr/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6156176" y="2708920"/>
              <a:ext cx="1996347" cy="2637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8" name="Группа 87"/>
            <p:cNvGrpSpPr/>
            <p:nvPr/>
          </p:nvGrpSpPr>
          <p:grpSpPr>
            <a:xfrm>
              <a:off x="7236296" y="3429000"/>
              <a:ext cx="1643063" cy="1841011"/>
              <a:chOff x="7236296" y="3429000"/>
              <a:chExt cx="1643063" cy="1841011"/>
            </a:xfrm>
          </p:grpSpPr>
          <p:pic>
            <p:nvPicPr>
              <p:cNvPr id="2070" name="Picture 21" descr="F:\опыт новое\смешарики\природа\корзинка мал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7236296" y="3429000"/>
                <a:ext cx="1643063" cy="1770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6" name="Прямоугольник 85"/>
              <p:cNvSpPr/>
              <p:nvPr/>
            </p:nvSpPr>
            <p:spPr>
              <a:xfrm>
                <a:off x="7786710" y="4500570"/>
                <a:ext cx="598241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ru-RU" sz="4400" b="1" spc="50" dirty="0" smtClean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С</a:t>
                </a:r>
                <a:endParaRPr lang="ru-RU" sz="4400" b="1" cap="none" spc="50" dirty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73" name="Рисунок 28" descr="яблоеппп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44408" y="3717032"/>
            <a:ext cx="615807" cy="7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Рисунок 29" descr="яблоеппп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12360" y="3789040"/>
            <a:ext cx="615807" cy="7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Рисунок 27" descr="яблоеппп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08304" y="3789040"/>
            <a:ext cx="615807" cy="7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Рисунок 25" descr="яблоеппп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84368" y="3356992"/>
            <a:ext cx="615807" cy="7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4" name="Группа 103"/>
          <p:cNvGrpSpPr/>
          <p:nvPr/>
        </p:nvGrpSpPr>
        <p:grpSpPr>
          <a:xfrm>
            <a:off x="3571868" y="928670"/>
            <a:ext cx="4000528" cy="1785950"/>
            <a:chOff x="1928794" y="214290"/>
            <a:chExt cx="4000528" cy="1285908"/>
          </a:xfrm>
        </p:grpSpPr>
        <p:sp>
          <p:nvSpPr>
            <p:cNvPr id="105" name="Выноска-облако 104"/>
            <p:cNvSpPr/>
            <p:nvPr/>
          </p:nvSpPr>
          <p:spPr>
            <a:xfrm>
              <a:off x="1928794" y="214290"/>
              <a:ext cx="4000528" cy="1285908"/>
            </a:xfrm>
            <a:prstGeom prst="cloudCallout">
              <a:avLst>
                <a:gd name="adj1" fmla="val 22537"/>
                <a:gd name="adj2" fmla="val 108964"/>
              </a:avLst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TextBox 103"/>
            <p:cNvSpPr txBox="1">
              <a:spLocks noChangeArrowheads="1"/>
            </p:cNvSpPr>
            <p:nvPr/>
          </p:nvSpPr>
          <p:spPr bwMode="auto">
            <a:xfrm>
              <a:off x="2143108" y="317163"/>
              <a:ext cx="3429024" cy="952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294711"/>
                  </a:solidFill>
                  <a:latin typeface="Arial" pitchFamily="34" charset="0"/>
                  <a:cs typeface="Arial" pitchFamily="34" charset="0"/>
                </a:rPr>
                <a:t>Спасибо</a:t>
              </a:r>
            </a:p>
            <a:p>
              <a:pPr algn="ctr"/>
              <a:r>
                <a:rPr lang="ru-RU" sz="4000" b="1" dirty="0" smtClean="0">
                  <a:solidFill>
                    <a:srgbClr val="294711"/>
                  </a:solidFill>
                  <a:latin typeface="Arial" pitchFamily="34" charset="0"/>
                  <a:cs typeface="Arial" pitchFamily="34" charset="0"/>
                </a:rPr>
                <a:t>за помощь!</a:t>
              </a:r>
              <a:endParaRPr lang="ru-RU" sz="4000" b="1" dirty="0">
                <a:solidFill>
                  <a:srgbClr val="29471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3643306" y="3500438"/>
            <a:ext cx="2433119" cy="2834113"/>
            <a:chOff x="1619672" y="692696"/>
            <a:chExt cx="2433119" cy="2834113"/>
          </a:xfrm>
        </p:grpSpPr>
        <p:pic>
          <p:nvPicPr>
            <p:cNvPr id="80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772689" y="692696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Box 25"/>
            <p:cNvSpPr txBox="1">
              <a:spLocks noChangeArrowheads="1"/>
            </p:cNvSpPr>
            <p:nvPr/>
          </p:nvSpPr>
          <p:spPr bwMode="auto">
            <a:xfrm>
              <a:off x="1619672" y="2204864"/>
              <a:ext cx="237626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АБРИКО .</a:t>
              </a:r>
              <a:endParaRPr lang="ru-RU" sz="3600" b="1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714744" y="3500438"/>
            <a:ext cx="2433119" cy="2834113"/>
            <a:chOff x="1619672" y="692696"/>
            <a:chExt cx="2433119" cy="2834113"/>
          </a:xfrm>
        </p:grpSpPr>
        <p:pic>
          <p:nvPicPr>
            <p:cNvPr id="73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772689" y="692696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Box 25"/>
            <p:cNvSpPr txBox="1">
              <a:spLocks noChangeArrowheads="1"/>
            </p:cNvSpPr>
            <p:nvPr/>
          </p:nvSpPr>
          <p:spPr bwMode="auto">
            <a:xfrm>
              <a:off x="1619672" y="2276872"/>
              <a:ext cx="2304256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ВИ . НЯ</a:t>
              </a:r>
              <a:endParaRPr lang="ru-RU" sz="3600" b="1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714744" y="3429000"/>
            <a:ext cx="2424118" cy="2834113"/>
            <a:chOff x="5004048" y="980728"/>
            <a:chExt cx="2424118" cy="2834113"/>
          </a:xfrm>
        </p:grpSpPr>
        <p:pic>
          <p:nvPicPr>
            <p:cNvPr id="54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48064" y="980728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Box 25"/>
            <p:cNvSpPr txBox="1">
              <a:spLocks noChangeArrowheads="1"/>
            </p:cNvSpPr>
            <p:nvPr/>
          </p:nvSpPr>
          <p:spPr bwMode="auto">
            <a:xfrm>
              <a:off x="5004048" y="2564904"/>
              <a:ext cx="237626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ПЕР . ИК</a:t>
              </a:r>
              <a:endParaRPr lang="ru-RU" sz="3600" b="1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714744" y="3500438"/>
            <a:ext cx="2433119" cy="2834113"/>
            <a:chOff x="1691680" y="980728"/>
            <a:chExt cx="2433119" cy="2834113"/>
          </a:xfrm>
        </p:grpSpPr>
        <p:pic>
          <p:nvPicPr>
            <p:cNvPr id="45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844697" y="980728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Box 25"/>
            <p:cNvSpPr txBox="1">
              <a:spLocks noChangeArrowheads="1"/>
            </p:cNvSpPr>
            <p:nvPr/>
          </p:nvSpPr>
          <p:spPr bwMode="auto">
            <a:xfrm>
              <a:off x="1691680" y="2564904"/>
              <a:ext cx="2304256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АНАНА .</a:t>
              </a:r>
              <a:endParaRPr lang="ru-RU" sz="3600" b="1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714744" y="3429000"/>
            <a:ext cx="2361111" cy="2834113"/>
            <a:chOff x="3851920" y="3429000"/>
            <a:chExt cx="2361111" cy="2834113"/>
          </a:xfrm>
        </p:grpSpPr>
        <p:pic>
          <p:nvPicPr>
            <p:cNvPr id="42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932929" y="3429000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25"/>
            <p:cNvSpPr txBox="1">
              <a:spLocks noChangeArrowheads="1"/>
            </p:cNvSpPr>
            <p:nvPr/>
          </p:nvSpPr>
          <p:spPr bwMode="auto">
            <a:xfrm>
              <a:off x="3851920" y="5013176"/>
              <a:ext cx="2304256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ГРУ . А</a:t>
              </a:r>
              <a:endParaRPr lang="ru-RU" sz="3600" b="1" dirty="0"/>
            </a:p>
          </p:txBody>
        </p:sp>
      </p:grpSp>
      <p:grpSp>
        <p:nvGrpSpPr>
          <p:cNvPr id="50" name="Группа 23"/>
          <p:cNvGrpSpPr>
            <a:grpSpLocks/>
          </p:cNvGrpSpPr>
          <p:nvPr/>
        </p:nvGrpSpPr>
        <p:grpSpPr bwMode="auto">
          <a:xfrm>
            <a:off x="3643306" y="3500438"/>
            <a:ext cx="2433119" cy="2834113"/>
            <a:chOff x="3256225" y="3327283"/>
            <a:chExt cx="2498088" cy="2967562"/>
          </a:xfrm>
        </p:grpSpPr>
        <p:pic>
          <p:nvPicPr>
            <p:cNvPr id="51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13328" y="3327283"/>
              <a:ext cx="2340985" cy="2967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25"/>
            <p:cNvSpPr txBox="1">
              <a:spLocks noChangeArrowheads="1"/>
            </p:cNvSpPr>
            <p:nvPr/>
          </p:nvSpPr>
          <p:spPr bwMode="auto">
            <a:xfrm>
              <a:off x="3256225" y="4986053"/>
              <a:ext cx="2365784" cy="6767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. ЛИВА</a:t>
              </a:r>
              <a:endParaRPr lang="ru-RU" sz="3600" b="1" dirty="0"/>
            </a:p>
          </p:txBody>
        </p:sp>
      </p:grpSp>
      <p:grpSp>
        <p:nvGrpSpPr>
          <p:cNvPr id="91" name="Группа 59"/>
          <p:cNvGrpSpPr/>
          <p:nvPr/>
        </p:nvGrpSpPr>
        <p:grpSpPr>
          <a:xfrm>
            <a:off x="3071769" y="857232"/>
            <a:ext cx="6072231" cy="2319355"/>
            <a:chOff x="1439870" y="3726920"/>
            <a:chExt cx="4800534" cy="1909124"/>
          </a:xfrm>
        </p:grpSpPr>
        <p:sp>
          <p:nvSpPr>
            <p:cNvPr id="92" name="Облако 91"/>
            <p:cNvSpPr/>
            <p:nvPr/>
          </p:nvSpPr>
          <p:spPr bwMode="auto">
            <a:xfrm>
              <a:off x="1552825" y="3726920"/>
              <a:ext cx="4457166" cy="17781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3" name="TextBox 103"/>
            <p:cNvSpPr txBox="1">
              <a:spLocks noChangeArrowheads="1"/>
            </p:cNvSpPr>
            <p:nvPr/>
          </p:nvSpPr>
          <p:spPr bwMode="auto">
            <a:xfrm>
              <a:off x="1439870" y="3964005"/>
              <a:ext cx="4800534" cy="167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400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Щелкай по яблокам  со </a:t>
              </a:r>
            </a:p>
            <a:p>
              <a:pPr algn="ctr"/>
              <a:r>
                <a:rPr lang="ru-RU" sz="3400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словами, в которые нужно </a:t>
              </a:r>
            </a:p>
            <a:p>
              <a:pPr algn="ctr"/>
              <a:r>
                <a:rPr lang="ru-RU" sz="3400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вставить букву </a:t>
              </a:r>
              <a:r>
                <a:rPr lang="ru-RU" sz="3400" b="1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400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моги Копатыч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2" cstate="print"/>
          <a:srcRect t="24098"/>
          <a:stretch>
            <a:fillRect/>
          </a:stretch>
        </p:blipFill>
        <p:spPr bwMode="auto">
          <a:xfrm>
            <a:off x="0" y="0"/>
            <a:ext cx="9139539" cy="6858000"/>
          </a:xfrm>
          <a:prstGeom prst="rect">
            <a:avLst/>
          </a:prstGeom>
          <a:noFill/>
        </p:spPr>
      </p:pic>
      <p:pic>
        <p:nvPicPr>
          <p:cNvPr id="1028" name="Picture 4" descr="F:\опыт новое\смешарики\копатыч\мен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t="2080" b="8318"/>
          <a:stretch>
            <a:fillRect/>
          </a:stretch>
        </p:blipFill>
        <p:spPr bwMode="auto">
          <a:xfrm>
            <a:off x="7143768" y="3714752"/>
            <a:ext cx="1725613" cy="1550462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2771800" y="2924944"/>
            <a:ext cx="2857520" cy="3111499"/>
            <a:chOff x="2857488" y="2214554"/>
            <a:chExt cx="3097213" cy="3254375"/>
          </a:xfrm>
        </p:grpSpPr>
        <p:pic>
          <p:nvPicPr>
            <p:cNvPr id="18" name="Picture 6" descr="F:\опыт новое\смешарики\разное\значки\Рисунок7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488" y="2214554"/>
              <a:ext cx="3097213" cy="3254375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 rot="21312638">
              <a:off x="2944446" y="2487134"/>
              <a:ext cx="14137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НЮША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7554" y="2857496"/>
              <a:ext cx="1766237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КОПАТЫЧ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386629">
              <a:off x="4116965" y="2513900"/>
              <a:ext cx="14137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ЛОСЯШ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305679">
              <a:off x="3445331" y="3490920"/>
              <a:ext cx="14137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БАРАШ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309810">
              <a:off x="3142818" y="3862061"/>
              <a:ext cx="2079731" cy="440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КАР КАРЫЧ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Группа 59"/>
          <p:cNvGrpSpPr/>
          <p:nvPr/>
        </p:nvGrpSpPr>
        <p:grpSpPr>
          <a:xfrm>
            <a:off x="857224" y="260648"/>
            <a:ext cx="7195593" cy="1876908"/>
            <a:chOff x="1157937" y="3826772"/>
            <a:chExt cx="5688632" cy="1643050"/>
          </a:xfrm>
        </p:grpSpPr>
        <p:sp>
          <p:nvSpPr>
            <p:cNvPr id="24" name="Облако 23"/>
            <p:cNvSpPr/>
            <p:nvPr/>
          </p:nvSpPr>
          <p:spPr bwMode="auto">
            <a:xfrm>
              <a:off x="1362214" y="3826772"/>
              <a:ext cx="5478255" cy="164305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103"/>
            <p:cNvSpPr txBox="1">
              <a:spLocks noChangeArrowheads="1"/>
            </p:cNvSpPr>
            <p:nvPr/>
          </p:nvSpPr>
          <p:spPr bwMode="auto">
            <a:xfrm>
              <a:off x="1157937" y="4098875"/>
              <a:ext cx="5688632" cy="1320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Выбери, с кем ты хочешь </a:t>
              </a:r>
            </a:p>
            <a:p>
              <a:pPr algn="ctr"/>
              <a:r>
                <a:rPr lang="ru-RU" sz="3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поиграть и щелкни по картинке.</a:t>
              </a:r>
            </a:p>
            <a:p>
              <a:pPr algn="ctr"/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Рисунок 52" descr="81386303_Solnc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14300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F:\опыт новое\смешарики\лосяш\мен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b="2187"/>
          <a:stretch>
            <a:fillRect/>
          </a:stretch>
        </p:blipFill>
        <p:spPr bwMode="auto">
          <a:xfrm>
            <a:off x="5072066" y="5000636"/>
            <a:ext cx="2446391" cy="1607127"/>
          </a:xfrm>
          <a:prstGeom prst="rect">
            <a:avLst/>
          </a:prstGeom>
          <a:noFill/>
        </p:spPr>
      </p:pic>
      <p:pic>
        <p:nvPicPr>
          <p:cNvPr id="1030" name="Picture 6" descr="F:\опыт новое\смешарики\взяла\мен 2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437112"/>
            <a:ext cx="2381386" cy="2039724"/>
          </a:xfrm>
          <a:prstGeom prst="rect">
            <a:avLst/>
          </a:prstGeom>
          <a:noFill/>
        </p:spPr>
      </p:pic>
      <p:pic>
        <p:nvPicPr>
          <p:cNvPr id="4" name="Picture 3" descr="F:\опыт новое\смешарики\взяла\Рисунок2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0" y="2500306"/>
            <a:ext cx="2143140" cy="1561112"/>
          </a:xfrm>
          <a:prstGeom prst="rect">
            <a:avLst/>
          </a:prstGeom>
          <a:noFill/>
        </p:spPr>
      </p:pic>
      <p:pic>
        <p:nvPicPr>
          <p:cNvPr id="1027" name="Picture 3" descr="F:\опыт новое\смешарики\нюша\может мен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 b="11580"/>
          <a:stretch>
            <a:fillRect/>
          </a:stretch>
        </p:blipFill>
        <p:spPr bwMode="auto">
          <a:xfrm flipH="1">
            <a:off x="5580112" y="2050570"/>
            <a:ext cx="1944216" cy="1713204"/>
          </a:xfrm>
          <a:prstGeom prst="rect">
            <a:avLst/>
          </a:prstGeom>
          <a:noFill/>
        </p:spPr>
      </p:pic>
      <p:pic>
        <p:nvPicPr>
          <p:cNvPr id="27" name="Рисунок 26" descr="12345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4744" y="5262274"/>
            <a:ext cx="1222383" cy="142869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 97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rnd" cmpd="dbl">
            <a:solidFill>
              <a:srgbClr val="29471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" name="Picture 2" descr="C:\Users\Сергей\Pictures\8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5500702"/>
            <a:ext cx="1158875" cy="1152525"/>
          </a:xfrm>
          <a:prstGeom prst="rect">
            <a:avLst/>
          </a:prstGeom>
          <a:noFill/>
        </p:spPr>
      </p:pic>
      <p:sp>
        <p:nvSpPr>
          <p:cNvPr id="57" name="Прямоугольник 56"/>
          <p:cNvSpPr/>
          <p:nvPr/>
        </p:nvSpPr>
        <p:spPr>
          <a:xfrm>
            <a:off x="3286116" y="285728"/>
            <a:ext cx="2793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ПРОВЕРКА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5" name="Группа 84"/>
          <p:cNvGrpSpPr/>
          <p:nvPr/>
        </p:nvGrpSpPr>
        <p:grpSpPr>
          <a:xfrm>
            <a:off x="6357950" y="785794"/>
            <a:ext cx="1643074" cy="1805818"/>
            <a:chOff x="6743848" y="571480"/>
            <a:chExt cx="1681933" cy="1948694"/>
          </a:xfrm>
        </p:grpSpPr>
        <p:pic>
          <p:nvPicPr>
            <p:cNvPr id="51" name="Рисунок 24" descr="яблоеппп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16" y="571480"/>
              <a:ext cx="1567765" cy="194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Рисунок 32" descr="мкуу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809692">
              <a:off x="6743848" y="1119295"/>
              <a:ext cx="777808" cy="78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" name="TextBox 25"/>
          <p:cNvSpPr txBox="1">
            <a:spLocks noChangeArrowheads="1"/>
          </p:cNvSpPr>
          <p:nvPr/>
        </p:nvSpPr>
        <p:spPr bwMode="auto">
          <a:xfrm>
            <a:off x="357158" y="4643446"/>
            <a:ext cx="2428892" cy="646331"/>
          </a:xfrm>
          <a:prstGeom prst="rect">
            <a:avLst/>
          </a:prstGeom>
          <a:noFill/>
          <a:ln w="19050">
            <a:solidFill>
              <a:srgbClr val="39631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ПЕР</a:t>
            </a:r>
            <a:r>
              <a:rPr lang="ru-RU" sz="3600" b="1" dirty="0" smtClean="0"/>
              <a:t>С</a:t>
            </a:r>
            <a:r>
              <a:rPr lang="ru-RU" sz="3600" dirty="0" smtClean="0"/>
              <a:t>ИК</a:t>
            </a:r>
            <a:endParaRPr lang="ru-RU" sz="3600" dirty="0"/>
          </a:p>
        </p:txBody>
      </p:sp>
      <p:grpSp>
        <p:nvGrpSpPr>
          <p:cNvPr id="87" name="Группа 86"/>
          <p:cNvGrpSpPr/>
          <p:nvPr/>
        </p:nvGrpSpPr>
        <p:grpSpPr>
          <a:xfrm>
            <a:off x="1571604" y="928670"/>
            <a:ext cx="2571768" cy="2500330"/>
            <a:chOff x="785786" y="214290"/>
            <a:chExt cx="2428892" cy="2351869"/>
          </a:xfrm>
        </p:grpSpPr>
        <p:grpSp>
          <p:nvGrpSpPr>
            <p:cNvPr id="65" name="Группа 64"/>
            <p:cNvGrpSpPr/>
            <p:nvPr/>
          </p:nvGrpSpPr>
          <p:grpSpPr>
            <a:xfrm flipH="1">
              <a:off x="785786" y="214290"/>
              <a:ext cx="2428892" cy="2351869"/>
              <a:chOff x="5715008" y="928670"/>
              <a:chExt cx="2714633" cy="2637597"/>
            </a:xfrm>
          </p:grpSpPr>
          <p:pic>
            <p:nvPicPr>
              <p:cNvPr id="2068" name="Picture 20" descr="F:\опыт новое\смешарики\ежик\копатыч идет с лейкой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5715008" y="928670"/>
                <a:ext cx="1996347" cy="2637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2" name="Группа 61"/>
              <p:cNvGrpSpPr/>
              <p:nvPr/>
            </p:nvGrpSpPr>
            <p:grpSpPr>
              <a:xfrm>
                <a:off x="6786578" y="1643050"/>
                <a:ext cx="1643063" cy="1770904"/>
                <a:chOff x="7236296" y="3429000"/>
                <a:chExt cx="1643063" cy="1770904"/>
              </a:xfrm>
            </p:grpSpPr>
            <p:pic>
              <p:nvPicPr>
                <p:cNvPr id="2070" name="Picture 21" descr="F:\опыт новое\смешарики\природа\корзинка мал.png">
                  <a:hlinkClick r:id="rId7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7236296" y="3429000"/>
                  <a:ext cx="1643063" cy="17709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2" name="Рисунок 27" descr="яблоеппп.png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7385289" y="3756141"/>
                  <a:ext cx="615806" cy="7488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3" name="Рисунок 28" descr="яблоеппп.png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8263553" y="3756141"/>
                  <a:ext cx="615806" cy="7488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1" name="Рисунок 25" descr="яблоеппп.png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7864342" y="3756141"/>
                  <a:ext cx="615806" cy="7488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4" name="Рисунок 29" descr="яблоеппп.png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7643834" y="3429000"/>
                  <a:ext cx="615807" cy="7488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86" name="Прямоугольник 85"/>
            <p:cNvSpPr/>
            <p:nvPr/>
          </p:nvSpPr>
          <p:spPr>
            <a:xfrm>
              <a:off x="1214414" y="1714488"/>
              <a:ext cx="59824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</a:t>
              </a:r>
              <a:endParaRPr lang="ru-RU" sz="44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88" name="TextBox 25"/>
          <p:cNvSpPr txBox="1">
            <a:spLocks noChangeArrowheads="1"/>
          </p:cNvSpPr>
          <p:nvPr/>
        </p:nvSpPr>
        <p:spPr bwMode="auto">
          <a:xfrm>
            <a:off x="3000364" y="3643314"/>
            <a:ext cx="2428892" cy="646331"/>
          </a:xfrm>
          <a:prstGeom prst="rect">
            <a:avLst/>
          </a:prstGeom>
          <a:noFill/>
          <a:ln w="19050">
            <a:solidFill>
              <a:srgbClr val="39631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АНАНА</a:t>
            </a:r>
            <a:r>
              <a:rPr lang="ru-RU" sz="3600" b="1" dirty="0" smtClean="0"/>
              <a:t>С</a:t>
            </a:r>
            <a:endParaRPr lang="ru-RU" sz="3600" b="1" dirty="0"/>
          </a:p>
        </p:txBody>
      </p:sp>
      <p:sp>
        <p:nvSpPr>
          <p:cNvPr id="89" name="TextBox 25"/>
          <p:cNvSpPr txBox="1">
            <a:spLocks noChangeArrowheads="1"/>
          </p:cNvSpPr>
          <p:nvPr/>
        </p:nvSpPr>
        <p:spPr bwMode="auto">
          <a:xfrm>
            <a:off x="357158" y="3643314"/>
            <a:ext cx="2428892" cy="646331"/>
          </a:xfrm>
          <a:prstGeom prst="rect">
            <a:avLst/>
          </a:prstGeom>
          <a:noFill/>
          <a:ln w="19050">
            <a:solidFill>
              <a:srgbClr val="39631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</a:t>
            </a:r>
            <a:r>
              <a:rPr lang="ru-RU" sz="3600" dirty="0" smtClean="0"/>
              <a:t>ЛИВА</a:t>
            </a:r>
            <a:endParaRPr lang="ru-RU" sz="3600" dirty="0"/>
          </a:p>
        </p:txBody>
      </p:sp>
      <p:pic>
        <p:nvPicPr>
          <p:cNvPr id="90" name="Picture 2" descr="C:\Users\Сергей\Pictures\6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800000">
            <a:off x="214282" y="5572140"/>
            <a:ext cx="1081478" cy="1087437"/>
          </a:xfrm>
          <a:prstGeom prst="rect">
            <a:avLst/>
          </a:prstGeom>
          <a:noFill/>
        </p:spPr>
      </p:pic>
      <p:sp>
        <p:nvSpPr>
          <p:cNvPr id="91" name="TextBox 25"/>
          <p:cNvSpPr txBox="1">
            <a:spLocks noChangeArrowheads="1"/>
          </p:cNvSpPr>
          <p:nvPr/>
        </p:nvSpPr>
        <p:spPr bwMode="auto">
          <a:xfrm>
            <a:off x="3000364" y="4643446"/>
            <a:ext cx="2428892" cy="646331"/>
          </a:xfrm>
          <a:prstGeom prst="rect">
            <a:avLst/>
          </a:prstGeom>
          <a:noFill/>
          <a:ln w="19050">
            <a:solidFill>
              <a:srgbClr val="39631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АБРИКО</a:t>
            </a:r>
            <a:r>
              <a:rPr lang="ru-RU" sz="3600" b="1" dirty="0" smtClean="0"/>
              <a:t>С</a:t>
            </a:r>
            <a:endParaRPr lang="ru-RU" sz="3600" b="1" dirty="0"/>
          </a:p>
        </p:txBody>
      </p:sp>
      <p:sp>
        <p:nvSpPr>
          <p:cNvPr id="95" name="TextBox 25"/>
          <p:cNvSpPr txBox="1">
            <a:spLocks noChangeArrowheads="1"/>
          </p:cNvSpPr>
          <p:nvPr/>
        </p:nvSpPr>
        <p:spPr bwMode="auto">
          <a:xfrm>
            <a:off x="6072198" y="3000372"/>
            <a:ext cx="2304256" cy="64633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ГРУ</a:t>
            </a:r>
            <a:r>
              <a:rPr lang="ru-RU" sz="3600" b="1" dirty="0" smtClean="0"/>
              <a:t>Ш</a:t>
            </a:r>
            <a:r>
              <a:rPr lang="ru-RU" sz="3600" dirty="0" smtClean="0"/>
              <a:t>А</a:t>
            </a:r>
            <a:endParaRPr lang="ru-RU" sz="3600" dirty="0"/>
          </a:p>
        </p:txBody>
      </p:sp>
      <p:sp>
        <p:nvSpPr>
          <p:cNvPr id="96" name="TextBox 25"/>
          <p:cNvSpPr txBox="1">
            <a:spLocks noChangeArrowheads="1"/>
          </p:cNvSpPr>
          <p:nvPr/>
        </p:nvSpPr>
        <p:spPr bwMode="auto">
          <a:xfrm>
            <a:off x="6143636" y="3857628"/>
            <a:ext cx="2304256" cy="64633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ВИ</a:t>
            </a:r>
            <a:r>
              <a:rPr lang="ru-RU" sz="3600" b="1" dirty="0" smtClean="0"/>
              <a:t>Ш</a:t>
            </a:r>
            <a:r>
              <a:rPr lang="ru-RU" sz="3600" dirty="0" smtClean="0"/>
              <a:t>НЯ</a:t>
            </a:r>
            <a:endParaRPr lang="ru-RU" sz="3600" dirty="0"/>
          </a:p>
        </p:txBody>
      </p:sp>
      <p:sp>
        <p:nvSpPr>
          <p:cNvPr id="97" name="TextBox 25"/>
          <p:cNvSpPr txBox="1">
            <a:spLocks noChangeArrowheads="1"/>
          </p:cNvSpPr>
          <p:nvPr/>
        </p:nvSpPr>
        <p:spPr bwMode="auto">
          <a:xfrm>
            <a:off x="6000760" y="4714884"/>
            <a:ext cx="2786082" cy="64633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КАРТО</a:t>
            </a:r>
            <a:r>
              <a:rPr lang="ru-RU" sz="3600" b="1" dirty="0" smtClean="0"/>
              <a:t>Ш</a:t>
            </a:r>
            <a:r>
              <a:rPr lang="ru-RU" sz="3600" dirty="0" smtClean="0"/>
              <a:t>КА</a:t>
            </a:r>
            <a:endParaRPr lang="ru-RU" sz="3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214282" y="785794"/>
            <a:ext cx="8750206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200" dirty="0" smtClean="0"/>
          </a:p>
          <a:p>
            <a:pPr>
              <a:lnSpc>
                <a:spcPct val="120000"/>
              </a:lnSpc>
            </a:pPr>
            <a:endParaRPr lang="ru-RU" sz="1400" u="sng" dirty="0"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endParaRPr lang="ru-RU" sz="1400" dirty="0">
              <a:latin typeface="Calibri" pitchFamily="34" charset="0"/>
            </a:endParaRPr>
          </a:p>
          <a:p>
            <a:endParaRPr lang="ru-RU" sz="1400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214290"/>
            <a:ext cx="26361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8A3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Источники  </a:t>
            </a:r>
            <a:endParaRPr lang="ru-RU" sz="3200" b="1" cap="none" spc="50" dirty="0">
              <a:ln w="11430"/>
              <a:solidFill>
                <a:srgbClr val="008A3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942" y="2000240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857232"/>
            <a:ext cx="80010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акула </a:t>
            </a:r>
            <a:r>
              <a:rPr lang="ru-RU" sz="1200" dirty="0" smtClean="0">
                <a:hlinkClick r:id="rId2"/>
              </a:rPr>
              <a:t>http://www.lenagold.ru/fon/clipart/r/ryb13.html</a:t>
            </a:r>
            <a:endParaRPr lang="ru-RU" sz="1200" dirty="0" smtClean="0"/>
          </a:p>
          <a:p>
            <a:r>
              <a:rPr lang="ru-RU" sz="1200" dirty="0" smtClean="0"/>
              <a:t>галстук </a:t>
            </a:r>
            <a:r>
              <a:rPr lang="ru-RU" sz="1200" u="sng" dirty="0" smtClean="0">
                <a:hlinkClick r:id="rId3"/>
              </a:rPr>
              <a:t>http://www.lenagold.ru/fon/clipart/o/odeg.html</a:t>
            </a:r>
            <a:endParaRPr lang="ru-RU" sz="1200" dirty="0" smtClean="0"/>
          </a:p>
          <a:p>
            <a:r>
              <a:rPr lang="ru-RU" sz="1200" dirty="0" smtClean="0"/>
              <a:t>животные (кошка, свинья, собака, мышка, сова, лошадка, носорог, мишка) </a:t>
            </a:r>
            <a:r>
              <a:rPr lang="ru-RU" sz="1200" u="sng" dirty="0" smtClean="0">
                <a:hlinkClick r:id="rId4"/>
              </a:rPr>
              <a:t>http://www.liveinternet.ru/users/3994271/post161546469/</a:t>
            </a:r>
            <a:endParaRPr lang="ru-RU" sz="1200" dirty="0" smtClean="0"/>
          </a:p>
          <a:p>
            <a:r>
              <a:rPr lang="ru-RU" sz="1200" dirty="0" smtClean="0"/>
              <a:t>дерево </a:t>
            </a:r>
            <a:r>
              <a:rPr lang="ru-RU" sz="1200" dirty="0" smtClean="0">
                <a:hlinkClick r:id="rId5"/>
              </a:rPr>
              <a:t>http://www.lenagold.ru/fon/clipart/d/der8.html</a:t>
            </a:r>
            <a:endParaRPr lang="ru-RU" sz="1200" dirty="0" smtClean="0"/>
          </a:p>
          <a:p>
            <a:r>
              <a:rPr lang="ru-RU" sz="1200" dirty="0" smtClean="0"/>
              <a:t> кнопка зеленая </a:t>
            </a:r>
            <a:r>
              <a:rPr lang="ru-RU" sz="1200" u="sng" dirty="0" smtClean="0">
                <a:hlinkClick r:id="rId6"/>
              </a:rPr>
              <a:t>http://www.lenagold.ru/fon/clipart/sh/shar/zel.html</a:t>
            </a:r>
            <a:endParaRPr lang="ru-RU" sz="1200" dirty="0" smtClean="0"/>
          </a:p>
          <a:p>
            <a:r>
              <a:rPr lang="ru-RU" sz="1200" dirty="0" smtClean="0"/>
              <a:t>кнопка синяя </a:t>
            </a:r>
            <a:r>
              <a:rPr lang="ru-RU" sz="1200" u="sng" dirty="0" smtClean="0">
                <a:hlinkClick r:id="rId7"/>
              </a:rPr>
              <a:t>http://www.lenagold.ru/fon/clipart/sh/shar/raz2.html</a:t>
            </a:r>
            <a:endParaRPr lang="ru-RU" sz="1200" dirty="0" smtClean="0"/>
          </a:p>
          <a:p>
            <a:r>
              <a:rPr lang="ru-RU" sz="1200" dirty="0" smtClean="0"/>
              <a:t>кораблик </a:t>
            </a:r>
            <a:r>
              <a:rPr lang="ru-RU" sz="1200" u="sng" dirty="0" smtClean="0">
                <a:hlinkClick r:id="rId8"/>
              </a:rPr>
              <a:t>http://korablik.edusite.ru/p13aa1.html</a:t>
            </a:r>
            <a:endParaRPr lang="ru-RU" sz="1200" dirty="0" smtClean="0"/>
          </a:p>
          <a:p>
            <a:r>
              <a:rPr lang="ru-RU" sz="1200" dirty="0" smtClean="0"/>
              <a:t>кнопки </a:t>
            </a:r>
            <a:r>
              <a:rPr lang="ru-RU" sz="1200" dirty="0" smtClean="0">
                <a:hlinkClick r:id="rId9"/>
              </a:rPr>
              <a:t>http://www.lenagold.ru/fon/clipart/s/skre3.html</a:t>
            </a:r>
            <a:endParaRPr lang="ru-RU" sz="1200" dirty="0" smtClean="0"/>
          </a:p>
          <a:p>
            <a:r>
              <a:rPr lang="ru-RU" sz="1200" dirty="0" smtClean="0"/>
              <a:t>корзинка </a:t>
            </a:r>
            <a:r>
              <a:rPr lang="ru-RU" sz="1200" dirty="0" smtClean="0">
                <a:hlinkClick r:id="rId10"/>
              </a:rPr>
              <a:t>http://www.lenagold.ru/fon/clipart/k/korz10.html</a:t>
            </a:r>
            <a:endParaRPr lang="ru-RU" sz="1200" dirty="0" smtClean="0"/>
          </a:p>
          <a:p>
            <a:r>
              <a:rPr lang="ru-RU" sz="1200" dirty="0" smtClean="0"/>
              <a:t>клякса </a:t>
            </a:r>
            <a:r>
              <a:rPr lang="ru-RU" sz="1200" dirty="0" smtClean="0">
                <a:hlinkClick r:id="rId11"/>
              </a:rPr>
              <a:t>http://www.lenagold.ru/fon/clipart/k/kras6.html</a:t>
            </a:r>
            <a:endParaRPr lang="ru-RU" sz="1200" dirty="0" smtClean="0"/>
          </a:p>
          <a:p>
            <a:r>
              <a:rPr lang="ru-RU" sz="1200" dirty="0" smtClean="0"/>
              <a:t>лягушка </a:t>
            </a:r>
            <a:r>
              <a:rPr lang="ru-RU" sz="1200" u="sng" dirty="0" smtClean="0">
                <a:hlinkClick r:id="rId12"/>
              </a:rPr>
              <a:t>http://www.lenagold.ru/fon/clipart/l/lagu3.html</a:t>
            </a:r>
            <a:endParaRPr lang="ru-RU" sz="1200" dirty="0" smtClean="0"/>
          </a:p>
          <a:p>
            <a:r>
              <a:rPr lang="ru-RU" sz="1200" dirty="0" smtClean="0"/>
              <a:t>машинка </a:t>
            </a:r>
            <a:r>
              <a:rPr lang="ru-RU" sz="1200" dirty="0" smtClean="0">
                <a:hlinkClick r:id="rId13"/>
              </a:rPr>
              <a:t>http://www.liveinternet.ru/users/lagrimosa/post176852839/</a:t>
            </a:r>
            <a:endParaRPr lang="ru-RU" sz="1200" dirty="0" smtClean="0"/>
          </a:p>
          <a:p>
            <a:r>
              <a:rPr lang="ru-RU" sz="1200" dirty="0" smtClean="0"/>
              <a:t>мольберт </a:t>
            </a:r>
            <a:r>
              <a:rPr lang="ru-RU" sz="1200" dirty="0" smtClean="0">
                <a:hlinkClick r:id="rId14"/>
              </a:rPr>
              <a:t>http://www.lenagold.ru/fon/clipart/m/molb.html</a:t>
            </a:r>
            <a:endParaRPr lang="ru-RU" sz="1200" dirty="0" smtClean="0"/>
          </a:p>
          <a:p>
            <a:r>
              <a:rPr lang="ru-RU" sz="1200" dirty="0" smtClean="0"/>
              <a:t>пиратский корабль </a:t>
            </a:r>
            <a:r>
              <a:rPr lang="ru-RU" sz="1200" u="sng" dirty="0" smtClean="0">
                <a:hlinkClick r:id="rId15"/>
              </a:rPr>
              <a:t>http://www.lenagold.ru/fon/clipart/k/korab3.html</a:t>
            </a:r>
            <a:endParaRPr lang="ru-RU" sz="1200" dirty="0" smtClean="0"/>
          </a:p>
          <a:p>
            <a:r>
              <a:rPr lang="ru-RU" sz="1200" dirty="0" smtClean="0"/>
              <a:t>пальмы </a:t>
            </a:r>
            <a:r>
              <a:rPr lang="ru-RU" sz="1200" u="sng" dirty="0" smtClean="0">
                <a:hlinkClick r:id="rId16"/>
              </a:rPr>
              <a:t>http://www.lenagold.ru/fon/clipart/p/palm.html</a:t>
            </a:r>
            <a:endParaRPr lang="ru-RU" sz="1200" dirty="0" smtClean="0"/>
          </a:p>
          <a:p>
            <a:r>
              <a:rPr lang="ru-RU" sz="1200" dirty="0" smtClean="0"/>
              <a:t>поезд </a:t>
            </a:r>
            <a:r>
              <a:rPr lang="ru-RU" sz="1200" u="sng" dirty="0" smtClean="0">
                <a:hlinkClick r:id="rId17"/>
              </a:rPr>
              <a:t>http://www.liveinternet.ru/users/maknika/rubric/2878961/</a:t>
            </a:r>
            <a:endParaRPr lang="ru-RU" sz="1200" dirty="0" smtClean="0"/>
          </a:p>
          <a:p>
            <a:r>
              <a:rPr lang="ru-RU" sz="1200" dirty="0" smtClean="0"/>
              <a:t>рубашка </a:t>
            </a:r>
            <a:r>
              <a:rPr lang="ru-RU" sz="1200" dirty="0" smtClean="0">
                <a:hlinkClick r:id="rId18"/>
              </a:rPr>
              <a:t>http://www.lenagold.ru/fon/clipart/o/odeg3.html</a:t>
            </a:r>
            <a:endParaRPr lang="ru-RU" sz="1200" dirty="0" smtClean="0"/>
          </a:p>
          <a:p>
            <a:r>
              <a:rPr lang="ru-RU" sz="1200" dirty="0" smtClean="0"/>
              <a:t>самолет </a:t>
            </a:r>
            <a:r>
              <a:rPr lang="ru-RU" sz="1200" u="sng" dirty="0" smtClean="0">
                <a:hlinkClick r:id="rId19"/>
              </a:rPr>
              <a:t>http://dutsadok.com.ua/publ/transport/9</a:t>
            </a:r>
            <a:endParaRPr lang="ru-RU" sz="1200" dirty="0" smtClean="0"/>
          </a:p>
          <a:p>
            <a:r>
              <a:rPr lang="ru-RU" sz="1200" dirty="0" smtClean="0"/>
              <a:t>сарафан </a:t>
            </a:r>
            <a:r>
              <a:rPr lang="ru-RU" sz="1200" u="sng" dirty="0" smtClean="0">
                <a:hlinkClick r:id="rId3"/>
              </a:rPr>
              <a:t>http://www.lenagold.ru/fon/clipart/o/odeg.html</a:t>
            </a:r>
            <a:endParaRPr lang="ru-RU" sz="1200" dirty="0" smtClean="0"/>
          </a:p>
          <a:p>
            <a:r>
              <a:rPr lang="ru-RU" sz="1200" dirty="0" smtClean="0"/>
              <a:t>спасательный круг </a:t>
            </a:r>
            <a:r>
              <a:rPr lang="ru-RU" sz="1200" dirty="0" smtClean="0">
                <a:hlinkClick r:id="rId20"/>
              </a:rPr>
              <a:t>http://www.lenagold.ru/fon/clipart/p/pred.html</a:t>
            </a:r>
            <a:endParaRPr lang="ru-RU" sz="1200" dirty="0" smtClean="0"/>
          </a:p>
          <a:p>
            <a:r>
              <a:rPr lang="ru-RU" sz="1200" dirty="0" smtClean="0"/>
              <a:t>солнышко </a:t>
            </a:r>
            <a:r>
              <a:rPr lang="ru-RU" sz="1200" dirty="0" smtClean="0">
                <a:hlinkClick r:id="rId21"/>
              </a:rPr>
              <a:t>http://www.lenagold.ru/fon/clipart/s/soln2.html</a:t>
            </a:r>
            <a:endParaRPr lang="ru-RU" sz="1200" dirty="0" smtClean="0"/>
          </a:p>
          <a:p>
            <a:r>
              <a:rPr lang="ru-RU" sz="1200" dirty="0" smtClean="0"/>
              <a:t>сундук </a:t>
            </a:r>
            <a:r>
              <a:rPr lang="ru-RU" sz="1200" u="sng" dirty="0" smtClean="0">
                <a:hlinkClick r:id="rId22"/>
              </a:rPr>
              <a:t>http://www.lenagold.ru/fon/clipart/l/lar5.html</a:t>
            </a:r>
            <a:endParaRPr lang="ru-RU" sz="1200" dirty="0" smtClean="0"/>
          </a:p>
          <a:p>
            <a:r>
              <a:rPr lang="ru-RU" sz="1200" dirty="0" smtClean="0"/>
              <a:t>стакан </a:t>
            </a:r>
            <a:r>
              <a:rPr lang="ru-RU" sz="1200" u="sng" dirty="0" smtClean="0">
                <a:hlinkClick r:id="rId23"/>
              </a:rPr>
              <a:t>http://www.lenagold.ru/fon/clipart/s/stak3.html</a:t>
            </a:r>
            <a:endParaRPr lang="ru-RU" sz="1200" dirty="0" smtClean="0"/>
          </a:p>
          <a:p>
            <a:r>
              <a:rPr lang="ru-RU" sz="1200" dirty="0" smtClean="0"/>
              <a:t>стол со стулом </a:t>
            </a:r>
            <a:r>
              <a:rPr lang="ru-RU" sz="1200" u="sng" dirty="0" smtClean="0">
                <a:hlinkClick r:id="rId24"/>
              </a:rPr>
              <a:t>http://www.lenagold.ru/fon/clipart/s/stol.html</a:t>
            </a:r>
            <a:endParaRPr lang="ru-RU" sz="1200" dirty="0" smtClean="0"/>
          </a:p>
          <a:p>
            <a:r>
              <a:rPr lang="ru-RU" sz="1200" dirty="0" err="1" smtClean="0"/>
              <a:t>Смешарики</a:t>
            </a:r>
            <a:r>
              <a:rPr lang="ru-RU" sz="1200" dirty="0" smtClean="0"/>
              <a:t>, домики, ромашка </a:t>
            </a:r>
            <a:r>
              <a:rPr lang="ru-RU" sz="1200" u="sng" dirty="0" smtClean="0">
                <a:hlinkClick r:id="rId25"/>
              </a:rPr>
              <a:t>http://smeshariki.akxa.ru/index-2_1.html</a:t>
            </a:r>
            <a:endParaRPr lang="ru-RU" sz="1200" dirty="0" smtClean="0"/>
          </a:p>
          <a:p>
            <a:r>
              <a:rPr lang="ru-RU" sz="1200" dirty="0" smtClean="0"/>
              <a:t>указатель </a:t>
            </a:r>
            <a:r>
              <a:rPr lang="ru-RU" sz="1200" u="sng" dirty="0" smtClean="0">
                <a:hlinkClick r:id="rId26"/>
              </a:rPr>
              <a:t>http://www.lenagold.ru/fon/clipart/s/strel4.html</a:t>
            </a:r>
            <a:endParaRPr lang="ru-RU" sz="1200" dirty="0" smtClean="0"/>
          </a:p>
          <a:p>
            <a:r>
              <a:rPr lang="ru-RU" sz="1200" dirty="0" smtClean="0"/>
              <a:t>фоны 1, 2 </a:t>
            </a:r>
            <a:r>
              <a:rPr lang="ru-RU" sz="1200" u="sng" dirty="0" smtClean="0">
                <a:hlinkClick r:id="rId27"/>
              </a:rPr>
              <a:t>http://www.liveinternet.ru/users/plotvi4ka/post176787579</a:t>
            </a:r>
            <a:endParaRPr lang="ru-RU" sz="1200" dirty="0" smtClean="0"/>
          </a:p>
          <a:p>
            <a:r>
              <a:rPr lang="ru-RU" sz="1200" dirty="0" smtClean="0"/>
              <a:t>чашка </a:t>
            </a:r>
            <a:r>
              <a:rPr lang="ru-RU" sz="1200" u="sng" dirty="0" smtClean="0">
                <a:hlinkClick r:id="rId28"/>
              </a:rPr>
              <a:t>http://www.lenagold.ru/fon/clipart/ch/cha7.html</a:t>
            </a:r>
            <a:endParaRPr lang="ru-RU" sz="1200" dirty="0" smtClean="0"/>
          </a:p>
        </p:txBody>
      </p:sp>
      <p:pic>
        <p:nvPicPr>
          <p:cNvPr id="8" name="Picture 2" descr="C:\Users\Сергей\Pictures\6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001024" y="5857892"/>
            <a:ext cx="857647" cy="86237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214282" y="1071547"/>
            <a:ext cx="8001000" cy="36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/>
              <a:t>червячок </a:t>
            </a:r>
            <a:r>
              <a:rPr lang="ru-RU" sz="1200" u="sng" dirty="0" smtClean="0">
                <a:hlinkClick r:id="rId2"/>
              </a:rPr>
              <a:t>http://www.lenagold.ru/fon/clipart/n/nas4.html</a:t>
            </a:r>
            <a:endParaRPr lang="ru-RU" sz="1200" dirty="0" smtClean="0"/>
          </a:p>
          <a:p>
            <a:r>
              <a:rPr lang="ru-RU" sz="1200" dirty="0" smtClean="0"/>
              <a:t>шарф </a:t>
            </a:r>
            <a:r>
              <a:rPr lang="ru-RU" sz="1200" u="sng" dirty="0" smtClean="0">
                <a:hlinkClick r:id="rId3"/>
              </a:rPr>
              <a:t>http://www.freestyle.ru/catalog/aksessuary/sharfy/sharf-detskiy-roxy-first-lover-taupe/</a:t>
            </a:r>
            <a:endParaRPr lang="ru-RU" sz="1200" dirty="0" smtClean="0"/>
          </a:p>
          <a:p>
            <a:r>
              <a:rPr lang="ru-RU" sz="1200" dirty="0" smtClean="0"/>
              <a:t>шарики воздушные </a:t>
            </a:r>
            <a:r>
              <a:rPr lang="en-US" sz="1200" dirty="0" smtClean="0">
                <a:hlinkClick r:id="rId4"/>
              </a:rPr>
              <a:t>http://www.lenagold.ru/fon/clipart/v/vozd.html</a:t>
            </a:r>
            <a:endParaRPr lang="ru-RU" sz="1200" dirty="0" smtClean="0"/>
          </a:p>
          <a:p>
            <a:r>
              <a:rPr lang="ru-RU" sz="1200" dirty="0" smtClean="0"/>
              <a:t>шкаф </a:t>
            </a:r>
            <a:r>
              <a:rPr lang="ru-RU" sz="1200" u="sng" dirty="0" smtClean="0">
                <a:hlinkClick r:id="rId5"/>
              </a:rPr>
              <a:t>http://www.sadkomebel.ru/catalog/children_furniture/81/490/</a:t>
            </a:r>
            <a:endParaRPr lang="ru-RU" sz="1200" dirty="0" smtClean="0"/>
          </a:p>
          <a:p>
            <a:r>
              <a:rPr lang="ru-RU" sz="1200" dirty="0" smtClean="0"/>
              <a:t>шоколад  </a:t>
            </a:r>
            <a:r>
              <a:rPr lang="ru-RU" sz="1200" dirty="0" smtClean="0">
                <a:hlinkClick r:id="rId6"/>
              </a:rPr>
              <a:t>http://www.lenagold.ru/fon/clipart/sh/shoko2.html</a:t>
            </a:r>
            <a:endParaRPr lang="ru-RU" sz="1200" dirty="0" smtClean="0"/>
          </a:p>
          <a:p>
            <a:r>
              <a:rPr lang="ru-RU" sz="1200" dirty="0" smtClean="0"/>
              <a:t>шляпа </a:t>
            </a:r>
            <a:r>
              <a:rPr lang="ru-RU" sz="1200" dirty="0" smtClean="0">
                <a:hlinkClick r:id="rId7"/>
              </a:rPr>
              <a:t>http://www.lenagold.ru/fon/clipart/sh/shl.html</a:t>
            </a:r>
            <a:endParaRPr lang="ru-RU" sz="1200" dirty="0" smtClean="0"/>
          </a:p>
          <a:p>
            <a:r>
              <a:rPr lang="ru-RU" sz="1200" dirty="0" smtClean="0"/>
              <a:t>шапка </a:t>
            </a:r>
            <a:r>
              <a:rPr lang="ru-RU" sz="1200" u="sng" dirty="0" smtClean="0">
                <a:hlinkClick r:id="rId8"/>
              </a:rPr>
              <a:t>http://www.lenagold.ru/fon/clipart/sh/shl10.html</a:t>
            </a:r>
            <a:endParaRPr lang="ru-RU" sz="1200" dirty="0" smtClean="0"/>
          </a:p>
          <a:p>
            <a:r>
              <a:rPr lang="ru-RU" sz="1200" dirty="0" smtClean="0"/>
              <a:t>яблоко </a:t>
            </a:r>
            <a:r>
              <a:rPr lang="ru-RU" sz="1200" u="sng" dirty="0" smtClean="0">
                <a:hlinkClick r:id="rId9"/>
              </a:rPr>
              <a:t>http://www.lenagold.ru/fon/clipart/ja/jabl/kras3.html</a:t>
            </a:r>
            <a:endParaRPr lang="ru-RU" sz="1200" dirty="0" smtClean="0"/>
          </a:p>
          <a:p>
            <a:r>
              <a:rPr lang="ru-RU" sz="1200" dirty="0" smtClean="0"/>
              <a:t>Звуки:</a:t>
            </a:r>
          </a:p>
          <a:p>
            <a:r>
              <a:rPr lang="ru-RU" sz="1200" dirty="0" smtClean="0"/>
              <a:t>плеск волн   </a:t>
            </a:r>
            <a:r>
              <a:rPr lang="ru-RU" sz="1200" u="sng" dirty="0" smtClean="0">
                <a:hlinkClick r:id="rId10"/>
              </a:rPr>
              <a:t>http://wooi.ru/dock/fonoteca1.php</a:t>
            </a:r>
            <a:endParaRPr lang="ru-RU" sz="1200" dirty="0" smtClean="0"/>
          </a:p>
          <a:p>
            <a:r>
              <a:rPr lang="ru-RU" sz="1200" dirty="0" smtClean="0"/>
              <a:t>звуки при ошибках </a:t>
            </a:r>
            <a:r>
              <a:rPr lang="en-US" sz="1200" dirty="0" err="1" smtClean="0"/>
              <a:t>boingg</a:t>
            </a:r>
            <a:r>
              <a:rPr lang="ru-RU" sz="1200" dirty="0" smtClean="0"/>
              <a:t>, </a:t>
            </a:r>
            <a:r>
              <a:rPr lang="en-US" sz="1200" dirty="0" err="1" smtClean="0"/>
              <a:t>wawawawa</a:t>
            </a:r>
            <a:r>
              <a:rPr lang="en-US" sz="1200" dirty="0" smtClean="0"/>
              <a:t> </a:t>
            </a:r>
            <a:r>
              <a:rPr lang="en-US" sz="1200" u="sng" dirty="0" smtClean="0">
                <a:hlinkClick r:id="rId11"/>
              </a:rPr>
              <a:t>http</a:t>
            </a:r>
            <a:r>
              <a:rPr lang="ru-RU" sz="1200" u="sng" dirty="0" smtClean="0">
                <a:hlinkClick r:id="rId11"/>
              </a:rPr>
              <a:t>://</a:t>
            </a:r>
            <a:r>
              <a:rPr lang="en-US" sz="1200" u="sng" dirty="0" err="1" smtClean="0">
                <a:hlinkClick r:id="rId11"/>
              </a:rPr>
              <a:t>smartfon</a:t>
            </a:r>
            <a:r>
              <a:rPr lang="ru-RU" sz="1200" u="sng" dirty="0" smtClean="0">
                <a:hlinkClick r:id="rId11"/>
              </a:rPr>
              <a:t>7610.</a:t>
            </a:r>
            <a:r>
              <a:rPr lang="en-US" sz="1200" u="sng" dirty="0" err="1" smtClean="0">
                <a:hlinkClick r:id="rId11"/>
              </a:rPr>
              <a:t>narod</a:t>
            </a:r>
            <a:r>
              <a:rPr lang="ru-RU" sz="1200" u="sng" dirty="0" smtClean="0">
                <a:hlinkClick r:id="rId11"/>
              </a:rPr>
              <a:t>.</a:t>
            </a:r>
            <a:r>
              <a:rPr lang="en-US" sz="1200" u="sng" dirty="0" err="1" smtClean="0">
                <a:hlinkClick r:id="rId11"/>
              </a:rPr>
              <a:t>ru</a:t>
            </a:r>
            <a:r>
              <a:rPr lang="ru-RU" sz="1200" u="sng" dirty="0" smtClean="0">
                <a:hlinkClick r:id="rId11"/>
              </a:rPr>
              <a:t>/</a:t>
            </a:r>
            <a:r>
              <a:rPr lang="en-US" sz="1200" u="sng" dirty="0" err="1" smtClean="0">
                <a:hlinkClick r:id="rId11"/>
              </a:rPr>
              <a:t>melodi</a:t>
            </a:r>
            <a:r>
              <a:rPr lang="ru-RU" sz="1200" u="sng" dirty="0" smtClean="0">
                <a:hlinkClick r:id="rId11"/>
              </a:rPr>
              <a:t>3.</a:t>
            </a:r>
            <a:r>
              <a:rPr lang="en-US" sz="1200" u="sng" dirty="0" smtClean="0">
                <a:hlinkClick r:id="rId11"/>
              </a:rPr>
              <a:t>html</a:t>
            </a:r>
            <a:endParaRPr lang="ru-RU" sz="1200" dirty="0" smtClean="0"/>
          </a:p>
          <a:p>
            <a:r>
              <a:rPr lang="ru-RU" sz="1200" dirty="0" smtClean="0"/>
              <a:t>слова - названия картинок  записаны в аудио редакторе «</a:t>
            </a:r>
            <a:r>
              <a:rPr lang="ru-RU" sz="1200" dirty="0" err="1" smtClean="0"/>
              <a:t>АудиоМАСТЕР</a:t>
            </a:r>
            <a:r>
              <a:rPr lang="ru-RU" sz="1200" dirty="0" smtClean="0"/>
              <a:t>» </a:t>
            </a:r>
            <a:r>
              <a:rPr lang="ru-RU" sz="1200" u="sng" dirty="0" smtClean="0">
                <a:hlinkClick r:id="rId12"/>
              </a:rPr>
              <a:t>http://gig-torrent.3dn.ru/load/soft/audiomaster_1_25_2012_rs_russkij/7-1-0-3853</a:t>
            </a:r>
            <a:endParaRPr lang="ru-RU" sz="1200" dirty="0" smtClean="0"/>
          </a:p>
          <a:p>
            <a:r>
              <a:rPr lang="ru-RU" sz="1200" dirty="0" smtClean="0"/>
              <a:t>Песенка про </a:t>
            </a:r>
            <a:r>
              <a:rPr lang="ru-RU" sz="1200" dirty="0" err="1" smtClean="0"/>
              <a:t>Смешариков</a:t>
            </a:r>
            <a:r>
              <a:rPr lang="ru-RU" sz="1200" dirty="0" smtClean="0"/>
              <a:t> </a:t>
            </a:r>
            <a:r>
              <a:rPr lang="ru-RU" sz="1200" u="sng" dirty="0" smtClean="0">
                <a:hlinkClick r:id="rId13"/>
              </a:rPr>
              <a:t>http://muzanator.com/track/смешариков</a:t>
            </a:r>
            <a:r>
              <a:rPr lang="ru-RU" sz="1200" dirty="0" smtClean="0"/>
              <a:t>, нарезка выполнена </a:t>
            </a:r>
            <a:r>
              <a:rPr lang="ru-RU" sz="1200" u="sng" dirty="0" smtClean="0">
                <a:hlinkClick r:id="rId14"/>
              </a:rPr>
              <a:t>http://mp3cut.foxcom.su/</a:t>
            </a:r>
            <a:endParaRPr lang="ru-RU" sz="1200" dirty="0" smtClean="0"/>
          </a:p>
          <a:p>
            <a:pPr>
              <a:lnSpc>
                <a:spcPct val="120000"/>
              </a:lnSpc>
            </a:pPr>
            <a:endParaRPr lang="ru-RU" sz="1400" u="sng" dirty="0"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endParaRPr lang="ru-RU" sz="1400" dirty="0">
              <a:latin typeface="Calibri" pitchFamily="34" charset="0"/>
            </a:endParaRPr>
          </a:p>
          <a:p>
            <a:endParaRPr lang="ru-RU" sz="1400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7422" y="428604"/>
            <a:ext cx="44879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9631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ИНТЕРНЕТ  - РЕСУРСЫ</a:t>
            </a:r>
          </a:p>
        </p:txBody>
      </p:sp>
      <p:pic>
        <p:nvPicPr>
          <p:cNvPr id="4" name="Picture 2" descr="C:\Users\Сергей\Pictures\6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0800000">
            <a:off x="142844" y="5857891"/>
            <a:ext cx="868338" cy="873123"/>
          </a:xfrm>
          <a:prstGeom prst="rect">
            <a:avLst/>
          </a:prstGeom>
          <a:noFill/>
        </p:spPr>
      </p:pic>
      <p:pic>
        <p:nvPicPr>
          <p:cNvPr id="5" name="Picture 2" descr="C:\Users\Сергей\Pictures\8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143900" y="5857892"/>
            <a:ext cx="871548" cy="86677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7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715000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142852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опыт новое\смешарики\для поезда\Рисунок2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00958" y="2283937"/>
            <a:ext cx="1643042" cy="1691059"/>
          </a:xfrm>
          <a:prstGeom prst="rect">
            <a:avLst/>
          </a:prstGeom>
          <a:noFill/>
        </p:spPr>
      </p:pic>
      <p:grpSp>
        <p:nvGrpSpPr>
          <p:cNvPr id="4" name="Группа 84"/>
          <p:cNvGrpSpPr>
            <a:grpSpLocks/>
          </p:cNvGrpSpPr>
          <p:nvPr/>
        </p:nvGrpSpPr>
        <p:grpSpPr bwMode="auto">
          <a:xfrm>
            <a:off x="6429375" y="1571625"/>
            <a:ext cx="2357438" cy="2786063"/>
            <a:chOff x="3428991" y="1571611"/>
            <a:chExt cx="2357453" cy="2786060"/>
          </a:xfrm>
        </p:grpSpPr>
        <p:grpSp>
          <p:nvGrpSpPr>
            <p:cNvPr id="5" name="Группа 11"/>
            <p:cNvGrpSpPr>
              <a:grpSpLocks/>
            </p:cNvGrpSpPr>
            <p:nvPr/>
          </p:nvGrpSpPr>
          <p:grpSpPr bwMode="auto">
            <a:xfrm>
              <a:off x="3428991" y="1571611"/>
              <a:ext cx="2357453" cy="2786060"/>
              <a:chOff x="3919140" y="500042"/>
              <a:chExt cx="2384894" cy="2928958"/>
            </a:xfrm>
          </p:grpSpPr>
          <p:pic>
            <p:nvPicPr>
              <p:cNvPr id="4136" name="Picture 2" descr="F:\опыт новое\педсовет су конкурс\смешарики\поезд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9124" r="29527"/>
              <a:stretch>
                <a:fillRect/>
              </a:stretch>
            </p:blipFill>
            <p:spPr bwMode="auto">
              <a:xfrm>
                <a:off x="3919140" y="500042"/>
                <a:ext cx="2384894" cy="2928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4776738" y="1715017"/>
                <a:ext cx="857598" cy="969644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ru-RU" sz="5700" b="1" dirty="0"/>
              </a:p>
            </p:txBody>
          </p:sp>
        </p:grpSp>
        <p:grpSp>
          <p:nvGrpSpPr>
            <p:cNvPr id="6" name="Группа 82"/>
            <p:cNvGrpSpPr>
              <a:grpSpLocks/>
            </p:cNvGrpSpPr>
            <p:nvPr/>
          </p:nvGrpSpPr>
          <p:grpSpPr bwMode="auto">
            <a:xfrm>
              <a:off x="4214810" y="1785925"/>
              <a:ext cx="928687" cy="1015664"/>
              <a:chOff x="7215206" y="1285859"/>
              <a:chExt cx="928687" cy="1015664"/>
            </a:xfrm>
          </p:grpSpPr>
          <p:sp>
            <p:nvSpPr>
              <p:cNvPr id="75" name="Блок-схема: ссылка на другую страницу 74"/>
              <p:cNvSpPr/>
              <p:nvPr/>
            </p:nvSpPr>
            <p:spPr>
              <a:xfrm rot="10800000">
                <a:off x="7215206" y="1285859"/>
                <a:ext cx="857256" cy="857249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35" name="TextBox 78"/>
              <p:cNvSpPr txBox="1">
                <a:spLocks noChangeArrowheads="1"/>
              </p:cNvSpPr>
              <p:nvPr/>
            </p:nvSpPr>
            <p:spPr bwMode="auto">
              <a:xfrm>
                <a:off x="7215206" y="1285860"/>
                <a:ext cx="928687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6000" b="1" dirty="0"/>
                  <a:t>Ш</a:t>
                </a:r>
              </a:p>
            </p:txBody>
          </p:sp>
        </p:grpSp>
      </p:grpSp>
      <p:grpSp>
        <p:nvGrpSpPr>
          <p:cNvPr id="81" name="Группа 59"/>
          <p:cNvGrpSpPr/>
          <p:nvPr/>
        </p:nvGrpSpPr>
        <p:grpSpPr>
          <a:xfrm>
            <a:off x="1214414" y="142852"/>
            <a:ext cx="7195593" cy="1586371"/>
            <a:chOff x="1270891" y="3786190"/>
            <a:chExt cx="5688632" cy="1672498"/>
          </a:xfrm>
        </p:grpSpPr>
        <p:sp>
          <p:nvSpPr>
            <p:cNvPr id="82" name="Облако 81"/>
            <p:cNvSpPr/>
            <p:nvPr/>
          </p:nvSpPr>
          <p:spPr bwMode="auto">
            <a:xfrm>
              <a:off x="1553275" y="3786190"/>
              <a:ext cx="5139394" cy="164305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3" name="TextBox 103"/>
            <p:cNvSpPr txBox="1">
              <a:spLocks noChangeArrowheads="1"/>
            </p:cNvSpPr>
            <p:nvPr/>
          </p:nvSpPr>
          <p:spPr bwMode="auto">
            <a:xfrm>
              <a:off x="1270891" y="4012138"/>
              <a:ext cx="5688632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Помоги </a:t>
              </a:r>
              <a:r>
                <a:rPr lang="ru-RU" sz="3200" dirty="0" err="1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Лосяшу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рассадить пассажиров в вагончики.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9" name="Picture 3" descr="C:\Users\Сергей\Pictures\6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85" name="Группа 59"/>
          <p:cNvGrpSpPr/>
          <p:nvPr/>
        </p:nvGrpSpPr>
        <p:grpSpPr>
          <a:xfrm>
            <a:off x="1571604" y="214290"/>
            <a:ext cx="6715172" cy="1830952"/>
            <a:chOff x="1270891" y="3719480"/>
            <a:chExt cx="5704163" cy="1709760"/>
          </a:xfrm>
        </p:grpSpPr>
        <p:sp>
          <p:nvSpPr>
            <p:cNvPr id="86" name="Облако 85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7" name="TextBox 103"/>
            <p:cNvSpPr txBox="1">
              <a:spLocks noChangeArrowheads="1"/>
            </p:cNvSpPr>
            <p:nvPr/>
          </p:nvSpPr>
          <p:spPr bwMode="auto">
            <a:xfrm>
              <a:off x="1270891" y="3919585"/>
              <a:ext cx="5688633" cy="1350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Если в названии животного 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есть звук </a:t>
              </a:r>
              <a:r>
                <a:rPr lang="ru-RU" sz="3200" b="1" i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с, 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букве </a:t>
              </a:r>
              <a:r>
                <a:rPr lang="ru-RU" sz="32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ru-RU" sz="3200" b="1" i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8" name="Группа 59"/>
          <p:cNvGrpSpPr/>
          <p:nvPr/>
        </p:nvGrpSpPr>
        <p:grpSpPr>
          <a:xfrm>
            <a:off x="1500166" y="142852"/>
            <a:ext cx="6715172" cy="1830952"/>
            <a:chOff x="1270891" y="3719480"/>
            <a:chExt cx="5704163" cy="1709760"/>
          </a:xfrm>
        </p:grpSpPr>
        <p:sp>
          <p:nvSpPr>
            <p:cNvPr id="89" name="Облако 88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0" name="TextBox 103"/>
            <p:cNvSpPr txBox="1">
              <a:spLocks noChangeArrowheads="1"/>
            </p:cNvSpPr>
            <p:nvPr/>
          </p:nvSpPr>
          <p:spPr bwMode="auto">
            <a:xfrm>
              <a:off x="1270891" y="3919585"/>
              <a:ext cx="5688633" cy="1350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Если в названии животного 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есть звук </a:t>
              </a:r>
              <a:r>
                <a:rPr lang="ru-RU" sz="3200" b="1" i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ш, 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букве </a:t>
              </a:r>
              <a:r>
                <a:rPr lang="ru-RU" sz="32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ru-RU" sz="3200" b="1" i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3643306" y="4500570"/>
            <a:ext cx="2214578" cy="2357430"/>
            <a:chOff x="3643306" y="4500570"/>
            <a:chExt cx="2076979" cy="2242625"/>
          </a:xfrm>
        </p:grpSpPr>
        <p:sp>
          <p:nvSpPr>
            <p:cNvPr id="70" name="Овал 69"/>
            <p:cNvSpPr/>
            <p:nvPr/>
          </p:nvSpPr>
          <p:spPr>
            <a:xfrm>
              <a:off x="5000628" y="6357958"/>
              <a:ext cx="142876" cy="142876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20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 flipH="1">
              <a:off x="3643306" y="4500570"/>
              <a:ext cx="2076979" cy="224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6" name="Группа 59"/>
          <p:cNvGrpSpPr/>
          <p:nvPr/>
        </p:nvGrpSpPr>
        <p:grpSpPr>
          <a:xfrm>
            <a:off x="1428728" y="214290"/>
            <a:ext cx="6715172" cy="1830952"/>
            <a:chOff x="1270891" y="3719480"/>
            <a:chExt cx="5704163" cy="1709760"/>
          </a:xfrm>
        </p:grpSpPr>
        <p:sp>
          <p:nvSpPr>
            <p:cNvPr id="77" name="Облако 76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0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  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84"/>
          <p:cNvGrpSpPr>
            <a:grpSpLocks/>
          </p:cNvGrpSpPr>
          <p:nvPr/>
        </p:nvGrpSpPr>
        <p:grpSpPr bwMode="auto">
          <a:xfrm>
            <a:off x="3500438" y="1571625"/>
            <a:ext cx="2357437" cy="2786063"/>
            <a:chOff x="3428992" y="1571612"/>
            <a:chExt cx="2357454" cy="2786061"/>
          </a:xfrm>
        </p:grpSpPr>
        <p:grpSp>
          <p:nvGrpSpPr>
            <p:cNvPr id="8" name="Группа 11"/>
            <p:cNvGrpSpPr>
              <a:grpSpLocks/>
            </p:cNvGrpSpPr>
            <p:nvPr/>
          </p:nvGrpSpPr>
          <p:grpSpPr bwMode="auto">
            <a:xfrm>
              <a:off x="3428992" y="1571612"/>
              <a:ext cx="2357454" cy="2786061"/>
              <a:chOff x="3919140" y="500042"/>
              <a:chExt cx="2384894" cy="2928958"/>
            </a:xfrm>
          </p:grpSpPr>
          <p:pic>
            <p:nvPicPr>
              <p:cNvPr id="4130" name="Picture 2" descr="F:\опыт новое\педсовет су конкурс\смешарики\поезд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9124" r="29527"/>
              <a:stretch>
                <a:fillRect/>
              </a:stretch>
            </p:blipFill>
            <p:spPr bwMode="auto">
              <a:xfrm>
                <a:off x="3919140" y="500042"/>
                <a:ext cx="2384894" cy="2928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776738" y="1715017"/>
                <a:ext cx="857598" cy="969644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ru-RU" sz="5700" b="1" dirty="0"/>
              </a:p>
            </p:txBody>
          </p:sp>
        </p:grpSp>
        <p:grpSp>
          <p:nvGrpSpPr>
            <p:cNvPr id="9" name="Группа 82"/>
            <p:cNvGrpSpPr>
              <a:grpSpLocks/>
            </p:cNvGrpSpPr>
            <p:nvPr/>
          </p:nvGrpSpPr>
          <p:grpSpPr bwMode="auto">
            <a:xfrm>
              <a:off x="4214810" y="1785926"/>
              <a:ext cx="928687" cy="1015663"/>
              <a:chOff x="7215206" y="1285860"/>
              <a:chExt cx="928687" cy="1015663"/>
            </a:xfrm>
          </p:grpSpPr>
          <p:sp>
            <p:nvSpPr>
              <p:cNvPr id="78" name="Блок-схема: ссылка на другую страницу 77"/>
              <p:cNvSpPr/>
              <p:nvPr/>
            </p:nvSpPr>
            <p:spPr>
              <a:xfrm rot="10800000">
                <a:off x="7215206" y="1285859"/>
                <a:ext cx="857256" cy="857249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29" name="TextBox 78"/>
              <p:cNvSpPr txBox="1">
                <a:spLocks noChangeArrowheads="1"/>
              </p:cNvSpPr>
              <p:nvPr/>
            </p:nvSpPr>
            <p:spPr bwMode="auto">
              <a:xfrm>
                <a:off x="7215206" y="1285860"/>
                <a:ext cx="928687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6000" b="1" dirty="0"/>
                  <a:t>С</a:t>
                </a:r>
              </a:p>
            </p:txBody>
          </p:sp>
        </p:grpSp>
      </p:grpSp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285852" y="1571612"/>
            <a:ext cx="1400114" cy="147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моги Лосяш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кошка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6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715000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7" name="Группа 66"/>
          <p:cNvGrpSpPr/>
          <p:nvPr/>
        </p:nvGrpSpPr>
        <p:grpSpPr>
          <a:xfrm>
            <a:off x="6429375" y="1571625"/>
            <a:ext cx="2714625" cy="2786063"/>
            <a:chOff x="6429375" y="1571625"/>
            <a:chExt cx="2714625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08965" y="2214554"/>
              <a:ext cx="1735035" cy="177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Ш</a:t>
                  </a:r>
                </a:p>
              </p:txBody>
            </p:sp>
          </p:grpSp>
        </p:grpSp>
      </p:grp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214290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287236" y="1500188"/>
            <a:ext cx="145142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Сергей\Pictures\6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63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64" name="Облако 63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6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</a:t>
              </a:r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84"/>
          <p:cNvGrpSpPr>
            <a:grpSpLocks/>
          </p:cNvGrpSpPr>
          <p:nvPr/>
        </p:nvGrpSpPr>
        <p:grpSpPr bwMode="auto">
          <a:xfrm>
            <a:off x="3500438" y="1571625"/>
            <a:ext cx="2357437" cy="2786063"/>
            <a:chOff x="3428992" y="1571612"/>
            <a:chExt cx="2357454" cy="2786061"/>
          </a:xfrm>
        </p:grpSpPr>
        <p:grpSp>
          <p:nvGrpSpPr>
            <p:cNvPr id="8" name="Группа 11"/>
            <p:cNvGrpSpPr>
              <a:grpSpLocks/>
            </p:cNvGrpSpPr>
            <p:nvPr/>
          </p:nvGrpSpPr>
          <p:grpSpPr bwMode="auto">
            <a:xfrm>
              <a:off x="3428992" y="1571612"/>
              <a:ext cx="2357454" cy="2786061"/>
              <a:chOff x="3919140" y="500042"/>
              <a:chExt cx="2384894" cy="2928958"/>
            </a:xfrm>
          </p:grpSpPr>
          <p:pic>
            <p:nvPicPr>
              <p:cNvPr id="4130" name="Picture 2" descr="F:\опыт новое\педсовет су конкурс\смешарики\поезд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9124" r="29527"/>
              <a:stretch>
                <a:fillRect/>
              </a:stretch>
            </p:blipFill>
            <p:spPr bwMode="auto">
              <a:xfrm>
                <a:off x="3919140" y="500042"/>
                <a:ext cx="2384894" cy="2928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776738" y="1715017"/>
                <a:ext cx="857598" cy="969644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ru-RU" sz="5700" b="1" dirty="0"/>
              </a:p>
            </p:txBody>
          </p:sp>
        </p:grpSp>
        <p:grpSp>
          <p:nvGrpSpPr>
            <p:cNvPr id="9" name="Группа 82"/>
            <p:cNvGrpSpPr>
              <a:grpSpLocks/>
            </p:cNvGrpSpPr>
            <p:nvPr/>
          </p:nvGrpSpPr>
          <p:grpSpPr bwMode="auto">
            <a:xfrm>
              <a:off x="4214810" y="1785926"/>
              <a:ext cx="928687" cy="1015663"/>
              <a:chOff x="7215206" y="1285860"/>
              <a:chExt cx="928687" cy="1015663"/>
            </a:xfrm>
          </p:grpSpPr>
          <p:sp>
            <p:nvSpPr>
              <p:cNvPr id="78" name="Блок-схема: ссылка на другую страницу 77"/>
              <p:cNvSpPr/>
              <p:nvPr/>
            </p:nvSpPr>
            <p:spPr>
              <a:xfrm rot="10800000">
                <a:off x="7215206" y="1285859"/>
                <a:ext cx="857256" cy="857249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29" name="TextBox 78"/>
              <p:cNvSpPr txBox="1">
                <a:spLocks noChangeArrowheads="1"/>
              </p:cNvSpPr>
              <p:nvPr/>
            </p:nvSpPr>
            <p:spPr bwMode="auto">
              <a:xfrm>
                <a:off x="7215206" y="1285860"/>
                <a:ext cx="928687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6000" b="1" dirty="0"/>
                  <a:t>С</a:t>
                </a:r>
              </a:p>
            </p:txBody>
          </p:sp>
        </p:grpSp>
      </p:grpSp>
      <p:pic>
        <p:nvPicPr>
          <p:cNvPr id="1026" name="Picture 2" descr="F:\опыт новое\смешарики\для поезда\свин.png"/>
          <p:cNvPicPr>
            <a:picLocks noChangeAspect="1" noChangeArrowheads="1"/>
          </p:cNvPicPr>
          <p:nvPr/>
        </p:nvPicPr>
        <p:blipFill>
          <a:blip r:embed="rId13" cstate="print"/>
          <a:srcRect r="34374" b="23624"/>
          <a:stretch>
            <a:fillRect/>
          </a:stretch>
        </p:blipFill>
        <p:spPr bwMode="auto">
          <a:xfrm>
            <a:off x="4214810" y="2571744"/>
            <a:ext cx="984531" cy="1060583"/>
          </a:xfrm>
          <a:prstGeom prst="rect">
            <a:avLst/>
          </a:prstGeom>
          <a:noFill/>
        </p:spPr>
      </p:pic>
      <p:grpSp>
        <p:nvGrpSpPr>
          <p:cNvPr id="69" name="Группа 68"/>
          <p:cNvGrpSpPr/>
          <p:nvPr/>
        </p:nvGrpSpPr>
        <p:grpSpPr>
          <a:xfrm>
            <a:off x="3571868" y="4572008"/>
            <a:ext cx="2428892" cy="2285992"/>
            <a:chOff x="3500430" y="4572008"/>
            <a:chExt cx="2220555" cy="2049115"/>
          </a:xfrm>
        </p:grpSpPr>
        <p:sp>
          <p:nvSpPr>
            <p:cNvPr id="68" name="Овал 67"/>
            <p:cNvSpPr/>
            <p:nvPr/>
          </p:nvSpPr>
          <p:spPr>
            <a:xfrm>
              <a:off x="5214942" y="6143644"/>
              <a:ext cx="142876" cy="1428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0" name="Picture 2" descr="F:\опыт новое\смешарики\для поезда\свинья 2.png"/>
            <p:cNvPicPr>
              <a:picLocks noChangeAspect="1" noChangeArrowheads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3500430" y="4572008"/>
              <a:ext cx="2220555" cy="204911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вин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6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87236" y="1500188"/>
            <a:ext cx="1451428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930" y="214290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Группа 68"/>
          <p:cNvGrpSpPr/>
          <p:nvPr/>
        </p:nvGrpSpPr>
        <p:grpSpPr>
          <a:xfrm>
            <a:off x="6429375" y="1571625"/>
            <a:ext cx="2805113" cy="2786063"/>
            <a:chOff x="6429375" y="1571625"/>
            <a:chExt cx="2805113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Ш</a:t>
                  </a:r>
                </a:p>
              </p:txBody>
            </p:sp>
          </p:grpSp>
        </p:grpSp>
      </p:grpSp>
      <p:pic>
        <p:nvPicPr>
          <p:cNvPr id="3076" name="Picture 4" descr="F:\опыт новое\смешарики\для поезда\Рисунок1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5206" y="2714620"/>
            <a:ext cx="928694" cy="1051503"/>
          </a:xfrm>
          <a:prstGeom prst="rect">
            <a:avLst/>
          </a:prstGeom>
          <a:noFill/>
        </p:spPr>
      </p:pic>
      <p:pic>
        <p:nvPicPr>
          <p:cNvPr id="5122" name="Picture 2" descr="C:\Users\Сергей\Pictures\6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67" name="Группа 66"/>
          <p:cNvGrpSpPr/>
          <p:nvPr/>
        </p:nvGrpSpPr>
        <p:grpSpPr>
          <a:xfrm>
            <a:off x="3643306" y="4572008"/>
            <a:ext cx="2000264" cy="2285992"/>
            <a:chOff x="3786182" y="4572008"/>
            <a:chExt cx="1857388" cy="2092108"/>
          </a:xfrm>
        </p:grpSpPr>
        <p:pic>
          <p:nvPicPr>
            <p:cNvPr id="68" name="Рисунок 67" descr="иим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86182" y="4572008"/>
              <a:ext cx="1857388" cy="2092108"/>
            </a:xfrm>
            <a:prstGeom prst="rect">
              <a:avLst/>
            </a:prstGeom>
          </p:spPr>
        </p:pic>
        <p:sp>
          <p:nvSpPr>
            <p:cNvPr id="65" name="Овал 64"/>
            <p:cNvSpPr/>
            <p:nvPr/>
          </p:nvSpPr>
          <p:spPr>
            <a:xfrm>
              <a:off x="4643438" y="5786454"/>
              <a:ext cx="142876" cy="14287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73" name="Облако 72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6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500438" y="1571625"/>
            <a:ext cx="3071812" cy="2786063"/>
            <a:chOff x="3500438" y="1571625"/>
            <a:chExt cx="3071812" cy="2786063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5715000" y="3643313"/>
              <a:ext cx="857250" cy="7143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7" name="Группа 84"/>
            <p:cNvGrpSpPr>
              <a:grpSpLocks/>
            </p:cNvGrpSpPr>
            <p:nvPr/>
          </p:nvGrpSpPr>
          <p:grpSpPr bwMode="auto">
            <a:xfrm>
              <a:off x="3500438" y="1571625"/>
              <a:ext cx="2357437" cy="2786063"/>
              <a:chOff x="3428992" y="1571612"/>
              <a:chExt cx="2357454" cy="2786061"/>
            </a:xfrm>
          </p:grpSpPr>
          <p:grpSp>
            <p:nvGrpSpPr>
              <p:cNvPr id="8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0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9" name="Группа 82"/>
              <p:cNvGrpSpPr>
                <a:grpSpLocks/>
              </p:cNvGrpSpPr>
              <p:nvPr/>
            </p:nvGrpSpPr>
            <p:grpSpPr bwMode="auto">
              <a:xfrm>
                <a:off x="4214810" y="1785926"/>
                <a:ext cx="928687" cy="1015663"/>
                <a:chOff x="7215206" y="1285860"/>
                <a:chExt cx="928687" cy="1015663"/>
              </a:xfrm>
            </p:grpSpPr>
            <p:sp>
              <p:nvSpPr>
                <p:cNvPr id="78" name="Блок-схема: ссылка на другую страницу 77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29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С</a:t>
                  </a:r>
                </a:p>
              </p:txBody>
            </p:sp>
          </p:grpSp>
        </p:grpSp>
        <p:pic>
          <p:nvPicPr>
            <p:cNvPr id="4114" name="Picture 69" descr="F:\опыт новое\смешарики\для поезда\в понзд.png"/>
            <p:cNvPicPr>
              <a:picLocks noChangeAspect="1" noChangeArrowheads="1"/>
            </p:cNvPicPr>
            <p:nvPr/>
          </p:nvPicPr>
          <p:blipFill>
            <a:blip r:embed="rId15" cstate="print"/>
            <a:srcRect r="37463" b="18890"/>
            <a:stretch>
              <a:fillRect/>
            </a:stretch>
          </p:blipFill>
          <p:spPr bwMode="auto">
            <a:xfrm>
              <a:off x="4286248" y="2643182"/>
              <a:ext cx="890588" cy="99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лягу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6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87236" y="1500188"/>
            <a:ext cx="145142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715000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214290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" name="Группа 65"/>
          <p:cNvGrpSpPr/>
          <p:nvPr/>
        </p:nvGrpSpPr>
        <p:grpSpPr>
          <a:xfrm>
            <a:off x="6429375" y="1571625"/>
            <a:ext cx="2805113" cy="2786063"/>
            <a:chOff x="6429375" y="1571625"/>
            <a:chExt cx="2805113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/>
                    <a:t>Ш</a:t>
                  </a:r>
                </a:p>
              </p:txBody>
            </p:sp>
          </p:grpSp>
        </p:grpSp>
        <p:pic>
          <p:nvPicPr>
            <p:cNvPr id="73" name="Picture 4" descr="F:\опыт новое\смешарики\для поезда\Рисунок12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215206" y="2714620"/>
              <a:ext cx="928694" cy="1051503"/>
            </a:xfrm>
            <a:prstGeom prst="rect">
              <a:avLst/>
            </a:prstGeom>
            <a:noFill/>
          </p:spPr>
        </p:pic>
      </p:grpSp>
      <p:pic>
        <p:nvPicPr>
          <p:cNvPr id="1026" name="Picture 2" descr="F:\опыт новое\смешарики\для поезда\собак меньще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34158">
            <a:off x="4750870" y="2484901"/>
            <a:ext cx="1535957" cy="1423481"/>
          </a:xfrm>
          <a:prstGeom prst="rect">
            <a:avLst/>
          </a:prstGeom>
          <a:noFill/>
        </p:spPr>
      </p:pic>
      <p:pic>
        <p:nvPicPr>
          <p:cNvPr id="6146" name="Picture 2" descr="C:\Users\Сергей\Pictures\6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65" name="Группа 64"/>
          <p:cNvGrpSpPr/>
          <p:nvPr/>
        </p:nvGrpSpPr>
        <p:grpSpPr>
          <a:xfrm>
            <a:off x="3500430" y="4500570"/>
            <a:ext cx="2500330" cy="2259541"/>
            <a:chOff x="3500430" y="4572008"/>
            <a:chExt cx="2357455" cy="2188103"/>
          </a:xfrm>
        </p:grpSpPr>
        <p:pic>
          <p:nvPicPr>
            <p:cNvPr id="4100" name="Picture 4" descr="F:\опыт новое\смешарики\для поезда\Рисунок15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500430" y="4572008"/>
              <a:ext cx="2357455" cy="2188103"/>
            </a:xfrm>
            <a:prstGeom prst="rect">
              <a:avLst/>
            </a:prstGeom>
            <a:noFill/>
          </p:spPr>
        </p:pic>
        <p:sp>
          <p:nvSpPr>
            <p:cNvPr id="64" name="Овал 63"/>
            <p:cNvSpPr/>
            <p:nvPr/>
          </p:nvSpPr>
          <p:spPr>
            <a:xfrm>
              <a:off x="4357686" y="6500834"/>
              <a:ext cx="71438" cy="71438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69" name="Облако 68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6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  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3500438" y="1571625"/>
            <a:ext cx="2357437" cy="2786063"/>
            <a:chOff x="3500438" y="1571625"/>
            <a:chExt cx="2357437" cy="2786063"/>
          </a:xfrm>
        </p:grpSpPr>
        <p:grpSp>
          <p:nvGrpSpPr>
            <p:cNvPr id="7" name="Группа 84"/>
            <p:cNvGrpSpPr>
              <a:grpSpLocks/>
            </p:cNvGrpSpPr>
            <p:nvPr/>
          </p:nvGrpSpPr>
          <p:grpSpPr bwMode="auto">
            <a:xfrm>
              <a:off x="3500438" y="1571625"/>
              <a:ext cx="2357437" cy="2786063"/>
              <a:chOff x="3428992" y="1571612"/>
              <a:chExt cx="2357454" cy="2786061"/>
            </a:xfrm>
          </p:grpSpPr>
          <p:grpSp>
            <p:nvGrpSpPr>
              <p:cNvPr id="8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0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9" name="Группа 82"/>
              <p:cNvGrpSpPr>
                <a:grpSpLocks/>
              </p:cNvGrpSpPr>
              <p:nvPr/>
            </p:nvGrpSpPr>
            <p:grpSpPr bwMode="auto">
              <a:xfrm>
                <a:off x="4214810" y="1785926"/>
                <a:ext cx="928687" cy="1015663"/>
                <a:chOff x="7215206" y="1285860"/>
                <a:chExt cx="928687" cy="1015663"/>
              </a:xfrm>
            </p:grpSpPr>
            <p:sp>
              <p:nvSpPr>
                <p:cNvPr id="78" name="Блок-схема: ссылка на другую страницу 77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29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/>
                    <a:t>С</a:t>
                  </a:r>
                </a:p>
              </p:txBody>
            </p:sp>
          </p:grpSp>
        </p:grpSp>
        <p:pic>
          <p:nvPicPr>
            <p:cNvPr id="70" name="Picture 2" descr="F:\опыт новое\смешарики\для поезда\свин.png"/>
            <p:cNvPicPr>
              <a:picLocks noChangeAspect="1" noChangeArrowheads="1"/>
            </p:cNvPicPr>
            <p:nvPr/>
          </p:nvPicPr>
          <p:blipFill>
            <a:blip r:embed="rId16" cstate="print"/>
            <a:srcRect r="34374" b="23624"/>
            <a:stretch>
              <a:fillRect/>
            </a:stretch>
          </p:blipFill>
          <p:spPr bwMode="auto">
            <a:xfrm>
              <a:off x="4214810" y="2571744"/>
              <a:ext cx="984531" cy="10605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ба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6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7" cstate="print"/>
          <a:srcRect b="17683"/>
          <a:stretch>
            <a:fillRect/>
          </a:stretch>
        </p:blipFill>
        <p:spPr bwMode="auto">
          <a:xfrm>
            <a:off x="1285875" y="1500188"/>
            <a:ext cx="1454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715000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142852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Группа 68"/>
          <p:cNvGrpSpPr/>
          <p:nvPr/>
        </p:nvGrpSpPr>
        <p:grpSpPr>
          <a:xfrm>
            <a:off x="6429375" y="1571625"/>
            <a:ext cx="2805113" cy="2786063"/>
            <a:chOff x="6429375" y="1571625"/>
            <a:chExt cx="2805113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/>
                    <a:t>Ш</a:t>
                  </a:r>
                </a:p>
              </p:txBody>
            </p:sp>
          </p:grpSp>
        </p:grpSp>
        <p:pic>
          <p:nvPicPr>
            <p:cNvPr id="91" name="Picture 4" descr="F:\опыт новое\смешарики\для поезда\Рисунок12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215206" y="2714620"/>
              <a:ext cx="928694" cy="1051503"/>
            </a:xfrm>
            <a:prstGeom prst="rect">
              <a:avLst/>
            </a:prstGeom>
            <a:noFill/>
          </p:spPr>
        </p:pic>
      </p:grpSp>
      <p:pic>
        <p:nvPicPr>
          <p:cNvPr id="7170" name="Picture 2" descr="C:\Users\Сергей\Pictures\6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66" name="Группа 65"/>
          <p:cNvGrpSpPr/>
          <p:nvPr/>
        </p:nvGrpSpPr>
        <p:grpSpPr>
          <a:xfrm>
            <a:off x="3643306" y="4572008"/>
            <a:ext cx="1928826" cy="2285992"/>
            <a:chOff x="3857620" y="4643446"/>
            <a:chExt cx="1557849" cy="1930403"/>
          </a:xfrm>
        </p:grpSpPr>
        <p:pic>
          <p:nvPicPr>
            <p:cNvPr id="5124" name="Picture 4" descr="F:\опыт новое\смешарики\для поезда\Рисунок16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3857620" y="4643446"/>
              <a:ext cx="1557849" cy="1930403"/>
            </a:xfrm>
            <a:prstGeom prst="rect">
              <a:avLst/>
            </a:prstGeom>
            <a:noFill/>
          </p:spPr>
        </p:pic>
        <p:sp>
          <p:nvSpPr>
            <p:cNvPr id="65" name="Овал 64"/>
            <p:cNvSpPr/>
            <p:nvPr/>
          </p:nvSpPr>
          <p:spPr>
            <a:xfrm>
              <a:off x="4429124" y="6143644"/>
              <a:ext cx="142876" cy="14287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C:\Users\Сергей\Pictures\1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29388" y="2500306"/>
            <a:ext cx="798513" cy="1030287"/>
          </a:xfrm>
          <a:prstGeom prst="rect">
            <a:avLst/>
          </a:prstGeom>
          <a:noFill/>
        </p:spPr>
      </p:pic>
      <p:grpSp>
        <p:nvGrpSpPr>
          <p:cNvPr id="73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76" name="Облако 75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7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005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2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</a:t>
              </a:r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3428992" y="1571612"/>
            <a:ext cx="2753173" cy="2786063"/>
            <a:chOff x="3428992" y="1571612"/>
            <a:chExt cx="2753173" cy="2786063"/>
          </a:xfrm>
        </p:grpSpPr>
        <p:pic>
          <p:nvPicPr>
            <p:cNvPr id="4105" name="Picture 3" descr="F:\опыт новое\педсовет су конкурс\смешарики\взяла\ссс.png"/>
            <p:cNvPicPr>
              <a:picLocks noChangeAspect="1" noChangeArrowheads="1"/>
            </p:cNvPicPr>
            <p:nvPr/>
          </p:nvPicPr>
          <p:blipFill>
            <a:blip r:embed="rId16" cstate="print"/>
            <a:stretch>
              <a:fillRect/>
            </a:stretch>
          </p:blipFill>
          <p:spPr bwMode="auto">
            <a:xfrm rot="1020110">
              <a:off x="4607911" y="2412847"/>
              <a:ext cx="1574254" cy="145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Группа 84"/>
            <p:cNvGrpSpPr>
              <a:grpSpLocks/>
            </p:cNvGrpSpPr>
            <p:nvPr/>
          </p:nvGrpSpPr>
          <p:grpSpPr bwMode="auto">
            <a:xfrm>
              <a:off x="3428992" y="1571612"/>
              <a:ext cx="2357437" cy="2786063"/>
              <a:chOff x="3428992" y="1571612"/>
              <a:chExt cx="2357454" cy="2786061"/>
            </a:xfrm>
          </p:grpSpPr>
          <p:grpSp>
            <p:nvGrpSpPr>
              <p:cNvPr id="8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0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9" name="Группа 82"/>
              <p:cNvGrpSpPr>
                <a:grpSpLocks/>
              </p:cNvGrpSpPr>
              <p:nvPr/>
            </p:nvGrpSpPr>
            <p:grpSpPr bwMode="auto">
              <a:xfrm>
                <a:off x="4214810" y="1785926"/>
                <a:ext cx="928687" cy="1015663"/>
                <a:chOff x="7215206" y="1285860"/>
                <a:chExt cx="928687" cy="1015663"/>
              </a:xfrm>
            </p:grpSpPr>
            <p:sp>
              <p:nvSpPr>
                <p:cNvPr id="78" name="Блок-схема: ссылка на другую страницу 77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29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С</a:t>
                  </a:r>
                </a:p>
              </p:txBody>
            </p:sp>
          </p:grpSp>
        </p:grpSp>
        <p:pic>
          <p:nvPicPr>
            <p:cNvPr id="70" name="Picture 2" descr="F:\опыт новое\смешарики\для поезда\свин.png"/>
            <p:cNvPicPr>
              <a:picLocks noChangeAspect="1" noChangeArrowheads="1"/>
            </p:cNvPicPr>
            <p:nvPr/>
          </p:nvPicPr>
          <p:blipFill>
            <a:blip r:embed="rId17" cstate="print"/>
            <a:srcRect r="34374" b="23624"/>
            <a:stretch>
              <a:fillRect/>
            </a:stretch>
          </p:blipFill>
          <p:spPr bwMode="auto">
            <a:xfrm>
              <a:off x="4214810" y="2571744"/>
              <a:ext cx="984531" cy="10605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ы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84" name="Группа 83"/>
          <p:cNvGrpSpPr/>
          <p:nvPr/>
        </p:nvGrpSpPr>
        <p:grpSpPr>
          <a:xfrm>
            <a:off x="3500430" y="4500570"/>
            <a:ext cx="2428892" cy="2214578"/>
            <a:chOff x="3286116" y="4572008"/>
            <a:chExt cx="2143140" cy="1984629"/>
          </a:xfrm>
        </p:grpSpPr>
        <p:pic>
          <p:nvPicPr>
            <p:cNvPr id="6147" name="Picture 3" descr="F:\опыт новое\смешарики\для поезда\Рисунок17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6116" y="4572008"/>
              <a:ext cx="2143140" cy="1984629"/>
            </a:xfrm>
            <a:prstGeom prst="rect">
              <a:avLst/>
            </a:prstGeom>
            <a:noFill/>
          </p:spPr>
        </p:pic>
        <p:sp>
          <p:nvSpPr>
            <p:cNvPr id="82" name="Овал 81"/>
            <p:cNvSpPr/>
            <p:nvPr/>
          </p:nvSpPr>
          <p:spPr>
            <a:xfrm>
              <a:off x="4286248" y="5643578"/>
              <a:ext cx="142876" cy="21431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7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287236" y="1500188"/>
            <a:ext cx="145142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214290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Группа 68"/>
          <p:cNvGrpSpPr/>
          <p:nvPr/>
        </p:nvGrpSpPr>
        <p:grpSpPr>
          <a:xfrm>
            <a:off x="6429375" y="1571625"/>
            <a:ext cx="2805113" cy="2786063"/>
            <a:chOff x="6429375" y="1571625"/>
            <a:chExt cx="2805113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Ш</a:t>
                  </a:r>
                </a:p>
              </p:txBody>
            </p:sp>
          </p:grpSp>
        </p:grpSp>
        <p:pic>
          <p:nvPicPr>
            <p:cNvPr id="4110" name="Picture 2" descr="F:\опыт новое\педсовет су конкурс\смешарики\взяла\мыш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429375" y="2500313"/>
              <a:ext cx="785813" cy="102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4" descr="F:\опыт новое\смешарики\для поезда\Рисунок12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15206" y="2714620"/>
              <a:ext cx="928694" cy="1051503"/>
            </a:xfrm>
            <a:prstGeom prst="rect">
              <a:avLst/>
            </a:prstGeom>
            <a:noFill/>
          </p:spPr>
        </p:pic>
      </p:grpSp>
      <p:pic>
        <p:nvPicPr>
          <p:cNvPr id="8194" name="Picture 2" descr="C:\Users\Сергей\Pictures\6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77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80" name="Облако 79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1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  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3500438" y="1571625"/>
            <a:ext cx="3071812" cy="2786063"/>
            <a:chOff x="3500438" y="1571625"/>
            <a:chExt cx="3071812" cy="2786063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5715000" y="3643313"/>
              <a:ext cx="857250" cy="7143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6" name="Picture 2" descr="F:\опыт новое\смешарики\для поезда\собак меньще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934158">
              <a:off x="4750870" y="2484901"/>
              <a:ext cx="1535957" cy="1423481"/>
            </a:xfrm>
            <a:prstGeom prst="rect">
              <a:avLst/>
            </a:prstGeom>
            <a:noFill/>
          </p:spPr>
        </p:pic>
        <p:grpSp>
          <p:nvGrpSpPr>
            <p:cNvPr id="7" name="Группа 84"/>
            <p:cNvGrpSpPr>
              <a:grpSpLocks/>
            </p:cNvGrpSpPr>
            <p:nvPr/>
          </p:nvGrpSpPr>
          <p:grpSpPr bwMode="auto">
            <a:xfrm>
              <a:off x="3500438" y="1571625"/>
              <a:ext cx="2357437" cy="2786063"/>
              <a:chOff x="3428992" y="1571612"/>
              <a:chExt cx="2357454" cy="2786061"/>
            </a:xfrm>
          </p:grpSpPr>
          <p:grpSp>
            <p:nvGrpSpPr>
              <p:cNvPr id="8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0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9" name="Группа 82"/>
              <p:cNvGrpSpPr>
                <a:grpSpLocks/>
              </p:cNvGrpSpPr>
              <p:nvPr/>
            </p:nvGrpSpPr>
            <p:grpSpPr bwMode="auto">
              <a:xfrm>
                <a:off x="4214810" y="1785926"/>
                <a:ext cx="928687" cy="1015663"/>
                <a:chOff x="7215206" y="1285860"/>
                <a:chExt cx="928687" cy="1015663"/>
              </a:xfrm>
            </p:grpSpPr>
            <p:sp>
              <p:nvSpPr>
                <p:cNvPr id="78" name="Блок-схема: ссылка на другую страницу 77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29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С</a:t>
                  </a:r>
                </a:p>
              </p:txBody>
            </p:sp>
          </p:grpSp>
        </p:grpSp>
        <p:pic>
          <p:nvPicPr>
            <p:cNvPr id="70" name="Picture 2" descr="F:\опыт новое\смешарики\для поезда\свин.png"/>
            <p:cNvPicPr>
              <a:picLocks noChangeAspect="1" noChangeArrowheads="1"/>
            </p:cNvPicPr>
            <p:nvPr/>
          </p:nvPicPr>
          <p:blipFill>
            <a:blip r:embed="rId17" cstate="print"/>
            <a:srcRect r="34374" b="23624"/>
            <a:stretch>
              <a:fillRect/>
            </a:stretch>
          </p:blipFill>
          <p:spPr bwMode="auto">
            <a:xfrm>
              <a:off x="4214810" y="2571744"/>
              <a:ext cx="984531" cy="1060583"/>
            </a:xfrm>
            <a:prstGeom prst="rect">
              <a:avLst/>
            </a:prstGeom>
            <a:noFill/>
          </p:spPr>
        </p:pic>
      </p:grpSp>
      <p:pic>
        <p:nvPicPr>
          <p:cNvPr id="1026" name="Picture 2" descr="C:\Users\Сергей\Pictures\1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57554" y="2571744"/>
            <a:ext cx="1006475" cy="93186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о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42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72560" cy="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285720" y="4286263"/>
                <a:ext cx="8572560" cy="15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336712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" name="Группа 66"/>
          <p:cNvGrpSpPr/>
          <p:nvPr/>
        </p:nvGrpSpPr>
        <p:grpSpPr>
          <a:xfrm>
            <a:off x="142875" y="1500188"/>
            <a:ext cx="2643188" cy="2863850"/>
            <a:chOff x="142875" y="1500188"/>
            <a:chExt cx="2643188" cy="2863850"/>
          </a:xfrm>
        </p:grpSpPr>
        <p:grpSp>
          <p:nvGrpSpPr>
            <p:cNvPr id="9" name="Группа 73"/>
            <p:cNvGrpSpPr>
              <a:grpSpLocks/>
            </p:cNvGrpSpPr>
            <p:nvPr/>
          </p:nvGrpSpPr>
          <p:grpSpPr bwMode="auto">
            <a:xfrm>
              <a:off x="142875" y="1500188"/>
              <a:ext cx="2643188" cy="2863850"/>
              <a:chOff x="142875" y="1500188"/>
              <a:chExt cx="2643188" cy="2863850"/>
            </a:xfrm>
          </p:grpSpPr>
          <p:pic>
            <p:nvPicPr>
              <p:cNvPr id="5149" name="Picture 2" descr="F:\опыт новое\педсовет су конкурс\смешарики\поезд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60899"/>
              <a:stretch>
                <a:fillRect/>
              </a:stretch>
            </p:blipFill>
            <p:spPr bwMode="auto">
              <a:xfrm>
                <a:off x="142875" y="1714500"/>
                <a:ext cx="2643188" cy="264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50" name="Picture 7" descr="F:\опыт новое\педсовет су конкурс\смешарики\взяла\лосяш добро пож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17683"/>
              <a:stretch>
                <a:fillRect/>
              </a:stretch>
            </p:blipFill>
            <p:spPr bwMode="auto">
              <a:xfrm>
                <a:off x="1285875" y="1500188"/>
                <a:ext cx="1454150" cy="15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6" name="Скругленный прямоугольник 65"/>
            <p:cNvSpPr/>
            <p:nvPr/>
          </p:nvSpPr>
          <p:spPr>
            <a:xfrm>
              <a:off x="1785918" y="3214686"/>
              <a:ext cx="714380" cy="57150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rgbClr val="007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73" name="Прямая соединительная линия 72"/>
          <p:cNvCxnSpPr/>
          <p:nvPr/>
        </p:nvCxnSpPr>
        <p:spPr bwMode="auto">
          <a:xfrm rot="5400000">
            <a:off x="8964559" y="4249689"/>
            <a:ext cx="357187" cy="16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80"/>
          <p:cNvGrpSpPr>
            <a:grpSpLocks/>
          </p:cNvGrpSpPr>
          <p:nvPr/>
        </p:nvGrpSpPr>
        <p:grpSpPr bwMode="auto">
          <a:xfrm>
            <a:off x="6338887" y="1571612"/>
            <a:ext cx="2805113" cy="2786063"/>
            <a:chOff x="6429375" y="1571625"/>
            <a:chExt cx="2805113" cy="2786063"/>
          </a:xfrm>
        </p:grpSpPr>
        <p:pic>
          <p:nvPicPr>
            <p:cNvPr id="513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Группа 76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6429375" y="1571625"/>
              <a:chExt cx="2357438" cy="2786063"/>
            </a:xfrm>
          </p:grpSpPr>
          <p:grpSp>
            <p:nvGrpSpPr>
              <p:cNvPr id="13" name="Группа 84"/>
              <p:cNvGrpSpPr>
                <a:grpSpLocks/>
              </p:cNvGrpSpPr>
              <p:nvPr/>
            </p:nvGrpSpPr>
            <p:grpSpPr bwMode="auto">
              <a:xfrm>
                <a:off x="6429375" y="1571625"/>
                <a:ext cx="2357438" cy="2786063"/>
                <a:chOff x="3428992" y="1571612"/>
                <a:chExt cx="2357454" cy="2786061"/>
              </a:xfrm>
            </p:grpSpPr>
            <p:grpSp>
              <p:nvGrpSpPr>
                <p:cNvPr id="14" name="Группа 11"/>
                <p:cNvGrpSpPr>
                  <a:grpSpLocks/>
                </p:cNvGrpSpPr>
                <p:nvPr/>
              </p:nvGrpSpPr>
              <p:grpSpPr bwMode="auto">
                <a:xfrm>
                  <a:off x="3428992" y="1571612"/>
                  <a:ext cx="2357454" cy="2786061"/>
                  <a:chOff x="3919140" y="500042"/>
                  <a:chExt cx="2384894" cy="2928958"/>
                </a:xfrm>
              </p:grpSpPr>
              <p:pic>
                <p:nvPicPr>
                  <p:cNvPr id="5147" name="Picture 2" descr="F:\опыт новое\педсовет су конкурс\смешарики\поезд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39124" r="29527"/>
                  <a:stretch>
                    <a:fillRect/>
                  </a:stretch>
                </p:blipFill>
                <p:spPr bwMode="auto">
                  <a:xfrm>
                    <a:off x="3919140" y="500042"/>
                    <a:ext cx="2384894" cy="29289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4776738" y="1715017"/>
                    <a:ext cx="857598" cy="969644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381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endParaRPr lang="ru-RU" sz="5700" b="1" dirty="0"/>
                  </a:p>
                </p:txBody>
              </p:sp>
            </p:grpSp>
            <p:grpSp>
              <p:nvGrpSpPr>
                <p:cNvPr id="15" name="Группа 82"/>
                <p:cNvGrpSpPr>
                  <a:grpSpLocks/>
                </p:cNvGrpSpPr>
                <p:nvPr/>
              </p:nvGrpSpPr>
              <p:grpSpPr bwMode="auto">
                <a:xfrm>
                  <a:off x="4214810" y="1785925"/>
                  <a:ext cx="928687" cy="1015664"/>
                  <a:chOff x="7215206" y="1285859"/>
                  <a:chExt cx="928687" cy="1015664"/>
                </a:xfrm>
              </p:grpSpPr>
              <p:sp>
                <p:nvSpPr>
                  <p:cNvPr id="75" name="Блок-схема: ссылка на другую страницу 74"/>
                  <p:cNvSpPr/>
                  <p:nvPr/>
                </p:nvSpPr>
                <p:spPr>
                  <a:xfrm rot="10800000">
                    <a:off x="7215206" y="1285859"/>
                    <a:ext cx="857256" cy="857249"/>
                  </a:xfrm>
                  <a:prstGeom prst="flowChartOffpageConnector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5146" name="Text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15206" y="1285860"/>
                    <a:ext cx="928687" cy="10156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ru-RU" sz="6000" b="1"/>
                      <a:t>Ш</a:t>
                    </a:r>
                  </a:p>
                </p:txBody>
              </p:sp>
            </p:grpSp>
          </p:grpSp>
          <p:pic>
            <p:nvPicPr>
              <p:cNvPr id="5141" name="Picture 2" descr="F:\опыт новое\педсовет су конкурс\смешарики\взяла\мыш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29375" y="2500313"/>
                <a:ext cx="785813" cy="10207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2" name="Picture 3" descr="F:\опыт новое\педсовет су конкурс\смешарики\для поезда\лошадка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 bwMode="auto">
              <a:xfrm>
                <a:off x="7234256" y="2714633"/>
                <a:ext cx="933761" cy="1057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74" name="Рисунок 52" descr="81386303_Solnce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" name="Группа 69"/>
          <p:cNvGrpSpPr/>
          <p:nvPr/>
        </p:nvGrpSpPr>
        <p:grpSpPr>
          <a:xfrm>
            <a:off x="3286116" y="1571612"/>
            <a:ext cx="3214687" cy="2786063"/>
            <a:chOff x="3286116" y="1571612"/>
            <a:chExt cx="3214687" cy="2786063"/>
          </a:xfrm>
        </p:grpSpPr>
        <p:pic>
          <p:nvPicPr>
            <p:cNvPr id="80" name="Picture 2" descr="F:\опыт новое\смешарики\для поезда\собак меньще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934158">
              <a:off x="4663417" y="2466005"/>
              <a:ext cx="1535957" cy="1423481"/>
            </a:xfrm>
            <a:prstGeom prst="rect">
              <a:avLst/>
            </a:prstGeom>
            <a:noFill/>
          </p:spPr>
        </p:pic>
        <p:grpSp>
          <p:nvGrpSpPr>
            <p:cNvPr id="4" name="Группа 81"/>
            <p:cNvGrpSpPr>
              <a:grpSpLocks/>
            </p:cNvGrpSpPr>
            <p:nvPr/>
          </p:nvGrpSpPr>
          <p:grpSpPr bwMode="auto">
            <a:xfrm>
              <a:off x="3286116" y="1571612"/>
              <a:ext cx="3214687" cy="2786063"/>
              <a:chOff x="3357554" y="1571625"/>
              <a:chExt cx="3214696" cy="2786063"/>
            </a:xfrm>
          </p:grpSpPr>
          <p:sp>
            <p:nvSpPr>
              <p:cNvPr id="72" name="Прямоугольник 71"/>
              <p:cNvSpPr/>
              <p:nvPr/>
            </p:nvSpPr>
            <p:spPr>
              <a:xfrm>
                <a:off x="5714998" y="3643313"/>
                <a:ext cx="857252" cy="7143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5" name="Группа 84"/>
              <p:cNvGrpSpPr>
                <a:grpSpLocks/>
              </p:cNvGrpSpPr>
              <p:nvPr/>
            </p:nvGrpSpPr>
            <p:grpSpPr bwMode="auto">
              <a:xfrm>
                <a:off x="3500438" y="1571625"/>
                <a:ext cx="2357437" cy="2786063"/>
                <a:chOff x="3428992" y="1571612"/>
                <a:chExt cx="2357454" cy="2786061"/>
              </a:xfrm>
            </p:grpSpPr>
            <p:grpSp>
              <p:nvGrpSpPr>
                <p:cNvPr id="6" name="Группа 11"/>
                <p:cNvGrpSpPr>
                  <a:grpSpLocks/>
                </p:cNvGrpSpPr>
                <p:nvPr/>
              </p:nvGrpSpPr>
              <p:grpSpPr bwMode="auto">
                <a:xfrm>
                  <a:off x="3428992" y="1571612"/>
                  <a:ext cx="2357454" cy="2786061"/>
                  <a:chOff x="3919140" y="500042"/>
                  <a:chExt cx="2384894" cy="2928958"/>
                </a:xfrm>
              </p:grpSpPr>
              <p:pic>
                <p:nvPicPr>
                  <p:cNvPr id="5136" name="Picture 2" descr="F:\опыт новое\педсовет су конкурс\смешарики\поезд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39124" r="29527"/>
                  <a:stretch>
                    <a:fillRect/>
                  </a:stretch>
                </p:blipFill>
                <p:spPr bwMode="auto">
                  <a:xfrm>
                    <a:off x="3919140" y="500042"/>
                    <a:ext cx="2384894" cy="29289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4776732" y="1715017"/>
                    <a:ext cx="857601" cy="969644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381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endParaRPr lang="ru-RU" sz="5700" b="1" dirty="0"/>
                  </a:p>
                </p:txBody>
              </p:sp>
            </p:grpSp>
            <p:grpSp>
              <p:nvGrpSpPr>
                <p:cNvPr id="7" name="Группа 82"/>
                <p:cNvGrpSpPr>
                  <a:grpSpLocks/>
                </p:cNvGrpSpPr>
                <p:nvPr/>
              </p:nvGrpSpPr>
              <p:grpSpPr bwMode="auto">
                <a:xfrm>
                  <a:off x="4214810" y="1785926"/>
                  <a:ext cx="928687" cy="1015663"/>
                  <a:chOff x="7215206" y="1285860"/>
                  <a:chExt cx="928687" cy="1015663"/>
                </a:xfrm>
              </p:grpSpPr>
              <p:sp>
                <p:nvSpPr>
                  <p:cNvPr id="78" name="Блок-схема: ссылка на другую страницу 77"/>
                  <p:cNvSpPr/>
                  <p:nvPr/>
                </p:nvSpPr>
                <p:spPr>
                  <a:xfrm rot="10800000">
                    <a:off x="7215199" y="1285859"/>
                    <a:ext cx="857258" cy="857249"/>
                  </a:xfrm>
                  <a:prstGeom prst="flowChartOffpageConnector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5135" name="Text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15206" y="1285860"/>
                    <a:ext cx="928687" cy="10156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ru-RU" sz="6000" b="1"/>
                      <a:t>С</a:t>
                    </a:r>
                  </a:p>
                </p:txBody>
              </p:sp>
            </p:grpSp>
          </p:grpSp>
          <p:pic>
            <p:nvPicPr>
              <p:cNvPr id="5130" name="Picture 3" descr="F:\опыт новое\педсовет су конкурс\смешарики\взяла\с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b="6866"/>
              <a:stretch>
                <a:fillRect/>
              </a:stretch>
            </p:blipFill>
            <p:spPr bwMode="auto">
              <a:xfrm>
                <a:off x="3357554" y="2571744"/>
                <a:ext cx="1071570" cy="991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6" name="Picture 2" descr="F:\опыт новое\смешарики\для поезда\свин.png"/>
            <p:cNvPicPr>
              <a:picLocks noChangeAspect="1" noChangeArrowheads="1"/>
            </p:cNvPicPr>
            <p:nvPr/>
          </p:nvPicPr>
          <p:blipFill>
            <a:blip r:embed="rId12" cstate="print"/>
            <a:srcRect r="34374" b="23624"/>
            <a:stretch>
              <a:fillRect/>
            </a:stretch>
          </p:blipFill>
          <p:spPr bwMode="auto">
            <a:xfrm>
              <a:off x="4214810" y="2571744"/>
              <a:ext cx="984531" cy="1060583"/>
            </a:xfrm>
            <a:prstGeom prst="rect">
              <a:avLst/>
            </a:prstGeom>
            <a:noFill/>
          </p:spPr>
        </p:pic>
      </p:grpSp>
      <p:pic>
        <p:nvPicPr>
          <p:cNvPr id="14338" name="Picture 2" descr="C:\Users\Сергей\Pictures\8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86710" y="5572140"/>
            <a:ext cx="1158875" cy="1152525"/>
          </a:xfrm>
          <a:prstGeom prst="rect">
            <a:avLst/>
          </a:prstGeom>
          <a:noFill/>
        </p:spPr>
      </p:pic>
      <p:grpSp>
        <p:nvGrpSpPr>
          <p:cNvPr id="77" name="Группа 76"/>
          <p:cNvGrpSpPr/>
          <p:nvPr/>
        </p:nvGrpSpPr>
        <p:grpSpPr>
          <a:xfrm>
            <a:off x="2771800" y="116632"/>
            <a:ext cx="4000528" cy="1285908"/>
            <a:chOff x="1928794" y="214290"/>
            <a:chExt cx="4000528" cy="1285908"/>
          </a:xfrm>
        </p:grpSpPr>
        <p:sp>
          <p:nvSpPr>
            <p:cNvPr id="81" name="Выноска-облако 80"/>
            <p:cNvSpPr/>
            <p:nvPr/>
          </p:nvSpPr>
          <p:spPr>
            <a:xfrm>
              <a:off x="1928794" y="214290"/>
              <a:ext cx="4000528" cy="1285908"/>
            </a:xfrm>
            <a:prstGeom prst="cloudCallout">
              <a:avLst>
                <a:gd name="adj1" fmla="val -67259"/>
                <a:gd name="adj2" fmla="val 72901"/>
              </a:avLst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TextBox 103"/>
            <p:cNvSpPr txBox="1">
              <a:spLocks noChangeArrowheads="1"/>
            </p:cNvSpPr>
            <p:nvPr/>
          </p:nvSpPr>
          <p:spPr bwMode="auto">
            <a:xfrm>
              <a:off x="2143108" y="500042"/>
              <a:ext cx="34290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ПОЕХАЛИ!</a:t>
              </a:r>
              <a:endParaRPr lang="ru-RU" sz="3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7155</TotalTime>
  <Words>612</Words>
  <Application>Microsoft Office PowerPoint</Application>
  <PresentationFormat>Экран (4:3)</PresentationFormat>
  <Paragraphs>203</Paragraphs>
  <Slides>22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admin</cp:lastModifiedBy>
  <cp:revision>1000</cp:revision>
  <dcterms:created xsi:type="dcterms:W3CDTF">2013-04-11T10:31:05Z</dcterms:created>
  <dcterms:modified xsi:type="dcterms:W3CDTF">2019-02-02T14:53:03Z</dcterms:modified>
</cp:coreProperties>
</file>